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34"/>
  </p:notesMasterIdLst>
  <p:sldIdLst>
    <p:sldId id="291" r:id="rId2"/>
    <p:sldId id="2252" r:id="rId3"/>
    <p:sldId id="2282" r:id="rId4"/>
    <p:sldId id="2363" r:id="rId5"/>
    <p:sldId id="2906" r:id="rId6"/>
    <p:sldId id="2907" r:id="rId7"/>
    <p:sldId id="2908" r:id="rId8"/>
    <p:sldId id="2909" r:id="rId9"/>
    <p:sldId id="2910" r:id="rId10"/>
    <p:sldId id="2911" r:id="rId11"/>
    <p:sldId id="2912" r:id="rId12"/>
    <p:sldId id="2913" r:id="rId13"/>
    <p:sldId id="2914" r:id="rId14"/>
    <p:sldId id="2915" r:id="rId15"/>
    <p:sldId id="2916" r:id="rId16"/>
    <p:sldId id="2918" r:id="rId17"/>
    <p:sldId id="2919" r:id="rId18"/>
    <p:sldId id="2920" r:id="rId19"/>
    <p:sldId id="2921" r:id="rId20"/>
    <p:sldId id="2922" r:id="rId21"/>
    <p:sldId id="2923" r:id="rId22"/>
    <p:sldId id="2924" r:id="rId23"/>
    <p:sldId id="2925" r:id="rId24"/>
    <p:sldId id="2902" r:id="rId25"/>
    <p:sldId id="2926" r:id="rId26"/>
    <p:sldId id="3008" r:id="rId27"/>
    <p:sldId id="2928" r:id="rId28"/>
    <p:sldId id="3010" r:id="rId29"/>
    <p:sldId id="3009" r:id="rId30"/>
    <p:sldId id="2931" r:id="rId31"/>
    <p:sldId id="2932" r:id="rId32"/>
    <p:sldId id="2935" r:id="rId33"/>
    <p:sldId id="2936" r:id="rId34"/>
    <p:sldId id="2937" r:id="rId35"/>
    <p:sldId id="3054" r:id="rId36"/>
    <p:sldId id="2903" r:id="rId37"/>
    <p:sldId id="2938" r:id="rId38"/>
    <p:sldId id="3011" r:id="rId39"/>
    <p:sldId id="3057" r:id="rId40"/>
    <p:sldId id="2942" r:id="rId41"/>
    <p:sldId id="3013" r:id="rId42"/>
    <p:sldId id="2944" r:id="rId43"/>
    <p:sldId id="3014" r:id="rId44"/>
    <p:sldId id="2945" r:id="rId45"/>
    <p:sldId id="3056" r:id="rId46"/>
    <p:sldId id="3055" r:id="rId47"/>
    <p:sldId id="3015" r:id="rId48"/>
    <p:sldId id="2904" r:id="rId49"/>
    <p:sldId id="3017" r:id="rId50"/>
    <p:sldId id="3016" r:id="rId51"/>
    <p:sldId id="3018" r:id="rId52"/>
    <p:sldId id="2949" r:id="rId53"/>
    <p:sldId id="2950" r:id="rId54"/>
    <p:sldId id="3088" r:id="rId55"/>
    <p:sldId id="2951" r:id="rId56"/>
    <p:sldId id="2952" r:id="rId57"/>
    <p:sldId id="3059" r:id="rId58"/>
    <p:sldId id="2955" r:id="rId59"/>
    <p:sldId id="2953" r:id="rId60"/>
    <p:sldId id="3019" r:id="rId61"/>
    <p:sldId id="2956" r:id="rId62"/>
    <p:sldId id="2958" r:id="rId63"/>
    <p:sldId id="3020" r:id="rId64"/>
    <p:sldId id="2957" r:id="rId65"/>
    <p:sldId id="2959" r:id="rId66"/>
    <p:sldId id="2960" r:id="rId67"/>
    <p:sldId id="2961" r:id="rId68"/>
    <p:sldId id="2899" r:id="rId69"/>
    <p:sldId id="2962" r:id="rId70"/>
    <p:sldId id="2963" r:id="rId71"/>
    <p:sldId id="2964" r:id="rId72"/>
    <p:sldId id="2965" r:id="rId73"/>
    <p:sldId id="2966" r:id="rId74"/>
    <p:sldId id="2967" r:id="rId75"/>
    <p:sldId id="2968" r:id="rId76"/>
    <p:sldId id="2905" r:id="rId77"/>
    <p:sldId id="2969" r:id="rId78"/>
    <p:sldId id="2970" r:id="rId79"/>
    <p:sldId id="2971" r:id="rId80"/>
    <p:sldId id="2900" r:id="rId81"/>
    <p:sldId id="3085" r:id="rId82"/>
    <p:sldId id="2975" r:id="rId83"/>
    <p:sldId id="2976" r:id="rId84"/>
    <p:sldId id="2977" r:id="rId85"/>
    <p:sldId id="3086" r:id="rId86"/>
    <p:sldId id="3062" r:id="rId87"/>
    <p:sldId id="2978" r:id="rId88"/>
    <p:sldId id="2979" r:id="rId89"/>
    <p:sldId id="3006" r:id="rId90"/>
    <p:sldId id="2980" r:id="rId91"/>
    <p:sldId id="3022" r:id="rId92"/>
    <p:sldId id="3023" r:id="rId93"/>
    <p:sldId id="3063" r:id="rId94"/>
    <p:sldId id="3064" r:id="rId95"/>
    <p:sldId id="3065" r:id="rId96"/>
    <p:sldId id="3025" r:id="rId97"/>
    <p:sldId id="3026" r:id="rId98"/>
    <p:sldId id="3067" r:id="rId99"/>
    <p:sldId id="3027" r:id="rId100"/>
    <p:sldId id="3028" r:id="rId101"/>
    <p:sldId id="3069" r:id="rId102"/>
    <p:sldId id="3068" r:id="rId103"/>
    <p:sldId id="3007" r:id="rId104"/>
    <p:sldId id="3032" r:id="rId105"/>
    <p:sldId id="2989" r:id="rId106"/>
    <p:sldId id="2990" r:id="rId107"/>
    <p:sldId id="2991" r:id="rId108"/>
    <p:sldId id="2992" r:id="rId109"/>
    <p:sldId id="3033" r:id="rId110"/>
    <p:sldId id="3034" r:id="rId111"/>
    <p:sldId id="3035" r:id="rId112"/>
    <p:sldId id="3070" r:id="rId113"/>
    <p:sldId id="3046" r:id="rId114"/>
    <p:sldId id="3084" r:id="rId115"/>
    <p:sldId id="3083" r:id="rId116"/>
    <p:sldId id="3037" r:id="rId117"/>
    <p:sldId id="3038" r:id="rId118"/>
    <p:sldId id="3082" r:id="rId119"/>
    <p:sldId id="3081" r:id="rId120"/>
    <p:sldId id="3078" r:id="rId121"/>
    <p:sldId id="3079" r:id="rId122"/>
    <p:sldId id="3080" r:id="rId123"/>
    <p:sldId id="3052" r:id="rId124"/>
    <p:sldId id="3075" r:id="rId125"/>
    <p:sldId id="3076" r:id="rId126"/>
    <p:sldId id="3072" r:id="rId127"/>
    <p:sldId id="3073" r:id="rId128"/>
    <p:sldId id="3071" r:id="rId129"/>
    <p:sldId id="3041" r:id="rId130"/>
    <p:sldId id="3042" r:id="rId131"/>
    <p:sldId id="2689" r:id="rId132"/>
    <p:sldId id="2690" r:id="rId133"/>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906"/>
            <p14:sldId id="2907"/>
            <p14:sldId id="2908"/>
            <p14:sldId id="2909"/>
            <p14:sldId id="2910"/>
            <p14:sldId id="2911"/>
            <p14:sldId id="2912"/>
            <p14:sldId id="2913"/>
            <p14:sldId id="2914"/>
            <p14:sldId id="2915"/>
            <p14:sldId id="2916"/>
            <p14:sldId id="2918"/>
            <p14:sldId id="2919"/>
            <p14:sldId id="2920"/>
            <p14:sldId id="2921"/>
            <p14:sldId id="2922"/>
            <p14:sldId id="2923"/>
            <p14:sldId id="2924"/>
            <p14:sldId id="2925"/>
            <p14:sldId id="2902"/>
            <p14:sldId id="2926"/>
            <p14:sldId id="3008"/>
            <p14:sldId id="2928"/>
            <p14:sldId id="3010"/>
            <p14:sldId id="3009"/>
            <p14:sldId id="2931"/>
            <p14:sldId id="2932"/>
            <p14:sldId id="2935"/>
            <p14:sldId id="2936"/>
            <p14:sldId id="2937"/>
            <p14:sldId id="3054"/>
            <p14:sldId id="2903"/>
            <p14:sldId id="2938"/>
            <p14:sldId id="3011"/>
            <p14:sldId id="3057"/>
            <p14:sldId id="2942"/>
            <p14:sldId id="3013"/>
            <p14:sldId id="2944"/>
            <p14:sldId id="3014"/>
            <p14:sldId id="2945"/>
            <p14:sldId id="3056"/>
            <p14:sldId id="3055"/>
            <p14:sldId id="3015"/>
            <p14:sldId id="2904"/>
            <p14:sldId id="3017"/>
            <p14:sldId id="3016"/>
            <p14:sldId id="3018"/>
            <p14:sldId id="2949"/>
            <p14:sldId id="2950"/>
            <p14:sldId id="3088"/>
            <p14:sldId id="2951"/>
            <p14:sldId id="2952"/>
            <p14:sldId id="3059"/>
            <p14:sldId id="2955"/>
            <p14:sldId id="2953"/>
            <p14:sldId id="3019"/>
            <p14:sldId id="2956"/>
            <p14:sldId id="2958"/>
            <p14:sldId id="3020"/>
            <p14:sldId id="2957"/>
            <p14:sldId id="2959"/>
            <p14:sldId id="2960"/>
            <p14:sldId id="2961"/>
          </p14:sldIdLst>
        </p14:section>
        <p14:section name="Unit 2" id="{324A2B16-C9CA-4133-946C-EFF5D00D95E4}">
          <p14:sldIdLst>
            <p14:sldId id="2899"/>
            <p14:sldId id="2962"/>
            <p14:sldId id="2963"/>
            <p14:sldId id="2964"/>
            <p14:sldId id="2965"/>
            <p14:sldId id="2966"/>
            <p14:sldId id="2967"/>
            <p14:sldId id="2968"/>
            <p14:sldId id="2905"/>
            <p14:sldId id="2969"/>
            <p14:sldId id="2970"/>
            <p14:sldId id="2971"/>
          </p14:sldIdLst>
        </p14:section>
        <p14:section name="Unit 3" id="{06F384C4-8F7F-4419-9469-57931F6264F7}">
          <p14:sldIdLst>
            <p14:sldId id="2900"/>
            <p14:sldId id="3085"/>
            <p14:sldId id="2975"/>
            <p14:sldId id="2976"/>
            <p14:sldId id="2977"/>
            <p14:sldId id="3086"/>
            <p14:sldId id="3062"/>
            <p14:sldId id="2978"/>
            <p14:sldId id="2979"/>
            <p14:sldId id="3006"/>
            <p14:sldId id="2980"/>
            <p14:sldId id="3022"/>
            <p14:sldId id="3023"/>
            <p14:sldId id="3063"/>
            <p14:sldId id="3064"/>
            <p14:sldId id="3065"/>
            <p14:sldId id="3025"/>
            <p14:sldId id="3026"/>
            <p14:sldId id="3067"/>
            <p14:sldId id="3027"/>
            <p14:sldId id="3028"/>
            <p14:sldId id="3069"/>
            <p14:sldId id="3068"/>
            <p14:sldId id="3007"/>
            <p14:sldId id="3032"/>
            <p14:sldId id="2989"/>
            <p14:sldId id="2990"/>
            <p14:sldId id="2991"/>
            <p14:sldId id="2992"/>
            <p14:sldId id="3033"/>
            <p14:sldId id="3034"/>
            <p14:sldId id="3035"/>
            <p14:sldId id="3070"/>
            <p14:sldId id="3046"/>
            <p14:sldId id="3084"/>
            <p14:sldId id="3083"/>
            <p14:sldId id="3037"/>
            <p14:sldId id="3038"/>
            <p14:sldId id="3082"/>
            <p14:sldId id="3081"/>
            <p14:sldId id="3078"/>
            <p14:sldId id="3079"/>
            <p14:sldId id="3080"/>
            <p14:sldId id="3052"/>
            <p14:sldId id="3075"/>
            <p14:sldId id="3076"/>
            <p14:sldId id="3072"/>
            <p14:sldId id="3073"/>
            <p14:sldId id="3071"/>
            <p14:sldId id="3041"/>
            <p14:sldId id="3042"/>
            <p14:sldId id="2689"/>
            <p14:sldId id="2690"/>
          </p14:sldIdLst>
        </p14:section>
      </p14:sectionLst>
    </p:ext>
    <p:ext uri="{EFAFB233-063F-42B5-8137-9DF3F51BA10A}">
      <p15:sldGuideLst xmlns:p15="http://schemas.microsoft.com/office/powerpoint/2012/main">
        <p15:guide id="2" orient="horz" pos="794" userDrawn="1">
          <p15:clr>
            <a:srgbClr val="A4A3A4"/>
          </p15:clr>
        </p15:guide>
        <p15:guide id="3" orient="horz" pos="102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EDEDED"/>
    <a:srgbClr val="B13B3B"/>
    <a:srgbClr val="248E24"/>
    <a:srgbClr val="515151"/>
    <a:srgbClr val="B03939"/>
    <a:srgbClr val="F7F7F7"/>
    <a:srgbClr val="8E7749"/>
    <a:srgbClr val="7DBC7D"/>
    <a:srgbClr val="9783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4" autoAdjust="0"/>
    <p:restoredTop sz="82674" autoAdjust="0"/>
  </p:normalViewPr>
  <p:slideViewPr>
    <p:cSldViewPr>
      <p:cViewPr varScale="1">
        <p:scale>
          <a:sx n="124" d="100"/>
          <a:sy n="124" d="100"/>
        </p:scale>
        <p:origin x="2088" y="168"/>
      </p:cViewPr>
      <p:guideLst>
        <p:guide orient="horz" pos="794"/>
        <p:guide orient="horz" pos="1023"/>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77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rxiv.org/abs/1812.04948"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một tác dụng phụ không mong muốn trong quá trình lọc ảnh bằng kernel.</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Đó là kích thước ảnh được lọc nhỏ hơn ảnh gốc.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Vấn đề này nghiêm trọng hơn khi kích thước kernel và/hoặc bước trượt lớn hơn.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255709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một tác dụng phụ không mong muốn trong quá trình lọc ảnh bằng kernel.</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Đó là kích thước ảnh được lọc nhỏ hơn ảnh gốc.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Vấn đề này nghiêm trọng hơn khi kích thước kernel và/hoặc bước trượt lớn hơn.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546785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thể thêm “khoảng đệm” vào ranh giới biên ngoài của ảnh để ngăn tình trạng giảm kích cỡ.</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Khoảng đệm có trong các ô gắn vào chứa giá trị 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Kích thước khoảng đệm cần thiết chắc chắn phụ thuộc vào kích thước kernel.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2085211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thể sử dụng bộ lọc tích chập (kernel) để phát hiện các mẫu cục bộ.</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Giả sử xảy ra trường hợp như hình.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446002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trường hợp này, tích chập cho một giá trị khá cao bởi có một số điểm ảnh trùng giữa kernel và mảng hình ảnh.</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250998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Giả</a:t>
            </a:r>
            <a:r>
              <a:rPr lang="en-US" altLang="ko-KR" dirty="0"/>
              <a:t> </a:t>
            </a:r>
            <a:r>
              <a:rPr lang="en-US" altLang="ko-KR" dirty="0" err="1"/>
              <a:t>sử</a:t>
            </a:r>
            <a:r>
              <a:rPr lang="en-US" altLang="ko-KR" dirty="0"/>
              <a:t>, ta </a:t>
            </a:r>
            <a:r>
              <a:rPr lang="en-US" altLang="ko-KR" dirty="0" err="1"/>
              <a:t>sử</a:t>
            </a:r>
            <a:r>
              <a:rPr lang="en-US" altLang="ko-KR" dirty="0"/>
              <a:t> </a:t>
            </a:r>
            <a:r>
              <a:rPr lang="en-US" altLang="ko-KR" dirty="0" err="1"/>
              <a:t>dụng</a:t>
            </a:r>
            <a:r>
              <a:rPr lang="en-US" altLang="ko-KR" dirty="0"/>
              <a:t> kernel </a:t>
            </a:r>
            <a:r>
              <a:rPr lang="en-US" altLang="ko-KR" dirty="0" err="1"/>
              <a:t>tại</a:t>
            </a:r>
            <a:r>
              <a:rPr lang="en-US" altLang="ko-KR" dirty="0"/>
              <a:t> </a:t>
            </a:r>
            <a:r>
              <a:rPr lang="en-US" altLang="ko-KR" dirty="0" err="1"/>
              <a:t>một</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khác</a:t>
            </a:r>
            <a:r>
              <a:rPr lang="en-US" altLang="ko-KR" dirty="0"/>
              <a:t> </a:t>
            </a:r>
            <a:r>
              <a:rPr lang="en-US" altLang="ko-KR" dirty="0" err="1"/>
              <a:t>trên</a:t>
            </a:r>
            <a:r>
              <a:rPr lang="en-US" altLang="ko-KR" dirty="0"/>
              <a:t> </a:t>
            </a:r>
            <a:r>
              <a:rPr lang="en-US" altLang="ko-KR" dirty="0" err="1"/>
              <a:t>hình</a:t>
            </a:r>
            <a:r>
              <a:rPr lang="en-US" altLang="ko-KR" dirty="0"/>
              <a:t> </a:t>
            </a:r>
            <a:r>
              <a:rPr lang="en-US" altLang="ko-KR" dirty="0" err="1"/>
              <a:t>ảnh</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18431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trường hợp này, tích chập cho một giá trị khá thấp vì chỉ có một pixel phù hợp giữa </a:t>
            </a:r>
            <a:r>
              <a:rPr lang="en-US" altLang="ko-KR" dirty="0"/>
              <a:t>kernel</a:t>
            </a:r>
            <a:r>
              <a:rPr lang="vi-VN" altLang="ko-KR" dirty="0"/>
              <a:t> và bản vá hình ảnh.</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672164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Điều quan trọng là có thể thực thi bộ lọc tích chập với mạng nơ-ron.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trường hợp này, các cạnh chỉ được kết nối cục bộ (trong phạm vi của kernel).</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điều quan trọng nữa là thành phần của kernel là các trọng số có thể được huấn luyện bằng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không sửa thủ công những trọng số này. Các trọng số (thành phần kernel) được tối ưu hóa bằng cách huấn luyện để nhận biết các mẫu cục bộ.</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157456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thể sử dụng tích chập vào một tầng một chiều cũng như một tầng hai chiều.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Hình ảnh được tích chập gọi là bản đồ đặc trưng.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Mắt người thường khó có thể đọc được bản đồ đặc trưng.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89094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thể có không chỉ một mà nhiều kernel.</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Hình ảnh được tích chập bằng những kernel này tạo thành một bộ bản đồ đặc trưng.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254110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Pooling là một phép toán lọc phi tuyến.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Giá trị kết quả tương ứng với giá trị lớn nhất cục bộ trong kernel =(</a:t>
                </a:r>
                <a:r>
                  <a:rPr lang="ko-KR" altLang="vi-VN" dirty="0"/>
                  <a:t>𝒎𝒂𝒙</a:t>
                </a:r>
                <a:r>
                  <a:rPr lang="vi-VN" altLang="ko-KR" dirty="0"/>
                  <a:t>)┬((</a:t>
                </a:r>
                <a:r>
                  <a:rPr lang="ko-KR" altLang="vi-VN" dirty="0"/>
                  <a:t>𝑖</a:t>
                </a:r>
                <a:r>
                  <a:rPr lang="vi-VN" altLang="ko-KR" dirty="0"/>
                  <a:t>^′,</a:t>
                </a:r>
                <a:r>
                  <a:rPr lang="ko-KR" altLang="vi-VN" dirty="0"/>
                  <a:t>𝑗</a:t>
                </a:r>
                <a:r>
                  <a:rPr lang="vi-VN" altLang="ko-KR" dirty="0"/>
                  <a:t>^′)∈</a:t>
                </a:r>
                <a:r>
                  <a:rPr lang="ko-KR" altLang="vi-VN" dirty="0"/>
                  <a:t>𝐾</a:t>
                </a:r>
                <a:r>
                  <a:rPr lang="vi-VN" altLang="ko-KR" dirty="0"/>
                  <a:t>)⁡{</a:t>
                </a:r>
                <a:r>
                  <a:rPr lang="ko-KR" altLang="vi-VN" dirty="0"/>
                  <a:t>𝐺</a:t>
                </a:r>
                <a:r>
                  <a:rPr lang="vi-VN" altLang="ko-KR" dirty="0"/>
                  <a:t>(</a:t>
                </a:r>
                <a:r>
                  <a:rPr lang="ko-KR" altLang="vi-VN" dirty="0"/>
                  <a:t>𝑖</a:t>
                </a:r>
                <a:r>
                  <a:rPr lang="vi-VN" altLang="ko-KR" dirty="0"/>
                  <a:t>+</a:t>
                </a:r>
                <a:r>
                  <a:rPr lang="ko-KR" altLang="vi-VN" dirty="0"/>
                  <a:t>𝑖</a:t>
                </a:r>
                <a:r>
                  <a:rPr lang="vi-VN" altLang="ko-KR" dirty="0"/>
                  <a:t>^′,</a:t>
                </a:r>
                <a:r>
                  <a:rPr lang="ko-KR" altLang="vi-VN" dirty="0"/>
                  <a:t>𝑗</a:t>
                </a:r>
                <a:r>
                  <a:rPr lang="vi-VN" altLang="ko-KR" dirty="0"/>
                  <a:t>+</a:t>
                </a:r>
                <a:r>
                  <a:rPr lang="ko-KR" altLang="vi-VN" dirty="0"/>
                  <a:t>𝑗</a:t>
                </a:r>
                <a:r>
                  <a:rPr lang="vi-VN" altLang="ko-KR" dirty="0"/>
                  <a:t>′)} trong đó </a:t>
                </a:r>
                <a:r>
                  <a:rPr lang="ko-KR" altLang="vi-VN" dirty="0"/>
                  <a:t>𝐺 </a:t>
                </a:r>
                <a:r>
                  <a:rPr lang="vi-VN" altLang="ko-KR" dirty="0"/>
                  <a:t>là ma trận hình ảnh.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Tương tự tích chập, toàn bộ hình ảnh được quét bằng một kernel.</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Pooling is a non-linear filtering operation.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resulting value corresponds to the local maximum within the kernel =</a:t>
                </a:r>
                <a:r>
                  <a:rPr lang="en-US" altLang="ko-KR" sz="1200" b="0" i="0" dirty="0" smtClean="0">
                    <a:solidFill>
                      <a:schemeClr val="tx1"/>
                    </a:solidFill>
                    <a:latin typeface="Cambria Math" panose="02040503050406030204" pitchFamily="18" charset="0"/>
                    <a:cs typeface="Times New Roman" panose="02020603050405020304" pitchFamily="18" charset="0"/>
                  </a:rPr>
                  <a:t>(</a:t>
                </a:r>
                <a:r>
                  <a:rPr lang="en-US" altLang="ko-KR" sz="1200" b="1" i="0" dirty="0" smtClean="0">
                    <a:solidFill>
                      <a:schemeClr val="tx1"/>
                    </a:solidFill>
                    <a:latin typeface="Cambria Math" panose="02040503050406030204" pitchFamily="18" charset="0"/>
                    <a:cs typeface="Times New Roman" panose="02020603050405020304" pitchFamily="18" charset="0"/>
                  </a:rPr>
                  <a:t>𝒎𝒂𝒙</a:t>
                </a:r>
                <a:r>
                  <a:rPr lang="en-US" altLang="ko-KR" sz="1200" b="0" i="0" dirty="0" smtClean="0">
                    <a:solidFill>
                      <a:schemeClr val="tx1"/>
                    </a:solidFill>
                    <a:latin typeface="Cambria Math" panose="02040503050406030204" pitchFamily="18" charset="0"/>
                    <a:cs typeface="Times New Roman" panose="02020603050405020304" pitchFamily="18" charset="0"/>
                  </a:rPr>
                  <a:t>)┬((𝑖^′,𝑗^′)</a:t>
                </a:r>
                <a:r>
                  <a:rPr lang="en-US" altLang="ko-KR" sz="1200" b="0"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∈𝐾)⁡{</a:t>
                </a:r>
                <a:r>
                  <a:rPr lang="en-US" altLang="ko-KR" sz="1200" b="0" i="0" dirty="0" smtClean="0">
                    <a:solidFill>
                      <a:schemeClr val="tx1"/>
                    </a:solidFill>
                    <a:latin typeface="Cambria Math" panose="02040503050406030204" pitchFamily="18" charset="0"/>
                    <a:cs typeface="Times New Roman" panose="02020603050405020304" pitchFamily="18" charset="0"/>
                  </a:rPr>
                  <a:t>𝐺(</a:t>
                </a:r>
                <a:r>
                  <a:rPr lang="en-US" altLang="ko-KR" sz="1200" b="0" i="0" dirty="0" smtClean="0">
                    <a:solidFill>
                      <a:srgbClr val="FF0000"/>
                    </a:solidFill>
                    <a:latin typeface="Cambria Math" panose="02040503050406030204" pitchFamily="18" charset="0"/>
                    <a:cs typeface="Times New Roman" panose="02020603050405020304" pitchFamily="18" charset="0"/>
                  </a:rPr>
                  <a:t>𝑖</a:t>
                </a:r>
                <a:r>
                  <a:rPr lang="en-US" altLang="ko-KR" sz="1200" b="0" i="0" dirty="0" smtClean="0">
                    <a:solidFill>
                      <a:schemeClr val="tx1"/>
                    </a:solidFill>
                    <a:latin typeface="Cambria Math" panose="02040503050406030204" pitchFamily="18" charset="0"/>
                    <a:cs typeface="Times New Roman" panose="02020603050405020304" pitchFamily="18" charset="0"/>
                  </a:rPr>
                  <a:t>+𝑖^′,</a:t>
                </a:r>
                <a:r>
                  <a:rPr lang="en-US" altLang="ko-KR" sz="1200" b="0" i="0" dirty="0" smtClean="0">
                    <a:solidFill>
                      <a:srgbClr val="FF0000"/>
                    </a:solidFill>
                    <a:latin typeface="Cambria Math" panose="02040503050406030204" pitchFamily="18" charset="0"/>
                    <a:cs typeface="Times New Roman" panose="02020603050405020304" pitchFamily="18" charset="0"/>
                  </a:rPr>
                  <a:t>𝑗</a:t>
                </a:r>
                <a:r>
                  <a:rPr lang="en-US" altLang="ko-KR" sz="1200" b="0" i="0" dirty="0" smtClean="0">
                    <a:solidFill>
                      <a:schemeClr val="tx1"/>
                    </a:solidFill>
                    <a:latin typeface="Cambria Math" panose="02040503050406030204" pitchFamily="18" charset="0"/>
                    <a:cs typeface="Times New Roman" panose="02020603050405020304" pitchFamily="18" charset="0"/>
                  </a:rPr>
                  <a:t>+𝑗′)}</a:t>
                </a:r>
                <a:r>
                  <a:rPr lang="en-US" altLang="ko-KR" dirty="0"/>
                  <a:t> where</a:t>
                </a:r>
                <a:r>
                  <a:rPr lang="en-US" altLang="ko-KR" baseline="0" dirty="0"/>
                  <a:t> </a:t>
                </a:r>
                <a:r>
                  <a:rPr lang="en-US" altLang="ko-KR" sz="1200" i="0" dirty="0" smtClean="0">
                    <a:latin typeface="Cambria Math" panose="02040503050406030204" pitchFamily="18" charset="0"/>
                    <a:cs typeface="Times New Roman" panose="02020603050405020304" pitchFamily="18" charset="0"/>
                  </a:rPr>
                  <a:t>𝐺</a:t>
                </a:r>
                <a:r>
                  <a:rPr lang="en-US" altLang="ko-KR" sz="1200" dirty="0">
                    <a:latin typeface="Times New Roman" panose="02020603050405020304" pitchFamily="18" charset="0"/>
                    <a:cs typeface="Times New Roman" panose="02020603050405020304" pitchFamily="18" charset="0"/>
                  </a:rPr>
                  <a:t> is the image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Similar to the convolution, the whole image is swept through with a kernel.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039111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Tại đây, sơ đồ thể hiện cấu trúc của CNN.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Lưu ý rằng trong “giai đoạn trích xuất thuộc tính”, tầng convolution và pooling được lặp lại vài lần.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“giai đoạn phân loại”, thường có một tầng dropout và một tầng kết nối đầy đủ “được dàn trải”.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Giả sử rằng biến đáp ứng đã được mã hóa one-hot.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90496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dirty="0">
                <a:latin typeface="Times New Roman" panose="02020603050405020304" pitchFamily="18" charset="0"/>
              </a:rPr>
              <a:t>MỤC ĐÍCH CỦA PHẦN THỰC HÀNH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dirty="0">
                <a:latin typeface="Times New Roman" panose="02020603050405020304" pitchFamily="18" charset="0"/>
              </a:rPr>
              <a:t>Trong phần thực hành này, chúng ta sẽ sử dụng mạng nơ-ron tích chập (hình ảnh thang độ xám).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dirty="0">
                <a:latin typeface="Times New Roman" panose="02020603050405020304" pitchFamily="18" charset="0"/>
              </a:rPr>
              <a:t> </a:t>
            </a:r>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Nhấp</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vào</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nút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Tìm</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kiếm</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Chạy</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Nhập</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lệnh</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nhấn</a:t>
            </a:r>
            <a:r>
              <a:rPr lang="en-US" altLang="ko-KR" sz="1200" kern="100" dirty="0">
                <a:solidFill>
                  <a:srgbClr val="000000"/>
                </a:solidFill>
                <a:latin typeface="Times New Roman" panose="02020603050405020304" pitchFamily="18" charset="0"/>
                <a:cs typeface="Times New Roman" panose="02020603050405020304" pitchFamily="18" charset="0"/>
              </a:rPr>
              <a:t> Enter.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chuyển đến thư mục chứa các tệp thực hành. (Nếu bạn chưa có file thực hành, hãy hỏi người hướng dẫn của bạn)</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Nhấp</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vào</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thư</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mục</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b="1" kern="100" baseline="0" dirty="0" err="1">
                <a:solidFill>
                  <a:srgbClr val="000000"/>
                </a:solidFill>
                <a:latin typeface="Times New Roman" panose="02020603050405020304" pitchFamily="18" charset="0"/>
                <a:cs typeface="Times New Roman" panose="02020603050405020304" pitchFamily="18" charset="0"/>
              </a:rPr>
              <a:t>Bài</a:t>
            </a:r>
            <a:r>
              <a:rPr lang="en-US" altLang="ko-KR" sz="1200" b="1" kern="100" baseline="0" dirty="0">
                <a:solidFill>
                  <a:srgbClr val="000000"/>
                </a:solidFill>
                <a:latin typeface="Times New Roman" panose="02020603050405020304" pitchFamily="18" charset="0"/>
                <a:cs typeface="Times New Roman" panose="02020603050405020304" pitchFamily="18" charset="0"/>
              </a:rPr>
              <a:t> </a:t>
            </a:r>
            <a:r>
              <a:rPr lang="en-US" altLang="ko-KR" sz="1200" b="1" kern="100" baseline="0" dirty="0" err="1">
                <a:solidFill>
                  <a:srgbClr val="000000"/>
                </a:solidFill>
                <a:latin typeface="Times New Roman" panose="02020603050405020304" pitchFamily="18" charset="0"/>
                <a:cs typeface="Times New Roman" panose="02020603050405020304" pitchFamily="18" charset="0"/>
              </a:rPr>
              <a:t>tập</a:t>
            </a:r>
            <a:r>
              <a:rPr lang="en-US" altLang="ko-KR" sz="1200" b="1" kern="100" baseline="0" dirty="0">
                <a:solidFill>
                  <a:srgbClr val="000000"/>
                </a:solidFill>
                <a:latin typeface="Times New Roman" panose="02020603050405020304" pitchFamily="18" charset="0"/>
                <a:cs typeface="Times New Roman" panose="02020603050405020304" pitchFamily="18" charset="0"/>
              </a:rPr>
              <a:t> Coding</a:t>
            </a:r>
            <a:r>
              <a:rPr lang="en-US" altLang="ko-KR" sz="1200" kern="100" baseline="0" dirty="0">
                <a:solidFill>
                  <a:srgbClr val="000000"/>
                </a:solidFill>
                <a:latin typeface="Times New Roman" panose="02020603050405020304" pitchFamily="18" charset="0"/>
                <a:cs typeface="Times New Roman" panose="02020603050405020304" pitchFamily="18" charset="0"/>
              </a:rPr>
              <a:t>.</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b="0" kern="100" dirty="0" err="1">
                <a:solidFill>
                  <a:srgbClr val="000000"/>
                </a:solidFill>
                <a:latin typeface="Times New Roman" panose="02020603050405020304" pitchFamily="18" charset="0"/>
                <a:cs typeface="Times New Roman" panose="02020603050405020304" pitchFamily="18" charset="0"/>
              </a:rPr>
              <a:t>Nhấp</a:t>
            </a:r>
            <a:r>
              <a:rPr lang="en-US" altLang="ko-KR" sz="1200" b="0" kern="100" baseline="0" dirty="0">
                <a:solidFill>
                  <a:srgbClr val="000000"/>
                </a:solidFill>
                <a:latin typeface="Times New Roman" panose="02020603050405020304" pitchFamily="18" charset="0"/>
                <a:cs typeface="Times New Roman" panose="02020603050405020304" pitchFamily="18" charset="0"/>
              </a:rPr>
              <a:t> </a:t>
            </a:r>
            <a:r>
              <a:rPr lang="en-US" altLang="ko-KR" sz="1200" b="0" kern="100" baseline="0" dirty="0" err="1">
                <a:solidFill>
                  <a:srgbClr val="000000"/>
                </a:solidFill>
                <a:latin typeface="Times New Roman" panose="02020603050405020304" pitchFamily="18" charset="0"/>
                <a:cs typeface="Times New Roman" panose="02020603050405020304" pitchFamily="18" charset="0"/>
              </a:rPr>
              <a:t>vào</a:t>
            </a:r>
            <a:r>
              <a:rPr lang="en-US" altLang="ko-KR" sz="1200" b="0" kern="100" baseline="0" dirty="0">
                <a:solidFill>
                  <a:srgbClr val="000000"/>
                </a:solidFill>
                <a:latin typeface="Times New Roman" panose="02020603050405020304" pitchFamily="18" charset="0"/>
                <a:cs typeface="Times New Roman" panose="02020603050405020304" pitchFamily="18" charset="0"/>
              </a:rPr>
              <a:t> </a:t>
            </a:r>
            <a:r>
              <a:rPr lang="en-US" altLang="ko-KR" sz="1200" b="0" kern="100" baseline="0" dirty="0" err="1">
                <a:solidFill>
                  <a:srgbClr val="000000"/>
                </a:solidFill>
                <a:latin typeface="Times New Roman" panose="02020603050405020304" pitchFamily="18" charset="0"/>
                <a:cs typeface="Times New Roman" panose="02020603050405020304" pitchFamily="18" charset="0"/>
              </a:rPr>
              <a:t>tệp</a:t>
            </a:r>
            <a:r>
              <a:rPr lang="en-US" altLang="ko-KR" sz="1200" b="1" kern="100" dirty="0">
                <a:solidFill>
                  <a:srgbClr val="000000"/>
                </a:solidFill>
                <a:latin typeface="Times New Roman" panose="02020603050405020304" pitchFamily="18" charset="0"/>
                <a:cs typeface="Times New Roman" panose="02020603050405020304" pitchFamily="18" charset="0"/>
              </a:rPr>
              <a:t> ex_0701.ipynb</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200" dirty="0" err="1">
                <a:solidFill>
                  <a:srgbClr val="FF0000"/>
                </a:solidFill>
                <a:effectLst/>
                <a:highlight>
                  <a:srgbClr val="FF0000"/>
                </a:highlight>
                <a:latin typeface="+mn-lt"/>
                <a:ea typeface="+mn-ea"/>
                <a:cs typeface="+mn-cs"/>
              </a:rPr>
              <a:t>Xem</a:t>
            </a:r>
            <a:r>
              <a:rPr lang="en-US" altLang="ko-KR" sz="1200" kern="1200" dirty="0">
                <a:solidFill>
                  <a:srgbClr val="FF0000"/>
                </a:solidFill>
                <a:effectLst/>
                <a:highlight>
                  <a:srgbClr val="FF0000"/>
                </a:highlight>
                <a:latin typeface="+mn-lt"/>
                <a:ea typeface="+mn-ea"/>
                <a:cs typeface="+mn-cs"/>
              </a:rPr>
              <a:t> </a:t>
            </a:r>
            <a:r>
              <a:rPr lang="en-US" altLang="ko-KR" sz="1200" kern="1200" dirty="0" err="1">
                <a:solidFill>
                  <a:srgbClr val="FF0000"/>
                </a:solidFill>
                <a:effectLst/>
                <a:highlight>
                  <a:srgbClr val="FF0000"/>
                </a:highlight>
                <a:latin typeface="+mn-lt"/>
                <a:ea typeface="+mn-ea"/>
                <a:cs typeface="+mn-cs"/>
              </a:rPr>
              <a:t>lại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ví</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dụ</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chủ</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dưới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đây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Thư</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viện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Thông tin cơ bản về 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Tạo</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Lập</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chỉ</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mục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cắt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Thuộc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tính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định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hình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lại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Sửa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đổi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914400" lvl="2" indent="0" algn="just" latinLnBrk="1">
              <a:lnSpc>
                <a:spcPct val="107000"/>
              </a:lnSpc>
              <a:spcAft>
                <a:spcPts val="800"/>
              </a:spcAft>
              <a:buFont typeface="+mj-lt"/>
              <a:buNone/>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5920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dirty="0">
                <a:latin typeface="Times New Roman" panose="02020603050405020304" pitchFamily="18" charset="0"/>
              </a:rPr>
              <a:t>MỤC ĐÍCH CỦA PHẦN THỰC HÀNH NÀY</a:t>
            </a:r>
          </a:p>
          <a:p>
            <a:pPr latinLnBrk="1"/>
            <a:r>
              <a:rPr lang="en-US" altLang="ko-KR" sz="1200" kern="1200" dirty="0" err="1">
                <a:solidFill>
                  <a:schemeClr val="tx1"/>
                </a:solidFill>
                <a:effectLst/>
                <a:latin typeface="+mn-lt"/>
                <a:ea typeface="+mn-ea"/>
                <a:cs typeface="+mn-cs"/>
              </a:rPr>
              <a:t>Trong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phần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hành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học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tạo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mảng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làm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việc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với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thuộc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tính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của</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Nhấp</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vào</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nút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Tìm</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kiếm</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Chạy</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Nhập</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lệnh</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và</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nhấn</a:t>
            </a:r>
            <a:r>
              <a:rPr lang="en-US" altLang="ko-KR" sz="1200" kern="100" dirty="0">
                <a:solidFill>
                  <a:srgbClr val="000000"/>
                </a:solidFill>
                <a:latin typeface="Times New Roman" panose="02020603050405020304" pitchFamily="18" charset="0"/>
                <a:cs typeface="Times New Roman" panose="02020603050405020304" pitchFamily="18" charset="0"/>
              </a:rPr>
              <a:t> Enter.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chuyển đến thư mục chứa các tệp thực hành. (Nếu bạn chưa có file thực hành, hãy hỏi người hướng dẫn của bạn)</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Nhấp</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vào</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thư</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kern="100" baseline="0" dirty="0" err="1">
                <a:solidFill>
                  <a:srgbClr val="000000"/>
                </a:solidFill>
                <a:latin typeface="Times New Roman" panose="02020603050405020304" pitchFamily="18" charset="0"/>
                <a:cs typeface="Times New Roman" panose="02020603050405020304" pitchFamily="18" charset="0"/>
              </a:rPr>
              <a:t>mục</a:t>
            </a:r>
            <a:r>
              <a:rPr lang="en-US" altLang="ko-KR" sz="1200" kern="100" baseline="0" dirty="0">
                <a:solidFill>
                  <a:srgbClr val="000000"/>
                </a:solidFill>
                <a:latin typeface="Times New Roman" panose="02020603050405020304" pitchFamily="18" charset="0"/>
                <a:cs typeface="Times New Roman" panose="02020603050405020304" pitchFamily="18" charset="0"/>
              </a:rPr>
              <a:t> </a:t>
            </a:r>
            <a:r>
              <a:rPr lang="en-US" altLang="ko-KR" sz="1200" b="1" kern="100" baseline="0" dirty="0" err="1">
                <a:solidFill>
                  <a:srgbClr val="000000"/>
                </a:solidFill>
                <a:latin typeface="Times New Roman" panose="02020603050405020304" pitchFamily="18" charset="0"/>
                <a:cs typeface="Times New Roman" panose="02020603050405020304" pitchFamily="18" charset="0"/>
              </a:rPr>
              <a:t>Bài</a:t>
            </a:r>
            <a:r>
              <a:rPr lang="en-US" altLang="ko-KR" sz="1200" b="1" kern="100" baseline="0" dirty="0">
                <a:solidFill>
                  <a:srgbClr val="000000"/>
                </a:solidFill>
                <a:latin typeface="Times New Roman" panose="02020603050405020304" pitchFamily="18" charset="0"/>
                <a:cs typeface="Times New Roman" panose="02020603050405020304" pitchFamily="18" charset="0"/>
              </a:rPr>
              <a:t> </a:t>
            </a:r>
            <a:r>
              <a:rPr lang="en-US" altLang="ko-KR" sz="1200" b="1" kern="100" baseline="0" dirty="0" err="1">
                <a:solidFill>
                  <a:srgbClr val="000000"/>
                </a:solidFill>
                <a:latin typeface="Times New Roman" panose="02020603050405020304" pitchFamily="18" charset="0"/>
                <a:cs typeface="Times New Roman" panose="02020603050405020304" pitchFamily="18" charset="0"/>
              </a:rPr>
              <a:t>tập</a:t>
            </a:r>
            <a:r>
              <a:rPr lang="en-US" altLang="ko-KR" sz="1200" b="1" kern="100" baseline="0" dirty="0">
                <a:solidFill>
                  <a:srgbClr val="000000"/>
                </a:solidFill>
                <a:latin typeface="Times New Roman" panose="02020603050405020304" pitchFamily="18" charset="0"/>
                <a:cs typeface="Times New Roman" panose="02020603050405020304" pitchFamily="18" charset="0"/>
              </a:rPr>
              <a:t> Coding</a:t>
            </a:r>
            <a:r>
              <a:rPr lang="en-US" altLang="ko-KR" sz="1200" kern="100" baseline="0" dirty="0">
                <a:solidFill>
                  <a:srgbClr val="000000"/>
                </a:solidFill>
                <a:latin typeface="Times New Roman" panose="02020603050405020304" pitchFamily="18" charset="0"/>
                <a:cs typeface="Times New Roman" panose="02020603050405020304" pitchFamily="18" charset="0"/>
              </a:rPr>
              <a:t>.</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b="0" kern="100" dirty="0" err="1">
                <a:solidFill>
                  <a:srgbClr val="000000"/>
                </a:solidFill>
                <a:latin typeface="Times New Roman" panose="02020603050405020304" pitchFamily="18" charset="0"/>
                <a:cs typeface="Times New Roman" panose="02020603050405020304" pitchFamily="18" charset="0"/>
              </a:rPr>
              <a:t>Nhấp</a:t>
            </a:r>
            <a:r>
              <a:rPr lang="en-US" altLang="ko-KR" sz="1200" b="0" kern="100" baseline="0" dirty="0">
                <a:solidFill>
                  <a:srgbClr val="000000"/>
                </a:solidFill>
                <a:latin typeface="Times New Roman" panose="02020603050405020304" pitchFamily="18" charset="0"/>
                <a:cs typeface="Times New Roman" panose="02020603050405020304" pitchFamily="18" charset="0"/>
              </a:rPr>
              <a:t> </a:t>
            </a:r>
            <a:r>
              <a:rPr lang="en-US" altLang="ko-KR" sz="1200" b="0" kern="100" baseline="0" dirty="0" err="1">
                <a:solidFill>
                  <a:srgbClr val="000000"/>
                </a:solidFill>
                <a:latin typeface="Times New Roman" panose="02020603050405020304" pitchFamily="18" charset="0"/>
                <a:cs typeface="Times New Roman" panose="02020603050405020304" pitchFamily="18" charset="0"/>
              </a:rPr>
              <a:t>vào</a:t>
            </a:r>
            <a:r>
              <a:rPr lang="en-US" altLang="ko-KR" sz="1200" b="0" kern="100" baseline="0" dirty="0">
                <a:solidFill>
                  <a:srgbClr val="000000"/>
                </a:solidFill>
                <a:latin typeface="Times New Roman" panose="02020603050405020304" pitchFamily="18" charset="0"/>
                <a:cs typeface="Times New Roman" panose="02020603050405020304" pitchFamily="18" charset="0"/>
              </a:rPr>
              <a:t> </a:t>
            </a:r>
            <a:r>
              <a:rPr lang="en-US" altLang="ko-KR" sz="1200" b="0" kern="100" baseline="0" dirty="0" err="1">
                <a:solidFill>
                  <a:srgbClr val="000000"/>
                </a:solidFill>
                <a:latin typeface="Times New Roman" panose="02020603050405020304" pitchFamily="18" charset="0"/>
                <a:cs typeface="Times New Roman" panose="02020603050405020304" pitchFamily="18" charset="0"/>
              </a:rPr>
              <a:t>tệp</a:t>
            </a:r>
            <a:r>
              <a:rPr lang="en-US" altLang="ko-KR" sz="1200" b="1" kern="100" dirty="0">
                <a:solidFill>
                  <a:srgbClr val="000000"/>
                </a:solidFill>
                <a:latin typeface="Times New Roman" panose="02020603050405020304" pitchFamily="18" charset="0"/>
                <a:cs typeface="Times New Roman" panose="02020603050405020304" pitchFamily="18" charset="0"/>
              </a:rPr>
              <a:t> ex_0702.ipynb</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en-US" altLang="ko-KR" sz="1200" kern="1200" dirty="0" err="1">
                <a:solidFill>
                  <a:srgbClr val="FF0000"/>
                </a:solidFill>
                <a:effectLst/>
                <a:highlight>
                  <a:srgbClr val="FF0000"/>
                </a:highlight>
                <a:latin typeface="+mn-lt"/>
                <a:ea typeface="+mn-ea"/>
                <a:cs typeface="+mn-cs"/>
              </a:rPr>
              <a:t>Xem</a:t>
            </a:r>
            <a:r>
              <a:rPr lang="en-US" altLang="ko-KR" sz="1200" kern="1200" dirty="0">
                <a:solidFill>
                  <a:srgbClr val="FF0000"/>
                </a:solidFill>
                <a:effectLst/>
                <a:highlight>
                  <a:srgbClr val="FF0000"/>
                </a:highlight>
                <a:latin typeface="+mn-lt"/>
                <a:ea typeface="+mn-ea"/>
                <a:cs typeface="+mn-cs"/>
              </a:rPr>
              <a:t> </a:t>
            </a:r>
            <a:r>
              <a:rPr lang="en-US" altLang="ko-KR" sz="1200" kern="1200" dirty="0" err="1">
                <a:solidFill>
                  <a:srgbClr val="FF0000"/>
                </a:solidFill>
                <a:effectLst/>
                <a:highlight>
                  <a:srgbClr val="FF0000"/>
                </a:highlight>
                <a:latin typeface="+mn-lt"/>
                <a:ea typeface="+mn-ea"/>
                <a:cs typeface="+mn-cs"/>
              </a:rPr>
              <a:t>lại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ví</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dụ</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chủ</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dưới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đây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Thư</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viện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Thông tin cơ bản về 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Tạo</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Lập</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chỉ</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mục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cắt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Thuộc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tính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và</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định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hình</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lại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Sửa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đổi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914400" lvl="2" indent="0" algn="just" latinLnBrk="1">
              <a:lnSpc>
                <a:spcPct val="107000"/>
              </a:lnSpc>
              <a:spcAft>
                <a:spcPts val="800"/>
              </a:spcAft>
              <a:buFont typeface="+mj-lt"/>
              <a:buNone/>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3374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60536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aseline="0" dirty="0">
                <a:solidFill>
                  <a:schemeClr val="tx1">
                    <a:lumMod val="85000"/>
                    <a:lumOff val="15000"/>
                  </a:schemeClr>
                </a:solidFill>
                <a:latin typeface="SamsungOne-400" panose="020B0503030303020204" pitchFamily="34" charset="0"/>
                <a:ea typeface="SamsungOne-400" panose="020B0503030303020204" pitchFamily="34" charset="0"/>
              </a:rPr>
              <a:t>Ở đây, một miếng vá 5 x 5 pixel tương ứng với một đơn vị trong bản đồ tính năng. Bản vá pixel cục bộ như vậy được gọi là trường tiếp nhận cục bộ.</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4196944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1730608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schemeClr val="tx1">
                        <a:lumMod val="85000"/>
                        <a:lumOff val="15000"/>
                      </a:schemeClr>
                    </a:solidFill>
                    <a:latin typeface="SamsungOne 400" panose="020B0503030303020204" pitchFamily="34" charset="0"/>
                    <a:ea typeface="SamsungOne 400" panose="020B0503030303020204" pitchFamily="34" charset="0"/>
                  </a:rPr>
                  <a:t>컨볼루션은 해당하는 요소끼리 곱하고 결과를 모두 더하는 단순한 선형 연산이다</a:t>
                </a: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 위 왼쪽 그림에서 수용장 영역의 값</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(1,20,2)</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와</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커널값</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(0.3, 0.4, 0.3)</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을</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해당하는 요소끼리 곱하고 결과를 더하는 컨볼루션 연산을 수행하면</a:t>
                </a:r>
                <a:endPar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1*(0.3) + 20*0.4 +2*0.3=8.9</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가 된다</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커널을 왼쪽에서 오른쪽으로 이동하면 이러한 연산을 모든 노드에 수행하면 연산이 완료된다</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2</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차원에서 컨볼루션 연산은 </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차원과 비슷하게 수행된다</a:t>
                </a:r>
                <a:r>
                  <a:rPr lang="en-US" altLang="ko-KR" sz="1200" baseline="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baseline="0" smtClean="0">
                    <a:solidFill>
                      <a:schemeClr val="tx1">
                        <a:lumMod val="85000"/>
                        <a:lumOff val="15000"/>
                      </a:schemeClr>
                    </a:solidFill>
                    <a:latin typeface="SamsungOne 400" panose="020B0503030303020204" pitchFamily="34" charset="0"/>
                    <a:ea typeface="SamsungOne 400" panose="020B0503030303020204" pitchFamily="34" charset="0"/>
                  </a:rPr>
                  <a:t>노드의 수용장 영역은 </a:t>
                </a:r>
                <a:r>
                  <a:rPr lang="en-US" altLang="ko-KR" sz="1200" i="0" baseline="0" smtClean="0">
                    <a:solidFill>
                      <a:schemeClr val="tx1">
                        <a:lumMod val="85000"/>
                        <a:lumOff val="15000"/>
                      </a:schemeClr>
                    </a:solidFill>
                    <a:latin typeface="Cambria Math" panose="02040503050406030204" pitchFamily="18" charset="0"/>
                    <a:ea typeface="SamsungOne 400" panose="020B0503030303020204" pitchFamily="34" charset="0"/>
                  </a:rPr>
                  <a:t>(■8(</a:t>
                </a:r>
                <a:r>
                  <a:rPr lang="en-US" altLang="ko-KR" sz="1200" b="0" i="0" baseline="0" smtClean="0">
                    <a:solidFill>
                      <a:schemeClr val="tx1">
                        <a:lumMod val="85000"/>
                        <a:lumOff val="15000"/>
                      </a:schemeClr>
                    </a:solidFill>
                    <a:latin typeface="Cambria Math" panose="02040503050406030204" pitchFamily="18" charset="0"/>
                    <a:ea typeface="SamsungOne 400" panose="020B0503030303020204" pitchFamily="34" charset="0"/>
                  </a:rPr>
                  <a:t>2&amp;■8(2&amp;9)@■8(2@2)&amp;■8(■8(2&amp;9)@■8(2&amp;9))))</a:t>
                </a:r>
                <a:r>
                  <a:rPr lang="ko-KR" altLang="en-US" sz="1200" smtClean="0">
                    <a:solidFill>
                      <a:schemeClr val="tx1">
                        <a:lumMod val="85000"/>
                        <a:lumOff val="15000"/>
                      </a:schemeClr>
                    </a:solidFill>
                    <a:latin typeface="SamsungOne 400" panose="020B0503030303020204" pitchFamily="34" charset="0"/>
                    <a:ea typeface="SamsungOne 400" panose="020B0503030303020204" pitchFamily="34" charset="0"/>
                  </a:rPr>
                  <a:t>이고 커널은 </a:t>
                </a:r>
                <a:r>
                  <a:rPr lang="en-US" altLang="ko-KR" sz="1200" i="0" baseline="0" smtClean="0">
                    <a:solidFill>
                      <a:schemeClr val="tx1">
                        <a:lumMod val="85000"/>
                        <a:lumOff val="15000"/>
                      </a:schemeClr>
                    </a:solidFill>
                    <a:latin typeface="Cambria Math" panose="02040503050406030204" pitchFamily="18" charset="0"/>
                    <a:ea typeface="SamsungOne 400" panose="020B0503030303020204" pitchFamily="34" charset="0"/>
                  </a:rPr>
                  <a:t>(■8(</a:t>
                </a:r>
                <a:r>
                  <a:rPr lang="en-US" altLang="ko-KR" sz="1200" b="0" i="0" baseline="0" smtClean="0">
                    <a:solidFill>
                      <a:schemeClr val="tx1">
                        <a:lumMod val="85000"/>
                        <a:lumOff val="15000"/>
                      </a:schemeClr>
                    </a:solidFill>
                    <a:latin typeface="Cambria Math" panose="02040503050406030204" pitchFamily="18" charset="0"/>
                    <a:ea typeface="SamsungOne 400" panose="020B0503030303020204" pitchFamily="34" charset="0"/>
                  </a:rPr>
                  <a:t>−1&amp;■8(0&amp;1)@■8(−1@−1)&amp;■8(■8(0&amp;1)@■8(0&amp;1))))</a:t>
                </a:r>
                <a:r>
                  <a:rPr lang="ko-KR" altLang="en-US" sz="1200" smtClean="0">
                    <a:solidFill>
                      <a:schemeClr val="tx1">
                        <a:lumMod val="85000"/>
                        <a:lumOff val="15000"/>
                      </a:schemeClr>
                    </a:solidFill>
                    <a:latin typeface="SamsungOne 400" panose="020B0503030303020204" pitchFamily="34" charset="0"/>
                    <a:ea typeface="SamsungOne 400" panose="020B0503030303020204" pitchFamily="34" charset="0"/>
                  </a:rPr>
                  <a:t>이므로 연산 결과는 </a:t>
                </a: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21</a:t>
                </a:r>
                <a:r>
                  <a:rPr lang="ko-KR" altLang="en-US" sz="1200" smtClean="0">
                    <a:solidFill>
                      <a:schemeClr val="tx1">
                        <a:lumMod val="85000"/>
                        <a:lumOff val="15000"/>
                      </a:schemeClr>
                    </a:solidFill>
                    <a:latin typeface="SamsungOne 400" panose="020B0503030303020204" pitchFamily="34" charset="0"/>
                    <a:ea typeface="SamsungOne 400" panose="020B0503030303020204" pitchFamily="34" charset="0"/>
                  </a:rPr>
                  <a:t>이 된다</a:t>
                </a: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smtClean="0">
                    <a:solidFill>
                      <a:schemeClr val="tx1">
                        <a:lumMod val="85000"/>
                        <a:lumOff val="15000"/>
                      </a:schemeClr>
                    </a:solidFill>
                    <a:latin typeface="SamsungOne 400" panose="020B0503030303020204" pitchFamily="34" charset="0"/>
                    <a:ea typeface="SamsungOne 400" panose="020B0503030303020204" pitchFamily="34" charset="0"/>
                  </a:rPr>
                  <a:t>커널을 옮겨가며 같은 연산을 모든 노드에 적용하면 위 그림과 같은 특징 맵을 얻는다</a:t>
                </a:r>
                <a:r>
                  <a:rPr lang="en-US" altLang="ko-KR" sz="1200" dirty="0" smtClean="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155418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2580888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185144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3767236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895924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359733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1">
              <a:buNone/>
            </a:pPr>
            <a:endParaRPr lang="en-US" altLang="ko-KR" sz="1200" u="none"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1933063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1">
              <a:buNone/>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3141624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14706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2134874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893281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endParaRPr lang="en-US" altLang="ko-KR" dirty="0">
              <a:latin typeface="KoPub돋움체_Pro Light" pitchFamily="18" charset="-127"/>
              <a:ea typeface="KoPub돋움체_Pro Light" pitchFamily="18" charset="-127"/>
            </a:endParaRPr>
          </a:p>
          <a:p>
            <a:pPr lvl="1"/>
            <a:endParaRPr lang="en-US" altLang="ko-KR" dirty="0">
              <a:latin typeface="KoPub돋움체_Pro Light" pitchFamily="18" charset="-127"/>
              <a:ea typeface="KoPub돋움체_Pro Light" pitchFamily="18"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3364283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223106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3233365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3772969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Rank of the black and white image for CNN input.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3202631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Rank of the black and white image for CNN input.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411382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Rank of the black and white image for CNN input.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3447520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03743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2940709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343981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1"/>
            <a:r>
              <a:rPr lang="vi-VN" altLang="ko-KR" dirty="0">
                <a:latin typeface="KoPub돋움체_Pro Light" pitchFamily="18" charset="-127"/>
                <a:ea typeface="KoPub돋움체_Pro Light" pitchFamily="18" charset="-127"/>
              </a:rPr>
              <a:t>Nếu bạn không tắt xáo trộn ban đầu, tập dữ liệu sẽ được xáo trộn mỗi khi dữ liệu lô nhỏ được trích xuất.</a:t>
            </a:r>
          </a:p>
          <a:p>
            <a:pPr lvl="1"/>
            <a:r>
              <a:rPr lang="vi-VN" altLang="ko-KR" dirty="0">
                <a:latin typeface="KoPub돋움체_Pro Light" pitchFamily="18" charset="-127"/>
                <a:ea typeface="KoPub돋움체_Pro Light" pitchFamily="18" charset="-127"/>
              </a:rPr>
              <a:t>Một bài tập về hoạt động như vậy được bao gồm trong sổ ghi chép jupyter của chương này.</a:t>
            </a:r>
          </a:p>
          <a:p>
            <a:pPr lvl="1"/>
            <a:r>
              <a:rPr lang="vi-VN" altLang="ko-KR" dirty="0">
                <a:latin typeface="KoPub돋움체_Pro Light" pitchFamily="18" charset="-127"/>
                <a:ea typeface="KoPub돋움체_Pro Light" pitchFamily="18" charset="-127"/>
              </a:rPr>
              <a:t>Bạn có thể quan sát số lượng nhãn thay đổi trong tập dữ liệu xác thực do phần tách thử nghiệm/xác thực bị xáo trộn.</a:t>
            </a:r>
          </a:p>
          <a:p>
            <a:pPr lvl="1"/>
            <a:r>
              <a:rPr lang="vi-VN" altLang="ko-KR" dirty="0">
                <a:latin typeface="KoPub돋움체_Pro Light" pitchFamily="18" charset="-127"/>
                <a:ea typeface="KoPub돋움체_Pro Light" pitchFamily="18" charset="-127"/>
              </a:rPr>
              <a:t>Sau đó, hiệu suất của mô hình được ước tính không chính xác do các bộ dữ liệu kiểm tra và xác thực được trộn lẫn.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2947438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398765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Đây</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thông</a:t>
            </a:r>
            <a:r>
              <a:rPr lang="en-US" altLang="ko-KR" dirty="0"/>
              <a:t> tin </a:t>
            </a:r>
            <a:r>
              <a:rPr lang="en-US" altLang="ko-KR" dirty="0" err="1"/>
              <a:t>về</a:t>
            </a:r>
            <a:r>
              <a:rPr lang="en-US" altLang="ko-KR" dirty="0"/>
              <a:t> </a:t>
            </a:r>
            <a:r>
              <a:rPr lang="en-US" altLang="ko-KR" dirty="0" err="1"/>
              <a:t>lịch</a:t>
            </a:r>
            <a:r>
              <a:rPr lang="en-US" altLang="ko-KR" dirty="0"/>
              <a:t> </a:t>
            </a:r>
            <a:r>
              <a:rPr lang="en-US" altLang="ko-KR" dirty="0" err="1"/>
              <a:t>sử</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của</a:t>
            </a:r>
            <a:r>
              <a:rPr lang="en-US" altLang="ko-KR" dirty="0"/>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2788234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147820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Tham</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khảo</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tài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chính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thức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về</a:t>
            </a:r>
            <a:r>
              <a:rPr lang="en-US" altLang="ko-KR" sz="1200" dirty="0">
                <a:latin typeface="SamsungOne-400" panose="020B0503030303020204" pitchFamily="34" charset="0"/>
                <a:ea typeface="SamsungOne-400" panose="020B0503030303020204" pitchFamily="34" charset="0"/>
              </a:rPr>
              <a:t> (https://www.tensorf low.org/</a:t>
            </a:r>
            <a:r>
              <a:rPr lang="en-US" altLang="ko-KR" sz="1200" dirty="0" err="1">
                <a:latin typeface="SamsungOne-400" panose="020B0503030303020204" pitchFamily="34" charset="0"/>
                <a:ea typeface="SamsungOne-400" panose="020B0503030303020204" pitchFamily="34" charset="0"/>
              </a:rPr>
              <a:t>api_docs</a:t>
            </a:r>
            <a:r>
              <a:rPr lang="en-US" altLang="ko-KR" sz="1200" dirty="0">
                <a:latin typeface="SamsungOne-400" panose="020B0503030303020204" pitchFamily="34" charset="0"/>
                <a:ea typeface="SamsungOne-400" panose="020B0503030303020204" pitchFamily="34" charset="0"/>
              </a:rPr>
              <a:t>/python/</a:t>
            </a:r>
            <a:r>
              <a:rPr lang="en-US" altLang="ko-KR" sz="1200" dirty="0" err="1">
                <a:latin typeface="SamsungOne-400" panose="020B0503030303020204" pitchFamily="34" charset="0"/>
                <a:ea typeface="SamsungOne-400" panose="020B0503030303020204" pitchFamily="34" charset="0"/>
              </a:rPr>
              <a:t>tf</a:t>
            </a:r>
            <a:r>
              <a:rPr lang="en-US" altLang="ko-KR" sz="1200" dirty="0">
                <a:latin typeface="SamsungOne-400" panose="020B0503030303020204" pitchFamily="34" charset="0"/>
                <a:ea typeface="SamsungOne-400" panose="020B0503030303020204" pitchFamily="34" charset="0"/>
              </a:rPr>
              <a:t>/</a:t>
            </a:r>
            <a:r>
              <a:rPr lang="en-US" altLang="ko-KR" sz="1200" dirty="0" err="1">
                <a:latin typeface="SamsungOne-400" panose="020B0503030303020204" pitchFamily="34" charset="0"/>
                <a:ea typeface="SamsungOne-400" panose="020B0503030303020204" pitchFamily="34" charset="0"/>
              </a:rPr>
              <a:t>keras</a:t>
            </a:r>
            <a:r>
              <a:rPr lang="en-US" altLang="ko-KR" sz="1200" dirty="0">
                <a:latin typeface="SamsungOne-400" panose="020B0503030303020204" pitchFamily="34" charset="0"/>
                <a:ea typeface="SamsungOne-400" panose="020B0503030303020204" pitchFamily="34" charset="0"/>
              </a:rPr>
              <a:t>/layers/Conv2D) </a:t>
            </a:r>
            <a:r>
              <a:rPr lang="en-US" altLang="ko-KR" sz="1200" dirty="0" err="1">
                <a:latin typeface="SamsungOne-400" panose="020B0503030303020204" pitchFamily="34" charset="0"/>
                <a:ea typeface="SamsungOne-400" panose="020B0503030303020204" pitchFamily="34" charset="0"/>
              </a:rPr>
              <a:t>để</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biết</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thông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số</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a:t>
            </a:r>
            <a:r>
              <a:rPr lang="en-US" altLang="ko-KR" sz="1200" dirty="0">
                <a:latin typeface="SamsungOne-400" panose="020B0503030303020204" pitchFamily="34" charset="0"/>
                <a:ea typeface="SamsungOne-400" panose="020B0503030303020204" pitchFamily="34" charset="0"/>
              </a:rPr>
              <a:t>.</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3729457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97370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173438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1363532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3184836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201748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1027768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3408252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128998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CNN cũng có nguồn gốc từ sinh học.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Công trình đạt giải thưởng Nobel của D. Hubel và T. Wiesel cho thấy vỏ não thị giác nhận biết hình ảnh ở các mảng khoanh vùng.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745713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1872184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CNN.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1364810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33012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RNN là một mạng nơ-ron sâu chuyên xử lý dữ liệu chuỗi.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19031214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Những ví dụ thường thấy của dữ liệu chuỗi là:</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a) Chuỗi thời gian.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 Ngôn ngữ tự nhiên viết tay và truyền miệng.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15507397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cấu trúc của RNN, có thể có một dữ liệu nhập và một dữ liệu xuất ở mỗi bước thời gian.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t>Các nút thường được gọi là “ô nhớ”. </a:t>
            </a:r>
            <a:endParaRPr lang="vi-VN"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3425827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mỗi bước thời gian, có thể có một tầng với vài nút.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3700185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RNN có thể có dữ liệu nhập và xuất ở mỗi bước thời gian.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mô hình “chuỗi vào và chuỗi ra”. </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35316173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RNN có thể có dữ liệu nhập ở tất cả các bước và chỉ có dữ liệu xuất ở bước cuối cùng.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mô hình “chuỗi vào và vectơ ra”.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1171120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RNN chỉ có dữ liệu nhập ở bước đầu tiên và dữ liệu xuất ở tất cả các bước.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Đây là mô hình “vectơ vào và chuỗi ra”.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168944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ta xác định tích chập bằng toán học.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một phép toán có thể được hiểu là “phép lọc”.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Kernel thường là ma trận có kích thước hữu hạn (</a:t>
                </a:r>
                <a:r>
                  <a:rPr lang="ko-KR" altLang="vi-VN" dirty="0"/>
                  <a:t>𝑜𝑑𝑑 𝑛𝑢𝑚𝑏𝑒𝑟</a:t>
                </a:r>
                <a:r>
                  <a:rPr lang="vi-VN" altLang="ko-KR" dirty="0"/>
                  <a:t>×</a:t>
                </a:r>
                <a:r>
                  <a:rPr lang="ko-KR" altLang="vi-VN" dirty="0"/>
                  <a:t>𝑜𝑑𝑑 𝑛𝑢𝑚𝑏𝑒𝑟</a:t>
                </a:r>
                <a:r>
                  <a:rPr lang="vi-VN" altLang="ko-KR" dirty="0"/>
                  <a:t>) hoạt động như một“bộ lọc” cục bộ.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Kernel được sử dụng với tâm của nó tại (</a:t>
                </a:r>
                <a:r>
                  <a:rPr lang="ko-KR" altLang="vi-VN" dirty="0"/>
                  <a:t>𝑖</a:t>
                </a:r>
                <a:r>
                  <a:rPr lang="vi-VN" altLang="ko-KR" dirty="0"/>
                  <a:t>,</a:t>
                </a:r>
                <a:r>
                  <a:rPr lang="ko-KR" altLang="vi-VN" dirty="0"/>
                  <a:t>𝑗</a:t>
                </a:r>
                <a:r>
                  <a:rPr lang="vi-VN" altLang="ko-KR"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define the convolution mathematically.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an operation that can be understood as “filtering”.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kernel is usually a 2D matrix of finite size (</a:t>
                </a:r>
                <a:r>
                  <a:rPr lang="en-US" altLang="ko-KR" b="0" i="0" smtClean="0">
                    <a:latin typeface="Cambria Math" panose="02040503050406030204" pitchFamily="18" charset="0"/>
                  </a:rPr>
                  <a:t>𝑜𝑑𝑑 𝑛𝑢𝑚𝑏𝑒𝑟</a:t>
                </a:r>
                <a:r>
                  <a:rPr lang="en-US" altLang="ko-KR" b="0" i="0" smtClean="0">
                    <a:latin typeface="Cambria Math" panose="02040503050406030204" pitchFamily="18" charset="0"/>
                    <a:ea typeface="Cambria Math" panose="02040503050406030204" pitchFamily="18" charset="0"/>
                  </a:rPr>
                  <a:t>×𝑜𝑑𝑑 𝑛𝑢𝑚𝑏𝑒𝑟</a:t>
                </a:r>
                <a:r>
                  <a:rPr lang="en-US" altLang="ko-KR" dirty="0"/>
                  <a:t>) that acts like a local “filter”.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kernel is applied with its center at </a:t>
                </a:r>
                <a:r>
                  <a:rPr lang="en-US" altLang="ko-KR" i="0" dirty="0" smtClean="0">
                    <a:latin typeface="Cambria Math" panose="02040503050406030204" pitchFamily="18" charset="0"/>
                  </a:rPr>
                  <a:t>(</a:t>
                </a:r>
                <a:r>
                  <a:rPr lang="en-US" altLang="ko-KR" i="0" dirty="0" err="1" smtClean="0">
                    <a:latin typeface="Cambria Math" panose="02040503050406030204" pitchFamily="18" charset="0"/>
                  </a:rPr>
                  <a:t>𝑖,𝑗</a:t>
                </a:r>
                <a:r>
                  <a:rPr lang="en-US" altLang="ko-KR" i="0" dirty="0" smtClean="0">
                    <a:latin typeface="Cambria Math" panose="02040503050406030204" pitchFamily="18" charset="0"/>
                  </a:rPr>
                  <a:t>)</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29195925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460059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ô RNN không thể duy trì một bộ nhớ dài hạn (tương quan).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vậy, một loại bộ nhớ mới tên là LSTM đã được phát minh.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ô LSTM có cấu trúc bên trong khá phức tạp.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ta sẽ không đi sâu tìm hiểu chi tiết.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417941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Ô LSTM có dữ liệu nhập và dữ liệu xuất cũng như “trạng thái ô”.</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Bên trong có “cổng” hoạt động với các hàm Sigmoid và hyperbolic tang (tanh).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25286907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Giống với các ô RNN thông thường, ô LSTM cũng có thể tạo thành mạng.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544196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42027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10256016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Bộ mã hóa tự động là một ANN khá đơn giản, rất hữu dụng để trích xuất thuộc tính và giảm chiều.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 rằng dữ liệu xuất thực tế được lấy từ tầng (ẩn) giữa!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Trên thực tế, có thể có nhiều hơn một tầng ẩn.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27692130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Số nút ở tầng ẩn giữa ít hơn số nút ở tầng dữ liệu nhập và xuất.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vậy, lấy dữ liệu xuất từ tầng ẩn giữa dẫn đến phép biểu diễn giảm chiều.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172854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Ma trận trọng số mã hóa </a:t>
                </a:r>
                <a14:m>
                  <m:oMath xmlns:m="http://schemas.openxmlformats.org/officeDocument/2006/math">
                    <m:sSub>
                      <m:sSubPr>
                        <m:ctrlPr>
                          <a:rPr lang="en-US" altLang="ko-KR" sz="1200" b="1" i="1" smtClean="0">
                            <a:latin typeface="Cambria Math" panose="02040503050406030204" pitchFamily="18" charset="0"/>
                            <a:cs typeface="Times New Roman" panose="02020603050405020304" pitchFamily="18" charset="0"/>
                          </a:rPr>
                        </m:ctrlPr>
                      </m:sSubPr>
                      <m:e>
                        <m:r>
                          <a:rPr lang="en-US" altLang="ko-KR" sz="1200" b="1" i="1">
                            <a:latin typeface="Cambria Math" panose="02040503050406030204" pitchFamily="18" charset="0"/>
                            <a:cs typeface="Times New Roman" panose="02020603050405020304" pitchFamily="18" charset="0"/>
                          </a:rPr>
                          <m:t>𝑾</m:t>
                        </m:r>
                      </m:e>
                      <m:sub>
                        <m:r>
                          <a:rPr lang="en-US" altLang="ko-KR" sz="1200" b="0" i="1" smtClean="0">
                            <a:latin typeface="Cambria Math" panose="02040503050406030204" pitchFamily="18" charset="0"/>
                            <a:cs typeface="Times New Roman" panose="02020603050405020304" pitchFamily="18" charset="0"/>
                          </a:rPr>
                          <m:t>𝑒</m:t>
                        </m:r>
                      </m:sub>
                    </m:sSub>
                  </m:oMath>
                </a14:m>
                <a:r>
                  <a:rPr lang="vi-VN" sz="1200" dirty="0">
                    <a:latin typeface="Arial" panose="02020603050405020304" pitchFamily="18" charset="0"/>
                    <a:cs typeface="Times New Roman" panose="02020603050405020304" pitchFamily="18" charset="0"/>
                  </a:rPr>
                  <a:t> </a:t>
                </a:r>
                <a:r>
                  <a:rPr lang="vi-VN" dirty="0"/>
                  <a:t>và ma trận trọng số giải mã </a:t>
                </a:r>
                <a14:m>
                  <m:oMath xmlns:m="http://schemas.openxmlformats.org/officeDocument/2006/math">
                    <m:sSub>
                      <m:sSubPr>
                        <m:ctrlPr>
                          <a:rPr lang="en-US" altLang="ko-KR" sz="1200" b="1" i="1" smtClean="0">
                            <a:latin typeface="Cambria Math" panose="02040503050406030204" pitchFamily="18" charset="0"/>
                            <a:cs typeface="Times New Roman" panose="02020603050405020304" pitchFamily="18" charset="0"/>
                          </a:rPr>
                        </m:ctrlPr>
                      </m:sSubPr>
                      <m:e>
                        <m:r>
                          <a:rPr lang="en-US" altLang="ko-KR" sz="1200" b="1" i="1">
                            <a:latin typeface="Cambria Math" panose="02040503050406030204" pitchFamily="18" charset="0"/>
                            <a:cs typeface="Times New Roman" panose="02020603050405020304" pitchFamily="18" charset="0"/>
                          </a:rPr>
                          <m:t>𝑾</m:t>
                        </m:r>
                      </m:e>
                      <m:sub>
                        <m:r>
                          <a:rPr lang="en-US" altLang="ko-KR" sz="1200" b="0" i="1" smtClean="0">
                            <a:latin typeface="Cambria Math" panose="02040503050406030204" pitchFamily="18" charset="0"/>
                            <a:cs typeface="Times New Roman" panose="02020603050405020304" pitchFamily="18" charset="0"/>
                          </a:rPr>
                          <m:t>𝑑</m:t>
                        </m:r>
                      </m:sub>
                    </m:sSub>
                  </m:oMath>
                </a14:m>
                <a:r>
                  <a:rPr lang="vi-VN" sz="1200" dirty="0">
                    <a:latin typeface="Arial" panose="02020603050405020304" pitchFamily="18" charset="0"/>
                    <a:cs typeface="Times New Roman" panose="02020603050405020304" pitchFamily="18" charset="0"/>
                  </a:rPr>
                  <a:t> </a:t>
                </a:r>
                <a:r>
                  <a:rPr lang="vi-VN" dirty="0"/>
                  <a:t>có thể được huấn luyện độc lập hoặc có liên hệ với nhau.</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encoding weight matrix </a:t>
                </a:r>
                <a:r>
                  <a:rPr lang="en-US" altLang="ko-KR" sz="1200" b="1" i="0">
                    <a:latin typeface="Cambria Math" panose="02040503050406030204" pitchFamily="18" charset="0"/>
                    <a:cs typeface="Times New Roman" panose="02020603050405020304" pitchFamily="18" charset="0"/>
                  </a:rPr>
                  <a:t>𝑾</a:t>
                </a:r>
                <a:r>
                  <a:rPr lang="en-US" altLang="ko-KR" sz="1200" b="1" i="0" smtClean="0">
                    <a:latin typeface="Cambria Math" panose="02040503050406030204" pitchFamily="18" charset="0"/>
                    <a:cs typeface="Times New Roman" panose="02020603050405020304" pitchFamily="18" charset="0"/>
                  </a:rPr>
                  <a:t>_</a:t>
                </a:r>
                <a:r>
                  <a:rPr lang="en-US" altLang="ko-KR" sz="1200" b="0" i="0" smtClean="0">
                    <a:latin typeface="Cambria Math" panose="02040503050406030204" pitchFamily="18" charset="0"/>
                    <a:cs typeface="Times New Roman" panose="02020603050405020304" pitchFamily="18" charset="0"/>
                  </a:rPr>
                  <a:t>𝑒</a:t>
                </a:r>
                <a:r>
                  <a:rPr lang="en-US" altLang="ko-KR" sz="1200" dirty="0">
                    <a:latin typeface="Times New Roman" panose="02020603050405020304" pitchFamily="18" charset="0"/>
                    <a:cs typeface="Times New Roman" panose="02020603050405020304" pitchFamily="18" charset="0"/>
                  </a:rPr>
                  <a:t> </a:t>
                </a:r>
                <a:r>
                  <a:rPr lang="en-US" altLang="ko-KR" dirty="0"/>
                  <a:t>and the decoding weight matrix </a:t>
                </a:r>
                <a:r>
                  <a:rPr lang="en-US" altLang="ko-KR" sz="1200" b="1" i="0">
                    <a:latin typeface="Cambria Math" panose="02040503050406030204" pitchFamily="18" charset="0"/>
                    <a:cs typeface="Times New Roman" panose="02020603050405020304" pitchFamily="18" charset="0"/>
                  </a:rPr>
                  <a:t>𝑾</a:t>
                </a:r>
                <a:r>
                  <a:rPr lang="en-US" altLang="ko-KR" sz="1200" b="1" i="0" smtClean="0">
                    <a:latin typeface="Cambria Math" panose="02040503050406030204" pitchFamily="18" charset="0"/>
                    <a:cs typeface="Times New Roman" panose="02020603050405020304" pitchFamily="18" charset="0"/>
                  </a:rPr>
                  <a:t>_</a:t>
                </a:r>
                <a:r>
                  <a:rPr lang="en-US" altLang="ko-KR" sz="1200" b="0" i="0" smtClean="0">
                    <a:latin typeface="Cambria Math" panose="02040503050406030204" pitchFamily="18" charset="0"/>
                    <a:cs typeface="Times New Roman" panose="02020603050405020304" pitchFamily="18" charset="0"/>
                  </a:rPr>
                  <a:t>𝑑</a:t>
                </a:r>
                <a:r>
                  <a:rPr lang="en-US" altLang="ko-KR" sz="1200" dirty="0">
                    <a:latin typeface="Times New Roman" panose="02020603050405020304" pitchFamily="18" charset="0"/>
                    <a:cs typeface="Times New Roman" panose="02020603050405020304" pitchFamily="18" charset="0"/>
                  </a:rPr>
                  <a:t> </a:t>
                </a:r>
                <a:r>
                  <a:rPr lang="en-US" altLang="ko-KR" dirty="0"/>
                  <a:t>can be trained independently or may be related to each other.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26062442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endParaRPr lang="en-US" sz="1200" b="1" dirty="0">
              <a:latin typeface="Arial"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a:solidFill>
                  <a:schemeClr val="tx1"/>
                </a:solidFill>
                <a:effectLst/>
                <a:latin typeface="+mn-lt"/>
                <a:ea typeface="+mn-ea"/>
                <a:cs typeface="+mn-cs"/>
              </a:rPr>
              <a:t>Trong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phần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hành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học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tạo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mảng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làm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việc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với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thuộc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tính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của</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nút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Tìm kiếm “</a:t>
            </a:r>
            <a:r>
              <a:rPr lang="vi-VN" altLang="ko-KR" sz="1200" b="1" kern="100" dirty="0">
                <a:solidFill>
                  <a:srgbClr val="000000"/>
                </a:solidFill>
                <a:latin typeface="Times New Roman" panose="02020603050405020304" pitchFamily="18" charset="0"/>
                <a:cs typeface="Times New Roman" panose="02020603050405020304" pitchFamily="18" charset="0"/>
              </a:rPr>
              <a:t>anaconda prompt</a:t>
            </a:r>
            <a:r>
              <a:rPr lang="vi-VN" altLang="ko-KR" sz="1200" kern="100" dirty="0">
                <a:solidFill>
                  <a:srgbClr val="000000"/>
                </a:solidFill>
                <a:latin typeface="Times New Roman" panose="02020603050405020304" pitchFamily="18" charset="0"/>
                <a:cs typeface="Times New Roman" panose="02020603050405020304" pitchFamily="18" charset="0"/>
              </a:rPr>
              <a:t>” và Run.</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Nhập lệnh "</a:t>
            </a:r>
            <a:r>
              <a:rPr lang="vi-VN" altLang="ko-KR" sz="1200" b="1" kern="100" dirty="0">
                <a:solidFill>
                  <a:srgbClr val="000000"/>
                </a:solidFill>
                <a:latin typeface="Times New Roman" panose="02020603050405020304" pitchFamily="18" charset="0"/>
                <a:cs typeface="Times New Roman" panose="02020603050405020304" pitchFamily="18" charset="0"/>
              </a:rPr>
              <a:t>jupyter notebook</a:t>
            </a:r>
            <a:r>
              <a:rPr lang="vi-VN" altLang="ko-KR" sz="1200" kern="100" dirty="0">
                <a:solidFill>
                  <a:srgbClr val="000000"/>
                </a:solidFill>
                <a:latin typeface="Times New Roman" panose="02020603050405020304" pitchFamily="18" charset="0"/>
                <a:cs typeface="Times New Roman" panose="02020603050405020304" pitchFamily="18" charset="0"/>
              </a:rPr>
              <a:t>" và nhấn Enter.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a:t>
            </a:r>
            <a:r>
              <a:rPr lang="vi-VN" altLang="ko-KR" sz="1200" b="0" kern="100" dirty="0">
                <a:solidFill>
                  <a:srgbClr val="000000"/>
                </a:solidFill>
                <a:latin typeface="Times New Roman" panose="02020603050405020304" pitchFamily="18" charset="0"/>
                <a:cs typeface="Times New Roman" panose="02020603050405020304" pitchFamily="18" charset="0"/>
              </a:rPr>
              <a:t>Jupyter Notebook</a:t>
            </a:r>
            <a:r>
              <a:rPr lang="vi-VN" altLang="ko-KR" sz="1200" kern="100" dirty="0">
                <a:solidFill>
                  <a:srgbClr val="000000"/>
                </a:solidFill>
                <a:latin typeface="Times New Roman" panose="02020603050405020304" pitchFamily="18" charset="0"/>
                <a:cs typeface="Times New Roman" panose="02020603050405020304" pitchFamily="18" charset="0"/>
              </a:rPr>
              <a:t>, chuyển đến thư mục chứa các tệp thực hành. (Nếu bạn chưa có file thực hành, hãy hỏi người hướng dẫn của bạn)</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mã hóa</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ex_0703a.ipynb</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200" dirty="0" err="1">
                <a:solidFill>
                  <a:srgbClr val="FF0000"/>
                </a:solidFill>
                <a:effectLst/>
                <a:highlight>
                  <a:srgbClr val="FF0000"/>
                </a:highlight>
                <a:latin typeface="+mn-lt"/>
                <a:ea typeface="+mn-ea"/>
                <a:cs typeface="+mn-cs"/>
              </a:rPr>
              <a:t>Xem</a:t>
            </a:r>
            <a:r>
              <a:rPr lang="en-US" altLang="ko-KR" sz="1200" kern="1200" dirty="0">
                <a:solidFill>
                  <a:srgbClr val="FF0000"/>
                </a:solidFill>
                <a:effectLst/>
                <a:highlight>
                  <a:srgbClr val="FF0000"/>
                </a:highlight>
                <a:latin typeface="+mn-lt"/>
                <a:ea typeface="+mn-ea"/>
                <a:cs typeface="+mn-cs"/>
              </a:rPr>
              <a:t> </a:t>
            </a:r>
            <a:r>
              <a:rPr lang="en-US" altLang="ko-KR" sz="1200" kern="1200" dirty="0" err="1">
                <a:solidFill>
                  <a:srgbClr val="FF0000"/>
                </a:solidFill>
                <a:effectLst/>
                <a:highlight>
                  <a:srgbClr val="FF0000"/>
                </a:highlight>
                <a:latin typeface="+mn-lt"/>
                <a:ea typeface="+mn-ea"/>
                <a:cs typeface="+mn-cs"/>
              </a:rPr>
              <a:t>lại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ví</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dụ</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chủ</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dưới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đây</a:t>
            </a:r>
            <a:endParaRPr lang="en-US" altLang="ko-KR" sz="1200" kern="1200" baseline="0" dirty="0">
              <a:solidFill>
                <a:srgbClr val="FF0000"/>
              </a:solidFill>
              <a:effectLst/>
              <a:highlight>
                <a:srgbClr val="FF0000"/>
              </a:highlight>
              <a:latin typeface="+mn-lt"/>
              <a:ea typeface="+mn-ea"/>
              <a:cs typeface="+mn-cs"/>
            </a:endParaRPr>
          </a:p>
          <a:p>
            <a:pPr marL="0" lvl="0" indent="0">
              <a:spcAft>
                <a:spcPts val="800"/>
              </a:spcAft>
              <a:buFont typeface="+mj-lt"/>
              <a:buNone/>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Thư</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viện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Thông tin cơ bản về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Tạo mảng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Lập chỉ mục và cắt mảng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Thuộc tính NumPy và định hình lại.</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Sửa đổi mảng NumPy.</a:t>
            </a: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914400" lvl="2" indent="0" algn="just" latinLnBrk="1">
              <a:lnSpc>
                <a:spcPct val="107000"/>
              </a:lnSpc>
              <a:spcAft>
                <a:spcPts val="800"/>
              </a:spcAft>
              <a:buFont typeface="+mj-lt"/>
              <a:buNone/>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50984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Vì kernel là một bộ lọc được sử dụng nội bộ, chúng ta có thể quét và lọc toàn bộ hình ảnh.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a:t>
                </a:r>
                <a:r>
                  <a:rPr lang="ko-KR" altLang="vi-VN" dirty="0"/>
                  <a:t>𝑖</a:t>
                </a:r>
                <a:r>
                  <a:rPr lang="vi-VN" altLang="ko-KR" dirty="0"/>
                  <a:t>,</a:t>
                </a:r>
                <a:r>
                  <a:rPr lang="ko-KR" altLang="vi-VN" dirty="0"/>
                  <a:t>𝑗</a:t>
                </a:r>
                <a:r>
                  <a:rPr lang="vi-VN" altLang="ko-KR" dirty="0"/>
                  <a:t>) là tâm của kernel.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ví dụ này, chúng ta sử dụng bước trượt 1 ngang và dọc.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kernel is a locally applied filter, we can sweep through the image and filter the whole image.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dirty="0" smtClean="0">
                    <a:latin typeface="Cambria Math" panose="02040503050406030204" pitchFamily="18" charset="0"/>
                  </a:rPr>
                  <a:t>(</a:t>
                </a:r>
                <a:r>
                  <a:rPr lang="en-US" altLang="ko-KR" i="0" dirty="0" err="1" smtClean="0">
                    <a:latin typeface="Cambria Math" panose="02040503050406030204" pitchFamily="18" charset="0"/>
                  </a:rPr>
                  <a:t>𝑖,𝑗</a:t>
                </a:r>
                <a:r>
                  <a:rPr lang="en-US" altLang="ko-KR" i="0" dirty="0" smtClean="0">
                    <a:latin typeface="Cambria Math" panose="02040503050406030204" pitchFamily="18" charset="0"/>
                  </a:rPr>
                  <a:t>)</a:t>
                </a:r>
                <a:r>
                  <a:rPr lang="en-US" altLang="ko-KR" dirty="0"/>
                  <a:t> is the center of the kernel.</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In this example, we apply a stride of 1 horizontally and vertically.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5687868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endParaRPr lang="en-US" sz="1200" b="1" dirty="0">
              <a:latin typeface="Arial"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a:solidFill>
                  <a:schemeClr val="tx1"/>
                </a:solidFill>
                <a:effectLst/>
                <a:latin typeface="+mn-lt"/>
                <a:ea typeface="+mn-ea"/>
                <a:cs typeface="+mn-cs"/>
              </a:rPr>
              <a:t>Trong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phần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thực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hành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này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bạn</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học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tạo</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mảng</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NumPy</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và</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làm</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việc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với</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các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thuộc</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tính</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của</a:t>
            </a:r>
            <a:r>
              <a:rPr lang="en-US" altLang="ko-KR" sz="1200" kern="1200" dirty="0">
                <a:solidFill>
                  <a:schemeClr val="tx1"/>
                </a:solidFill>
                <a:effectLst/>
                <a:latin typeface="+mn-lt"/>
                <a:ea typeface="+mn-ea"/>
                <a:cs typeface="+mn-cs"/>
              </a:rPr>
              <a:t> </a:t>
            </a:r>
            <a:r>
              <a:rPr lang="en-US" altLang="ko-KR" sz="1200" kern="1200" dirty="0" err="1">
                <a:solidFill>
                  <a:schemeClr val="tx1"/>
                </a:solidFill>
                <a:effectLst/>
                <a:latin typeface="+mn-lt"/>
                <a:ea typeface="+mn-ea"/>
                <a:cs typeface="+mn-cs"/>
              </a:rPr>
              <a:t>chúng</a:t>
            </a:r>
            <a:r>
              <a:rPr lang="en-US" altLang="ko-KR" sz="1200" kern="1200" dirty="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nút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Tìm kiếm “</a:t>
            </a:r>
            <a:r>
              <a:rPr lang="vi-VN" altLang="ko-KR" sz="1200" b="1" kern="100" dirty="0">
                <a:solidFill>
                  <a:srgbClr val="000000"/>
                </a:solidFill>
                <a:latin typeface="Times New Roman" panose="02020603050405020304" pitchFamily="18" charset="0"/>
                <a:cs typeface="Times New Roman" panose="02020603050405020304" pitchFamily="18" charset="0"/>
              </a:rPr>
              <a:t>anaconda prompt</a:t>
            </a:r>
            <a:r>
              <a:rPr lang="vi-VN" altLang="ko-KR" sz="1200" kern="100" dirty="0">
                <a:solidFill>
                  <a:srgbClr val="000000"/>
                </a:solidFill>
                <a:latin typeface="Times New Roman" panose="02020603050405020304" pitchFamily="18" charset="0"/>
                <a:cs typeface="Times New Roman" panose="02020603050405020304" pitchFamily="18" charset="0"/>
              </a:rPr>
              <a:t>” và Run.</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Nhập lệnh "</a:t>
            </a:r>
            <a:r>
              <a:rPr lang="vi-VN" altLang="ko-KR" sz="1200" b="1" kern="100" dirty="0">
                <a:solidFill>
                  <a:srgbClr val="000000"/>
                </a:solidFill>
                <a:latin typeface="Times New Roman" panose="02020603050405020304" pitchFamily="18" charset="0"/>
                <a:cs typeface="Times New Roman" panose="02020603050405020304" pitchFamily="18" charset="0"/>
              </a:rPr>
              <a:t>jupyter notebook</a:t>
            </a:r>
            <a:r>
              <a:rPr lang="vi-VN" altLang="ko-KR" sz="1200" kern="100" dirty="0">
                <a:solidFill>
                  <a:srgbClr val="000000"/>
                </a:solidFill>
                <a:latin typeface="Times New Roman" panose="02020603050405020304" pitchFamily="18" charset="0"/>
                <a:cs typeface="Times New Roman" panose="02020603050405020304" pitchFamily="18" charset="0"/>
              </a:rPr>
              <a:t>" và nhấn Enter.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a:t>
            </a:r>
            <a:r>
              <a:rPr lang="vi-VN" altLang="ko-KR" sz="1200" b="0" kern="100" dirty="0">
                <a:solidFill>
                  <a:srgbClr val="000000"/>
                </a:solidFill>
                <a:latin typeface="Times New Roman" panose="02020603050405020304" pitchFamily="18" charset="0"/>
                <a:cs typeface="Times New Roman" panose="02020603050405020304" pitchFamily="18" charset="0"/>
              </a:rPr>
              <a:t>Jupyter Notebook</a:t>
            </a:r>
            <a:r>
              <a:rPr lang="vi-VN" altLang="ko-KR" sz="1200" kern="100" dirty="0">
                <a:solidFill>
                  <a:srgbClr val="000000"/>
                </a:solidFill>
                <a:latin typeface="Times New Roman" panose="02020603050405020304" pitchFamily="18" charset="0"/>
                <a:cs typeface="Times New Roman" panose="02020603050405020304" pitchFamily="18" charset="0"/>
              </a:rPr>
              <a:t>, chuyển đến thư mục chứa các tệp thực hành. (Nếu bạn chưa có file thực hành, hãy hỏi người hướng dẫn của bạn)</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mã hóa</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ex_0703</a:t>
            </a:r>
            <a:r>
              <a:rPr lang="en-US" altLang="ko-KR" sz="1200" b="1" kern="100" dirty="0">
                <a:solidFill>
                  <a:srgbClr val="000000"/>
                </a:solidFill>
                <a:latin typeface="Times New Roman" panose="02020603050405020304" pitchFamily="18" charset="0"/>
                <a:cs typeface="Times New Roman" panose="02020603050405020304" pitchFamily="18" charset="0"/>
              </a:rPr>
              <a:t>B</a:t>
            </a:r>
            <a:r>
              <a:rPr lang="vi-VN" altLang="ko-KR" sz="1200" b="1" kern="100" dirty="0">
                <a:solidFill>
                  <a:srgbClr val="000000"/>
                </a:solidFill>
                <a:latin typeface="Times New Roman" panose="02020603050405020304" pitchFamily="18" charset="0"/>
                <a:cs typeface="Times New Roman" panose="02020603050405020304" pitchFamily="18" charset="0"/>
              </a:rPr>
              <a:t>.ipynb</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00" dirty="0">
              <a:solidFill>
                <a:srgbClr val="000000"/>
              </a:solidFill>
              <a:latin typeface="Times New Roman" panose="02020603050405020304" pitchFamily="18" charset="0"/>
              <a:cs typeface="Times New Roman" panose="02020603050405020304" pitchFamily="18" charset="0"/>
            </a:endParaRPr>
          </a:p>
          <a:p>
            <a:pPr marL="342900" lvl="0" indent="-342900">
              <a:spcAft>
                <a:spcPts val="800"/>
              </a:spcAft>
              <a:buFont typeface="+mj-lt"/>
              <a:buAutoNum type="arabicPeriod"/>
            </a:pPr>
            <a:r>
              <a:rPr lang="en-US" altLang="ko-KR" sz="1200" kern="1200" dirty="0" err="1">
                <a:solidFill>
                  <a:srgbClr val="FF0000"/>
                </a:solidFill>
                <a:effectLst/>
                <a:highlight>
                  <a:srgbClr val="FF0000"/>
                </a:highlight>
                <a:latin typeface="+mn-lt"/>
                <a:ea typeface="+mn-ea"/>
                <a:cs typeface="+mn-cs"/>
              </a:rPr>
              <a:t>Xem</a:t>
            </a:r>
            <a:r>
              <a:rPr lang="en-US" altLang="ko-KR" sz="1200" kern="1200" dirty="0">
                <a:solidFill>
                  <a:srgbClr val="FF0000"/>
                </a:solidFill>
                <a:effectLst/>
                <a:highlight>
                  <a:srgbClr val="FF0000"/>
                </a:highlight>
                <a:latin typeface="+mn-lt"/>
                <a:ea typeface="+mn-ea"/>
                <a:cs typeface="+mn-cs"/>
              </a:rPr>
              <a:t> </a:t>
            </a:r>
            <a:r>
              <a:rPr lang="en-US" altLang="ko-KR" sz="1200" kern="1200" dirty="0" err="1">
                <a:solidFill>
                  <a:srgbClr val="FF0000"/>
                </a:solidFill>
                <a:effectLst/>
                <a:highlight>
                  <a:srgbClr val="FF0000"/>
                </a:highlight>
                <a:latin typeface="+mn-lt"/>
                <a:ea typeface="+mn-ea"/>
                <a:cs typeface="+mn-cs"/>
              </a:rPr>
              <a:t>lại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ví</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dụ</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về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các</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chủ</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đề</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dưới</a:t>
            </a:r>
            <a:r>
              <a:rPr lang="en-US" altLang="ko-KR" sz="1200" kern="1200" baseline="0" dirty="0">
                <a:solidFill>
                  <a:srgbClr val="FF0000"/>
                </a:solidFill>
                <a:effectLst/>
                <a:highlight>
                  <a:srgbClr val="FF0000"/>
                </a:highlight>
                <a:latin typeface="+mn-lt"/>
                <a:ea typeface="+mn-ea"/>
                <a:cs typeface="+mn-cs"/>
              </a:rPr>
              <a:t> </a:t>
            </a:r>
            <a:r>
              <a:rPr lang="en-US" altLang="ko-KR" sz="1200" kern="1200" baseline="0" dirty="0" err="1">
                <a:solidFill>
                  <a:srgbClr val="FF0000"/>
                </a:solidFill>
                <a:effectLst/>
                <a:highlight>
                  <a:srgbClr val="FF0000"/>
                </a:highlight>
                <a:latin typeface="+mn-lt"/>
                <a:ea typeface="+mn-ea"/>
                <a:cs typeface="+mn-cs"/>
              </a:rPr>
              <a:t>đây</a:t>
            </a:r>
            <a:endParaRPr lang="en-US" altLang="ko-KR" sz="1200" kern="1200" baseline="0" dirty="0">
              <a:solidFill>
                <a:srgbClr val="FF0000"/>
              </a:solidFill>
              <a:effectLst/>
              <a:highlight>
                <a:srgbClr val="FF0000"/>
              </a:highlight>
              <a:latin typeface="+mn-lt"/>
              <a:ea typeface="+mn-ea"/>
              <a:cs typeface="+mn-cs"/>
            </a:endParaRP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Thư</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viện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Thông tin cơ bản về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Tạo mảng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Lập chỉ mục và cắt mảng NumPy.</a:t>
            </a:r>
          </a:p>
          <a:p>
            <a:pPr marL="1143000" lvl="2" indent="-228600" algn="just" latinLnBrk="1">
              <a:lnSpc>
                <a:spcPct val="107000"/>
              </a:lnSpc>
              <a:spcAft>
                <a:spcPts val="800"/>
              </a:spcAft>
              <a:buFont typeface="+mj-lt"/>
              <a:buAutoNum type="romanL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Thuộc tính NumPy và định hình lại.</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Sửa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đổi</a:t>
            </a:r>
            <a:r>
              <a:rPr lang="en-US" altLang="ko-KR" sz="1200" i="1" kern="100" baseline="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baseline="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NumPy</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ko-KR" altLang="ko-KR"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38481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2503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Ảnh lấy từ bài báo đăng tại</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https://arxiv.org/abs/1812.04948</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GAN có thể tổng hợp nên hình ảnh giả không thể phân biệt với ảnh thật.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18190531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12791600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37888231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780111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7909167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19259653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25310713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1"/>
            <a:r>
              <a:rPr lang="vi-VN" altLang="ko-KR" dirty="0">
                <a:latin typeface="KoPub돋움체_Pro Light" pitchFamily="18" charset="-127"/>
                <a:ea typeface="KoPub돋움체_Pro Light" pitchFamily="18" charset="-127"/>
              </a:rPr>
              <a:t>Môi trường sổ tay Colab cung cấp NumPy, SciPy và các phiên bản mới nhất của TensorFlow</a:t>
            </a:r>
          </a:p>
          <a:p>
            <a:pPr lvl="1"/>
            <a:r>
              <a:rPr lang="vi-VN" altLang="ko-KR" dirty="0">
                <a:latin typeface="KoPub돋움체_Pro Light" pitchFamily="18" charset="-127"/>
                <a:ea typeface="KoPub돋움체_Pro Light" pitchFamily="18" charset="-127"/>
              </a:rPr>
              <a:t>Trong thời gian viết bài, TensorFlow 2.4.0 đã được cài đặt trong CoLab</a:t>
            </a:r>
          </a:p>
          <a:p>
            <a:pPr lvl="1"/>
            <a:r>
              <a:rPr lang="vi-VN" altLang="ko-KR" dirty="0">
                <a:latin typeface="KoPub돋움체_Pro Light" pitchFamily="18" charset="-127"/>
                <a:ea typeface="KoPub돋움체_Pro Light" pitchFamily="18" charset="-127"/>
              </a:rPr>
              <a:t>Với mỗi bản phát hành mới, phiên bản TensorFlow được tự động nâng cấp trong Colab.</a:t>
            </a:r>
            <a:endParaRPr lang="en-US" altLang="ko-KR" dirty="0">
              <a:latin typeface="KoPub돋움체_Pro Light" pitchFamily="18" charset="-127"/>
              <a:ea typeface="KoPub돋움체_Pro Light" pitchFamily="18" charset="-127"/>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16746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Vì kernel là một bộ lọc được sử dụng nội bộ, chúng ta có thể quét và lọc toàn bộ hình ảnh.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a:t>
                </a:r>
                <a:r>
                  <a:rPr lang="ko-KR" altLang="vi-VN" dirty="0"/>
                  <a:t>𝑖</a:t>
                </a:r>
                <a:r>
                  <a:rPr lang="vi-VN" altLang="ko-KR" dirty="0"/>
                  <a:t>,</a:t>
                </a:r>
                <a:r>
                  <a:rPr lang="ko-KR" altLang="vi-VN" dirty="0"/>
                  <a:t>𝑗</a:t>
                </a:r>
                <a:r>
                  <a:rPr lang="vi-VN" altLang="ko-KR" dirty="0"/>
                  <a:t>) là tâm của kernel.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ví dụ này, chúng ta sử dụng bước trượt 2 ngang và dọc.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kernel is a locally applied filter, we can sweep through the image and filter the whole image.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dirty="0" smtClean="0">
                    <a:latin typeface="Cambria Math" panose="02040503050406030204" pitchFamily="18" charset="0"/>
                  </a:rPr>
                  <a:t>(</a:t>
                </a:r>
                <a:r>
                  <a:rPr lang="en-US" altLang="ko-KR" i="0" dirty="0" err="1" smtClean="0">
                    <a:latin typeface="Cambria Math" panose="02040503050406030204" pitchFamily="18" charset="0"/>
                  </a:rPr>
                  <a:t>𝑖,𝑗</a:t>
                </a:r>
                <a:r>
                  <a:rPr lang="en-US" altLang="ko-KR" i="0" dirty="0" smtClean="0">
                    <a:latin typeface="Cambria Math" panose="02040503050406030204" pitchFamily="18" charset="0"/>
                  </a:rPr>
                  <a:t>)</a:t>
                </a:r>
                <a:r>
                  <a:rPr lang="en-US" altLang="ko-KR" dirty="0"/>
                  <a:t> is the center of the kernel.</a:t>
                </a:r>
                <a:r>
                  <a:rPr lang="en-US" altLang="ko-KR" baseline="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In this example, we apply a stride of 2 horizontally and vertically.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8777672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24563028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ltLang="ko-KR" sz="1200" dirty="0">
                <a:latin typeface="KoPub돋움체_Pro Light" pitchFamily="18" charset="-127"/>
                <a:ea typeface="KoPub돋움체_Pro Light" pitchFamily="18" charset="-127"/>
              </a:rPr>
              <a:t>Điều này không có nghĩa là vector z có liên quan đến hình ảnh đầu vào trong tập dữ liệu</a:t>
            </a:r>
          </a:p>
          <a:p>
            <a:pPr lvl="1"/>
            <a:r>
              <a:rPr lang="vi-VN" altLang="ko-KR" sz="1200" dirty="0">
                <a:latin typeface="KoPub돋움체_Pro Light" pitchFamily="18" charset="-127"/>
                <a:ea typeface="KoPub돋움체_Pro Light" pitchFamily="18" charset="-127"/>
              </a:rPr>
              <a:t>Vector z, được tạo ngẫu nhiên trên mỗi lần lặp đào tạo, là đầu vào cho hình ảnh mới.</a:t>
            </a:r>
          </a:p>
          <a:p>
            <a:pPr lvl="1"/>
            <a:r>
              <a:rPr lang="vi-VN" altLang="ko-KR" sz="1200" dirty="0">
                <a:latin typeface="KoPub돋움체_Pro Light" pitchFamily="18" charset="-127"/>
                <a:ea typeface="KoPub돋움체_Pro Light" pitchFamily="18" charset="-127"/>
              </a:rPr>
              <a:t>Hình ảnh là đầu vào của </a:t>
            </a:r>
            <a:r>
              <a:rPr lang="en-US" altLang="ko-KR" sz="1200" dirty="0">
                <a:latin typeface="KoPub돋움체_Pro Light" pitchFamily="18" charset="-127"/>
                <a:ea typeface="KoPub돋움체_Pro Light" pitchFamily="18" charset="-127"/>
              </a:rPr>
              <a:t>discriminator</a:t>
            </a:r>
            <a:r>
              <a:rPr lang="vi-VN" altLang="ko-KR" sz="1200" dirty="0">
                <a:latin typeface="KoPub돋움체_Pro Light" pitchFamily="18" charset="-127"/>
                <a:ea typeface="KoPub돋움체_Pro Light" pitchFamily="18" charset="-127"/>
              </a:rPr>
              <a:t> (cho cả hình ảnh thực và tổng hợp)</a:t>
            </a:r>
            <a:endParaRPr lang="en-US" altLang="ko-KR" sz="1200" dirty="0">
              <a:latin typeface="KoPub돋움체_Pro Light" pitchFamily="18" charset="-127"/>
              <a:ea typeface="KoPub돋움체_Pro Light" pitchFamily="18" charset="-127"/>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24782446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vi-VN" altLang="ko-KR" sz="1200" dirty="0">
                <a:latin typeface="KoPub돋움체_Pro Light" pitchFamily="18" charset="-127"/>
                <a:ea typeface="KoPub돋움체_Pro Light" pitchFamily="18" charset="-127"/>
              </a:rPr>
              <a:t>Điều này không có nghĩa là vector z có liên quan đến hình ảnh đầu vào trong tập dữ liệu</a:t>
            </a:r>
          </a:p>
          <a:p>
            <a:pPr lvl="1"/>
            <a:r>
              <a:rPr lang="vi-VN" altLang="ko-KR" sz="1200" dirty="0">
                <a:latin typeface="KoPub돋움체_Pro Light" pitchFamily="18" charset="-127"/>
                <a:ea typeface="KoPub돋움체_Pro Light" pitchFamily="18" charset="-127"/>
              </a:rPr>
              <a:t>Vector z, được tạo ngẫu nhiên trên mỗi lần lặp đào tạo, là đầu vào cho hình ảnh mới.</a:t>
            </a:r>
          </a:p>
          <a:p>
            <a:pPr lvl="1"/>
            <a:r>
              <a:rPr lang="vi-VN" altLang="ko-KR" sz="1200" dirty="0">
                <a:latin typeface="KoPub돋움체_Pro Light" pitchFamily="18" charset="-127"/>
                <a:ea typeface="KoPub돋움체_Pro Light" pitchFamily="18" charset="-127"/>
              </a:rPr>
              <a:t>Hình ảnh là đầu vào c</a:t>
            </a:r>
            <a:r>
              <a:rPr lang="en-US" altLang="ko-KR" sz="1200" dirty="0" err="1">
                <a:latin typeface="KoPub돋움체_Pro Light" pitchFamily="18" charset="-127"/>
                <a:ea typeface="KoPub돋움체_Pro Light" pitchFamily="18" charset="-127"/>
              </a:rPr>
              <a:t>ủa</a:t>
            </a:r>
            <a:r>
              <a:rPr lang="en-US" altLang="ko-KR" sz="1200" baseline="0" dirty="0">
                <a:latin typeface="KoPub돋움체_Pro Light" pitchFamily="18" charset="-127"/>
                <a:ea typeface="KoPub돋움체_Pro Light" pitchFamily="18" charset="-127"/>
              </a:rPr>
              <a:t> discriminator</a:t>
            </a:r>
            <a:r>
              <a:rPr lang="vi-VN" altLang="ko-KR" sz="1200" dirty="0">
                <a:latin typeface="KoPub돋움체_Pro Light" pitchFamily="18" charset="-127"/>
                <a:ea typeface="KoPub돋움체_Pro Light" pitchFamily="18" charset="-127"/>
              </a:rPr>
              <a:t> (cho cả hình ảnh thực và tổng hợp)</a:t>
            </a:r>
            <a:endParaRPr lang="en-US" altLang="ko-KR" sz="1200" dirty="0">
              <a:latin typeface="KoPub돋움체_Pro Light" pitchFamily="18" charset="-127"/>
              <a:ea typeface="KoPub돋움체_Pro Light" pitchFamily="18" charset="-127"/>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2873903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vi-VN" altLang="ko-KR" dirty="0">
                <a:latin typeface="KoPub돋움체_Pro Light" pitchFamily="18" charset="-127"/>
                <a:ea typeface="KoPub돋움체_Pro Light" pitchFamily="18" charset="-127"/>
              </a:rPr>
              <a:t>Nếu bạn sử dụng GPU trong Google Colab, quá trình đào tạo mã nói trên sẽ được thực hiện sau một giờ (nhanh hơn trên máy tính có CPU và GPU mới nhất)</a:t>
            </a:r>
          </a:p>
          <a:p>
            <a:pPr lvl="1"/>
            <a:r>
              <a:rPr lang="vi-VN" altLang="ko-KR" dirty="0">
                <a:latin typeface="KoPub돋움체_Pro Light" pitchFamily="18" charset="-127"/>
                <a:ea typeface="KoPub돋움체_Pro Light" pitchFamily="18" charset="-127"/>
              </a:rPr>
              <a:t>Bạn nên phân tích quá trình đào tạo của hai mạng thần kinh và xem cách đánh giá sự hội tụ của chúng bằng cách in biểu đồ tổn thất của </a:t>
            </a:r>
            <a:r>
              <a:rPr lang="en-US" altLang="ko-KR" dirty="0">
                <a:latin typeface="KoPub돋움체_Pro Light" pitchFamily="18" charset="-127"/>
                <a:ea typeface="KoPub돋움체_Pro Light" pitchFamily="18" charset="-127"/>
              </a:rPr>
              <a:t>discriminator</a:t>
            </a:r>
            <a:r>
              <a:rPr lang="vi-VN" altLang="ko-KR" dirty="0">
                <a:latin typeface="KoPub돋움체_Pro Light" pitchFamily="18" charset="-127"/>
                <a:ea typeface="KoPub돋움체_Pro Light" pitchFamily="18" charset="-127"/>
              </a:rPr>
              <a:t> và </a:t>
            </a:r>
            <a:r>
              <a:rPr lang="en-US" altLang="ko-KR" dirty="0">
                <a:latin typeface="KoPub돋움체_Pro Light" pitchFamily="18" charset="-127"/>
                <a:ea typeface="KoPub돋움체_Pro Light" pitchFamily="18" charset="-127"/>
              </a:rPr>
              <a:t>generator</a:t>
            </a:r>
            <a:r>
              <a:rPr lang="vi-VN" altLang="ko-KR" dirty="0">
                <a:latin typeface="KoPub돋움체_Pro Light" pitchFamily="18" charset="-127"/>
                <a:ea typeface="KoPub돋움체_Pro Light" pitchFamily="18" charset="-127"/>
              </a:rPr>
              <a:t>.</a:t>
            </a:r>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9568845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vi-VN" altLang="ko-KR" dirty="0">
                <a:latin typeface="KoPub돋움체_Pro Light" pitchFamily="18" charset="-127"/>
                <a:ea typeface="KoPub돋움체_Pro Light" pitchFamily="18" charset="-127"/>
              </a:rPr>
              <a:t>Nếu bạn sử dụng GPU trong Google Colab, quá trình đào tạo mã nói trên sẽ được thực hiện sau một giờ (nhanh hơn trên máy tính có CPU và GPU mới nhất)</a:t>
            </a:r>
          </a:p>
          <a:p>
            <a:pPr lvl="1"/>
            <a:r>
              <a:rPr lang="vi-VN" altLang="ko-KR" dirty="0">
                <a:latin typeface="KoPub돋움체_Pro Light" pitchFamily="18" charset="-127"/>
                <a:ea typeface="KoPub돋움체_Pro Light" pitchFamily="18" charset="-127"/>
              </a:rPr>
              <a:t>Bạn nên phân tích quá trình đào tạo của hai mạng thần kinh và xem cách đánh giá sự hội tụ của chúng bằng cách in biểu đồ tổn thất của </a:t>
            </a:r>
            <a:r>
              <a:rPr lang="en-US" altLang="ko-KR" dirty="0">
                <a:latin typeface="KoPub돋움체_Pro Light" pitchFamily="18" charset="-127"/>
                <a:ea typeface="KoPub돋움체_Pro Light" pitchFamily="18" charset="-127"/>
              </a:rPr>
              <a:t>discriminator</a:t>
            </a:r>
            <a:r>
              <a:rPr lang="vi-VN" altLang="ko-KR" dirty="0">
                <a:latin typeface="KoPub돋움체_Pro Light" pitchFamily="18" charset="-127"/>
                <a:ea typeface="KoPub돋움체_Pro Light" pitchFamily="18" charset="-127"/>
              </a:rPr>
              <a:t> và </a:t>
            </a:r>
            <a:r>
              <a:rPr lang="en-US" altLang="ko-KR" dirty="0">
                <a:latin typeface="KoPub돋움체_Pro Light" pitchFamily="18" charset="-127"/>
                <a:ea typeface="KoPub돋움체_Pro Light" pitchFamily="18" charset="-127"/>
              </a:rPr>
              <a:t>generator</a:t>
            </a:r>
            <a:r>
              <a:rPr lang="vi-VN" altLang="ko-KR" dirty="0">
                <a:latin typeface="KoPub돋움체_Pro Light" pitchFamily="18" charset="-127"/>
                <a:ea typeface="KoPub돋움체_Pro Light" pitchFamily="18" charset="-127"/>
              </a:rPr>
              <a:t>.</a:t>
            </a:r>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22999113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vi-VN" altLang="ko-KR" dirty="0">
                <a:latin typeface="KoPub돋움체_Pro Light" pitchFamily="18" charset="-127"/>
                <a:ea typeface="KoPub돋움체_Pro Light" pitchFamily="18" charset="-127"/>
              </a:rPr>
              <a:t>Nếu bạn sử dụng GPU trong Google Colab, quá trình đào tạo mã nói trên sẽ được thực hiện sau một giờ (nhanh hơn trên máy tính có CPU và GPU mới nhất)</a:t>
            </a:r>
          </a:p>
          <a:p>
            <a:pPr lvl="1"/>
            <a:r>
              <a:rPr lang="vi-VN" altLang="ko-KR" dirty="0">
                <a:latin typeface="KoPub돋움체_Pro Light" pitchFamily="18" charset="-127"/>
                <a:ea typeface="KoPub돋움체_Pro Light" pitchFamily="18" charset="-127"/>
              </a:rPr>
              <a:t>Bạn nên phân tích quá trình đào tạo của hai mạng thần kinh và xem cách đánh giá sự hội tụ của chúng bằng cách in biểu đồ tổn thất của </a:t>
            </a:r>
            <a:r>
              <a:rPr lang="en-US" altLang="ko-KR" dirty="0">
                <a:latin typeface="KoPub돋움체_Pro Light" pitchFamily="18" charset="-127"/>
                <a:ea typeface="KoPub돋움체_Pro Light" pitchFamily="18" charset="-127"/>
              </a:rPr>
              <a:t>discriminator</a:t>
            </a:r>
            <a:r>
              <a:rPr lang="vi-VN" altLang="ko-KR" dirty="0">
                <a:latin typeface="KoPub돋움체_Pro Light" pitchFamily="18" charset="-127"/>
                <a:ea typeface="KoPub돋움체_Pro Light" pitchFamily="18" charset="-127"/>
              </a:rPr>
              <a:t> và </a:t>
            </a:r>
            <a:r>
              <a:rPr lang="en-US" altLang="ko-KR" dirty="0">
                <a:latin typeface="KoPub돋움체_Pro Light" pitchFamily="18" charset="-127"/>
                <a:ea typeface="KoPub돋움체_Pro Light" pitchFamily="18" charset="-127"/>
              </a:rPr>
              <a:t>generator</a:t>
            </a:r>
            <a:r>
              <a:rPr lang="vi-VN" altLang="ko-KR" dirty="0">
                <a:latin typeface="KoPub돋움체_Pro Light" pitchFamily="18" charset="-127"/>
                <a:ea typeface="KoPub돋움체_Pro Light" pitchFamily="18" charset="-127"/>
              </a:rPr>
              <a:t>.</a:t>
            </a:r>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850764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Medium" pitchFamily="2" charset="0"/>
                    <a:ea typeface="iCiel Samsung Sharp Sans Medium" pitchFamily="2" charset="0"/>
                    <a:cs typeface="iCiel Samsung Sharp Sans Medium"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1051392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Medium" pitchFamily="2" charset="0"/>
                <a:ea typeface="iCiel Samsung Sharp Sans Medium" pitchFamily="2" charset="0"/>
                <a:cs typeface="iCiel Samsung Sharp Sans Medium"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185172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895499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117610" y="6347711"/>
            <a:ext cx="26401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11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11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11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11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ack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30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Medium" pitchFamily="2" charset="0"/>
                  <a:ea typeface="iCiel Samsung Sharp Sans Medium" pitchFamily="2" charset="0"/>
                  <a:cs typeface="iCiel Samsung Sharp Sans Medium" pitchFamily="2" charset="0"/>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rgbClr val="1429A0"/>
        </a:solidFill>
        <a:effectLst/>
      </p:bgPr>
    </p:bg>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6BBC3B46-D048-42C1-9FD4-478694BCE576}"/>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직사각형 7">
            <a:extLst>
              <a:ext uri="{FF2B5EF4-FFF2-40B4-BE49-F238E27FC236}">
                <a16:creationId xmlns:a16="http://schemas.microsoft.com/office/drawing/2014/main" id="{AA67BD36-77D3-47B3-BC23-C1CA8F312292}"/>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iCiel Samsung Sharp Sans Medium" pitchFamily="2" charset="0"/>
                <a:ea typeface="iCiel Samsung Sharp Sans Medium" pitchFamily="2" charset="0"/>
                <a:cs typeface="iCiel Samsung Sharp Sans Medium" pitchFamily="2" charset="0"/>
              </a:rPr>
              <a:t>Samsung Innovation Campus</a:t>
            </a:r>
          </a:p>
        </p:txBody>
      </p:sp>
    </p:spTree>
    <p:extLst>
      <p:ext uri="{BB962C8B-B14F-4D97-AF65-F5344CB8AC3E}">
        <p14:creationId xmlns:p14="http://schemas.microsoft.com/office/powerpoint/2010/main" val="181124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DEE23A3E-36BC-49C4-80E5-DF61FC85EA3E}"/>
              </a:ext>
            </a:extLst>
          </p:cNvPr>
          <p:cNvSpPr/>
          <p:nvPr userDrawn="1"/>
        </p:nvSpPr>
        <p:spPr>
          <a:xfrm>
            <a:off x="0" y="0"/>
            <a:ext cx="9902825" cy="6858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a:extLst>
              <a:ext uri="{FF2B5EF4-FFF2-40B4-BE49-F238E27FC236}">
                <a16:creationId xmlns:a16="http://schemas.microsoft.com/office/drawing/2014/main" id="{0FECC625-1E38-4534-9386-6137E282D197}"/>
              </a:ext>
            </a:extLst>
          </p:cNvPr>
          <p:cNvSpPr/>
          <p:nvPr userDrawn="1"/>
        </p:nvSpPr>
        <p:spPr>
          <a:xfrm>
            <a:off x="582743" y="1885568"/>
            <a:ext cx="8741147" cy="32190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cxnSp>
        <p:nvCxnSpPr>
          <p:cNvPr id="5" name="직선 연결선 4">
            <a:extLst>
              <a:ext uri="{FF2B5EF4-FFF2-40B4-BE49-F238E27FC236}">
                <a16:creationId xmlns:a16="http://schemas.microsoft.com/office/drawing/2014/main" id="{F9128F35-034D-46BB-9DFA-1E55045F0455}"/>
              </a:ext>
            </a:extLst>
          </p:cNvPr>
          <p:cNvCxnSpPr/>
          <p:nvPr userDrawn="1"/>
        </p:nvCxnSpPr>
        <p:spPr>
          <a:xfrm flipH="1">
            <a:off x="4025220" y="1875454"/>
            <a:ext cx="1856196" cy="32190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C1C72A62-C683-4E28-9DB3-48070C29EDE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id="{7E1E12FC-CEBB-4147-9EEB-E670A93F6B1E}"/>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iCiel Samsung Sharp Sans Medium" pitchFamily="2" charset="0"/>
                <a:ea typeface="iCiel Samsung Sharp Sans Medium" pitchFamily="2" charset="0"/>
                <a:cs typeface="iCiel Samsung Sharp Sans Medium" pitchFamily="2" charset="0"/>
              </a:rPr>
              <a:t>Samsung Innovation Campus</a:t>
            </a:r>
          </a:p>
        </p:txBody>
      </p:sp>
    </p:spTree>
    <p:extLst>
      <p:ext uri="{BB962C8B-B14F-4D97-AF65-F5344CB8AC3E}">
        <p14:creationId xmlns:p14="http://schemas.microsoft.com/office/powerpoint/2010/main" val="427671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lipper">
    <p:bg>
      <p:bgPr>
        <a:solidFill>
          <a:srgbClr val="1429A0"/>
        </a:solidFill>
        <a:effectLst/>
      </p:bgPr>
    </p:bg>
    <p:spTree>
      <p:nvGrpSpPr>
        <p:cNvPr id="1" name=""/>
        <p:cNvGrpSpPr/>
        <p:nvPr/>
      </p:nvGrpSpPr>
      <p:grpSpPr>
        <a:xfrm>
          <a:off x="0" y="0"/>
          <a:ext cx="0" cy="0"/>
          <a:chOff x="0" y="0"/>
          <a:chExt cx="0" cy="0"/>
        </a:xfrm>
      </p:grpSpPr>
      <p:sp>
        <p:nvSpPr>
          <p:cNvPr id="7" name="직사각형 6"/>
          <p:cNvSpPr/>
          <p:nvPr userDrawn="1"/>
        </p:nvSpPr>
        <p:spPr>
          <a:xfrm>
            <a:off x="582743" y="1885568"/>
            <a:ext cx="8741147" cy="321906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cxnSp>
        <p:nvCxnSpPr>
          <p:cNvPr id="6" name="직선 연결선 5">
            <a:extLst>
              <a:ext uri="{FF2B5EF4-FFF2-40B4-BE49-F238E27FC236}">
                <a16:creationId xmlns:a16="http://schemas.microsoft.com/office/drawing/2014/main" id="{C0E542FE-2DFB-4843-8E71-39062230D634}"/>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466A21F0-F4F8-449E-9C89-ADFFB7D50A4D}"/>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iCiel Samsung Sharp Sans Medium" pitchFamily="2" charset="0"/>
                <a:ea typeface="iCiel Samsung Sharp Sans Medium" pitchFamily="2" charset="0"/>
                <a:cs typeface="iCiel Samsung Sharp Sans Medium" pitchFamily="2" charset="0"/>
              </a:rPr>
              <a:t>Samsung Innovation Campus</a:t>
            </a:r>
          </a:p>
        </p:txBody>
      </p:sp>
    </p:spTree>
    <p:extLst>
      <p:ext uri="{BB962C8B-B14F-4D97-AF65-F5344CB8AC3E}">
        <p14:creationId xmlns:p14="http://schemas.microsoft.com/office/powerpoint/2010/main" val="170243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Medium" pitchFamily="2" charset="0"/>
                  <a:ea typeface="iCiel Samsung Sharp Sans Medium" pitchFamily="2" charset="0"/>
                  <a:cs typeface="iCiel Samsung Sharp Sans Medium"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094" latinLnBrk="1">
              <a:defRPr/>
            </a:pP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9.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số</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chủ</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Học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sâu</a:t>
            </a:r>
            <a:endParaRPr lang="ko-KR" altLang="en-US" sz="900" dirty="0">
              <a:solidFill>
                <a:schemeClr val="bg1">
                  <a:lumMod val="50000"/>
                </a:scheme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1257613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7" r:id="rId17"/>
    <p:sldLayoutId id="2147483731" r:id="rId18"/>
    <p:sldLayoutId id="2147483732" r:id="rId19"/>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17.xml"/><Relationship Id="rId4" Type="http://schemas.openxmlformats.org/officeDocument/2006/relationships/image" Target="../media/image126.png"/></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1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8" Type="http://schemas.openxmlformats.org/officeDocument/2006/relationships/image" Target="../media/image330.png"/><Relationship Id="rId3" Type="http://schemas.openxmlformats.org/officeDocument/2006/relationships/image" Target="../media/image34.png"/><Relationship Id="rId17" Type="http://schemas.openxmlformats.org/officeDocument/2006/relationships/image" Target="../media/image132.png"/><Relationship Id="rId2" Type="http://schemas.openxmlformats.org/officeDocument/2006/relationships/notesSlide" Target="../notesSlides/notesSlide36.xml"/><Relationship Id="rId16" Type="http://schemas.openxmlformats.org/officeDocument/2006/relationships/image" Target="../media/image131.png"/><Relationship Id="rId1" Type="http://schemas.openxmlformats.org/officeDocument/2006/relationships/slideLayout" Target="../slideLayouts/slideLayout17.xml"/><Relationship Id="rId15" Type="http://schemas.openxmlformats.org/officeDocument/2006/relationships/image" Target="../media/image1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160.png"/><Relationship Id="rId7" Type="http://schemas.openxmlformats.org/officeDocument/2006/relationships/image" Target="../media/image1200.png"/><Relationship Id="rId12"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17.xml"/><Relationship Id="rId6" Type="http://schemas.openxmlformats.org/officeDocument/2006/relationships/image" Target="../media/image1190.png"/><Relationship Id="rId11" Type="http://schemas.openxmlformats.org/officeDocument/2006/relationships/image" Target="../media/image124.png"/><Relationship Id="rId5" Type="http://schemas.openxmlformats.org/officeDocument/2006/relationships/image" Target="../media/image1180.png"/><Relationship Id="rId10" Type="http://schemas.openxmlformats.org/officeDocument/2006/relationships/image" Target="../media/image123.png"/><Relationship Id="rId4" Type="http://schemas.openxmlformats.org/officeDocument/2006/relationships/image" Target="../media/image1170.png"/><Relationship Id="rId9" Type="http://schemas.openxmlformats.org/officeDocument/2006/relationships/image" Target="../media/image1220.png"/></Relationships>
</file>

<file path=ppt/slides/_rels/slide72.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50.png"/><Relationship Id="rId7" Type="http://schemas.openxmlformats.org/officeDocument/2006/relationships/image" Target="../media/image590.png"/><Relationship Id="rId12"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7.xml"/><Relationship Id="rId6" Type="http://schemas.openxmlformats.org/officeDocument/2006/relationships/image" Target="../media/image580.png"/><Relationship Id="rId11" Type="http://schemas.openxmlformats.org/officeDocument/2006/relationships/image" Target="../media/image63.png"/><Relationship Id="rId5" Type="http://schemas.openxmlformats.org/officeDocument/2006/relationships/image" Target="../media/image570.png"/><Relationship Id="rId10" Type="http://schemas.openxmlformats.org/officeDocument/2006/relationships/image" Target="../media/image620.png"/><Relationship Id="rId4" Type="http://schemas.openxmlformats.org/officeDocument/2006/relationships/image" Target="../media/image560.png"/><Relationship Id="rId9" Type="http://schemas.openxmlformats.org/officeDocument/2006/relationships/image" Target="../media/image610.png"/></Relationships>
</file>

<file path=ppt/slides/_rels/slide7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7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3.png"/><Relationship Id="rId7"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0.png"/></Relationships>
</file>

<file path=ppt/slides/_rels/slide7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73.xml"/><Relationship Id="rId1" Type="http://schemas.openxmlformats.org/officeDocument/2006/relationships/slideLayout" Target="../slideLayouts/slideLayout1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0.png"/><Relationship Id="rId7"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image" Target="../media/image81.png"/><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7"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 Id="rId6" Type="http://schemas.openxmlformats.org/officeDocument/2006/relationships/image" Target="../media/image591.png"/><Relationship Id="rId5" Type="http://schemas.openxmlformats.org/officeDocument/2006/relationships/image" Target="../media/image581.png"/><Relationship Id="rId4" Type="http://schemas.openxmlformats.org/officeDocument/2006/relationships/image" Target="../media/image5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94.png"/><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17.xml"/><Relationship Id="rId5" Type="http://schemas.openxmlformats.org/officeDocument/2006/relationships/image" Target="../media/image94.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0.png"/><Relationship Id="rId1" Type="http://schemas.openxmlformats.org/officeDocument/2006/relationships/slideLayout" Target="../slideLayouts/slideLayout17.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17.xml"/><Relationship Id="rId4" Type="http://schemas.openxmlformats.org/officeDocument/2006/relationships/image" Target="../media/image9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413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Hình ảnh được lọc phải chịu một tác dụng phụ không mong muốn: giảm kích thước.</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18" name="Rectangle 16">
            <a:extLst>
              <a:ext uri="{FF2B5EF4-FFF2-40B4-BE49-F238E27FC236}">
                <a16:creationId xmlns:a16="http://schemas.microsoft.com/office/drawing/2014/main" id="{7B43E1D1-F662-41C6-9FA8-151B10A2F61F}"/>
              </a:ext>
            </a:extLst>
          </p:cNvPr>
          <p:cNvSpPr/>
          <p:nvPr/>
        </p:nvSpPr>
        <p:spPr>
          <a:xfrm>
            <a:off x="1899973" y="2753873"/>
            <a:ext cx="726545" cy="1124141"/>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7">
            <a:extLst>
              <a:ext uri="{FF2B5EF4-FFF2-40B4-BE49-F238E27FC236}">
                <a16:creationId xmlns:a16="http://schemas.microsoft.com/office/drawing/2014/main" id="{9BE47129-B27B-45E0-9ED8-F0776DE77CEE}"/>
              </a:ext>
            </a:extLst>
          </p:cNvPr>
          <p:cNvGraphicFramePr>
            <a:graphicFrameLocks noGrp="1"/>
          </p:cNvGraphicFramePr>
          <p:nvPr>
            <p:extLst>
              <p:ext uri="{D42A27DB-BD31-4B8C-83A1-F6EECF244321}">
                <p14:modId xmlns:p14="http://schemas.microsoft.com/office/powerpoint/2010/main" val="3663458959"/>
              </p:ext>
            </p:extLst>
          </p:nvPr>
        </p:nvGraphicFramePr>
        <p:xfrm>
          <a:off x="1539935" y="2769114"/>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0" name="Rectangle 19">
            <a:extLst>
              <a:ext uri="{FF2B5EF4-FFF2-40B4-BE49-F238E27FC236}">
                <a16:creationId xmlns:a16="http://schemas.microsoft.com/office/drawing/2014/main" id="{2CCC42C8-DED9-4A6C-8F17-920B120C3417}"/>
              </a:ext>
            </a:extLst>
          </p:cNvPr>
          <p:cNvSpPr/>
          <p:nvPr/>
        </p:nvSpPr>
        <p:spPr>
          <a:xfrm>
            <a:off x="1539933" y="2765779"/>
            <a:ext cx="1098491"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21" name="Rectangle 20">
            <a:extLst>
              <a:ext uri="{FF2B5EF4-FFF2-40B4-BE49-F238E27FC236}">
                <a16:creationId xmlns:a16="http://schemas.microsoft.com/office/drawing/2014/main" id="{0476B268-7E9C-474A-B82D-5E4EEE6A2E2B}"/>
              </a:ext>
            </a:extLst>
          </p:cNvPr>
          <p:cNvSpPr/>
          <p:nvPr/>
        </p:nvSpPr>
        <p:spPr>
          <a:xfrm>
            <a:off x="1909498" y="2765779"/>
            <a:ext cx="1098000" cy="1113386"/>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Table 24">
            <a:extLst>
              <a:ext uri="{FF2B5EF4-FFF2-40B4-BE49-F238E27FC236}">
                <a16:creationId xmlns:a16="http://schemas.microsoft.com/office/drawing/2014/main" id="{964C9E05-FCEF-43E2-A9AB-2E5C50E9B6CF}"/>
              </a:ext>
            </a:extLst>
          </p:cNvPr>
          <p:cNvGraphicFramePr>
            <a:graphicFrameLocks noGrp="1"/>
          </p:cNvGraphicFramePr>
          <p:nvPr>
            <p:extLst>
              <p:ext uri="{D42A27DB-BD31-4B8C-83A1-F6EECF244321}">
                <p14:modId xmlns:p14="http://schemas.microsoft.com/office/powerpoint/2010/main" val="170922573"/>
              </p:ext>
            </p:extLst>
          </p:nvPr>
        </p:nvGraphicFramePr>
        <p:xfrm>
          <a:off x="5882653" y="3142016"/>
          <a:ext cx="1845275" cy="1864510"/>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tblGrid>
              <a:tr h="372902">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l" defTabSz="914126" rtl="0" eaLnBrk="1" latinLnBrk="1" hangingPunct="1"/>
                      <a:endParaRPr lang="en-US" sz="1799" kern="1200" dirty="0">
                        <a:solidFill>
                          <a:schemeClr val="tx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ectangle 26">
            <a:extLst>
              <a:ext uri="{FF2B5EF4-FFF2-40B4-BE49-F238E27FC236}">
                <a16:creationId xmlns:a16="http://schemas.microsoft.com/office/drawing/2014/main" id="{334371DF-558E-478C-9D6C-E97B3F6D0644}"/>
              </a:ext>
            </a:extLst>
          </p:cNvPr>
          <p:cNvSpPr/>
          <p:nvPr/>
        </p:nvSpPr>
        <p:spPr>
          <a:xfrm>
            <a:off x="5693760" y="5007042"/>
            <a:ext cx="2223058" cy="288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5 </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5</a:t>
            </a:r>
          </a:p>
        </p:txBody>
      </p:sp>
      <p:sp>
        <p:nvSpPr>
          <p:cNvPr id="36" name="Rectangle 25">
            <a:extLst>
              <a:ext uri="{FF2B5EF4-FFF2-40B4-BE49-F238E27FC236}">
                <a16:creationId xmlns:a16="http://schemas.microsoft.com/office/drawing/2014/main" id="{F9E774E7-68A1-4B80-886D-651CDED2BED3}"/>
              </a:ext>
            </a:extLst>
          </p:cNvPr>
          <p:cNvSpPr/>
          <p:nvPr/>
        </p:nvSpPr>
        <p:spPr>
          <a:xfrm>
            <a:off x="1720097" y="5377246"/>
            <a:ext cx="2223058" cy="288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7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7</a:t>
            </a:r>
          </a:p>
        </p:txBody>
      </p:sp>
      <p:cxnSp>
        <p:nvCxnSpPr>
          <p:cNvPr id="37" name="Straight Arrow Connector 8">
            <a:extLst>
              <a:ext uri="{FF2B5EF4-FFF2-40B4-BE49-F238E27FC236}">
                <a16:creationId xmlns:a16="http://schemas.microsoft.com/office/drawing/2014/main" id="{185B2063-464C-4F00-88DB-348D2E14DD22}"/>
              </a:ext>
            </a:extLst>
          </p:cNvPr>
          <p:cNvCxnSpPr/>
          <p:nvPr/>
        </p:nvCxnSpPr>
        <p:spPr>
          <a:xfrm>
            <a:off x="1638496" y="2636912"/>
            <a:ext cx="1080000" cy="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0057E5B8-5D94-4FA7-9318-A90F3FBADA0B}"/>
              </a:ext>
            </a:extLst>
          </p:cNvPr>
          <p:cNvSpPr/>
          <p:nvPr/>
        </p:nvSpPr>
        <p:spPr>
          <a:xfrm>
            <a:off x="4217937" y="5328667"/>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9" name="Right Arrow 2">
            <a:extLst>
              <a:ext uri="{FF2B5EF4-FFF2-40B4-BE49-F238E27FC236}">
                <a16:creationId xmlns:a16="http://schemas.microsoft.com/office/drawing/2014/main" id="{6B2DA0CC-BB2B-4AEF-A391-C46DB261D4ED}"/>
              </a:ext>
            </a:extLst>
          </p:cNvPr>
          <p:cNvSpPr/>
          <p:nvPr/>
        </p:nvSpPr>
        <p:spPr>
          <a:xfrm>
            <a:off x="4847048" y="3931220"/>
            <a:ext cx="428400" cy="284400"/>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Tree>
    <p:extLst>
      <p:ext uri="{BB962C8B-B14F-4D97-AF65-F5344CB8AC3E}">
        <p14:creationId xmlns:p14="http://schemas.microsoft.com/office/powerpoint/2010/main" val="3611006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737D4B7-9212-42E2-B15F-AC0DB5592243}"/>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32665431-2F48-4771-9D29-C57F9FAA5A2A}"/>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93AEDFFD-B470-404D-BA22-36B53838094B}"/>
                </a:ext>
              </a:extLst>
            </p:cNvPr>
            <p:cNvSpPr/>
            <p:nvPr/>
          </p:nvSpPr>
          <p:spPr>
            <a:xfrm>
              <a:off x="7975749" y="480778"/>
              <a:ext cx="1492252"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7" name="그룹 11">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8"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9"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mất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20" name="직사각형 15">
            <a:extLst>
              <a:ext uri="{FF2B5EF4-FFF2-40B4-BE49-F238E27FC236}">
                <a16:creationId xmlns:a16="http://schemas.microsoft.com/office/drawing/2014/main" id="{D8BF98C4-B566-4812-B5F0-560CFBA969E7}"/>
              </a:ext>
            </a:extLst>
          </p:cNvPr>
          <p:cNvSpPr/>
          <p:nvPr/>
        </p:nvSpPr>
        <p:spPr>
          <a:xfrm>
            <a:off x="702940" y="1700808"/>
            <a:ext cx="8632825" cy="2207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tối ưu hóa bộ phân biệt bằng cách sử dụng tổn thất từ các mẫu thật và giả, hãy sửa bộ phân biệt và tối ưu hóa trình tạo.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này, chỉ số hạng thứ hai của V(</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 đóng góp vào gradient của trình tạo.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D cố định, hàm mục tiêu tối thiểu hóa V(</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 có thể được viết là</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Theo luận án GAN của Goodfellow, hàm log(1-D(G(z))) đưa ra vấn đề mất độ dốc trong quá trình đào tạo ban đầu.</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đó, trong giai đoạn ban đầu, đầu ra G(z) không giống như một mẫu thực.</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Chắc chắn rằng D(G(z)) sẽ tiến gần đến 0.</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Hiện tượng như vậy được gọi là bão hòa.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1" name="Picture 2"/>
          <p:cNvPicPr>
            <a:picLocks noChangeAspect="1" noChangeArrowheads="1"/>
          </p:cNvPicPr>
          <p:nvPr/>
        </p:nvPicPr>
        <p:blipFill>
          <a:blip r:embed="rId2" cstate="print"/>
          <a:srcRect/>
          <a:stretch>
            <a:fillRect/>
          </a:stretch>
        </p:blipFill>
        <p:spPr bwMode="auto">
          <a:xfrm>
            <a:off x="6223553" y="2492896"/>
            <a:ext cx="1608179" cy="216024"/>
          </a:xfrm>
          <a:prstGeom prst="rect">
            <a:avLst/>
          </a:prstGeom>
          <a:noFill/>
          <a:ln w="9525">
            <a:noFill/>
            <a:miter lim="800000"/>
            <a:headEnd/>
            <a:tailEnd/>
          </a:ln>
        </p:spPr>
      </p:pic>
      <p:sp>
        <p:nvSpPr>
          <p:cNvPr id="10" name="TextBox 9">
            <a:extLst>
              <a:ext uri="{FF2B5EF4-FFF2-40B4-BE49-F238E27FC236}">
                <a16:creationId xmlns:a16="http://schemas.microsoft.com/office/drawing/2014/main" id="{5CD11D05-DFF1-8448-8525-9D7F674C1D19}"/>
              </a:ext>
            </a:extLst>
          </p:cNvPr>
          <p:cNvSpPr txBox="1"/>
          <p:nvPr/>
        </p:nvSpPr>
        <p:spPr>
          <a:xfrm>
            <a:off x="1907398" y="4162307"/>
            <a:ext cx="5780318" cy="692497"/>
          </a:xfrm>
          <a:prstGeom prst="rect">
            <a:avLst/>
          </a:prstGeom>
          <a:solidFill>
            <a:schemeClr val="bg1">
              <a:lumMod val="95000"/>
            </a:schemeClr>
          </a:solidFill>
        </p:spPr>
        <p:txBody>
          <a:bodyPr wrap="square" rtlCol="0">
            <a:spAutoFit/>
          </a:bodyPr>
          <a:lstStyle/>
          <a:p>
            <a:r>
              <a:rPr kumimoji="1" lang="vi-VN" altLang="ko-KR" sz="1300" dirty="0">
                <a:latin typeface="SamsungOne-400" panose="020B0503030303020204" pitchFamily="34" charset="0"/>
                <a:ea typeface="SamsungOne-400" panose="020B0503030303020204" pitchFamily="34" charset="0"/>
              </a:rPr>
              <a:t>Để giải quyết vấn đề như vậy, bạn có thể viết hàm mục tiêu dành cho</a:t>
            </a:r>
          </a:p>
          <a:p>
            <a:r>
              <a:rPr kumimoji="1" lang="vi-VN" altLang="ko-KR" sz="1300" dirty="0">
                <a:latin typeface="SamsungOne-400" panose="020B0503030303020204" pitchFamily="34" charset="0"/>
                <a:ea typeface="SamsungOne-400" panose="020B0503030303020204" pitchFamily="34" charset="0"/>
              </a:rPr>
              <a:t>tối thiểu hóa min┬</a:t>
            </a:r>
            <a:r>
              <a:rPr kumimoji="1" lang="ko-KR" altLang="vi-VN" sz="1300" dirty="0">
                <a:latin typeface="SamsungOne-400" panose="020B0503030303020204" pitchFamily="34" charset="0"/>
                <a:ea typeface="SamsungOne-400" panose="020B0503030303020204" pitchFamily="34" charset="0"/>
              </a:rPr>
              <a:t>𝐺⁡</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𝐸</a:t>
            </a:r>
            <a:r>
              <a:rPr kumimoji="1" lang="vi-VN" altLang="ko-KR" sz="1300" dirty="0">
                <a:latin typeface="SamsungOne-400" panose="020B0503030303020204" pitchFamily="34" charset="0"/>
                <a:ea typeface="SamsungOne-400" panose="020B0503030303020204" pitchFamily="34" charset="0"/>
              </a:rPr>
              <a:t>_(</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𝑝</a:t>
            </a:r>
            <a:r>
              <a:rPr kumimoji="1" lang="vi-VN" altLang="ko-KR" sz="1300" dirty="0">
                <a:latin typeface="SamsungOne-400" panose="020B0503030303020204" pitchFamily="34" charset="0"/>
                <a:ea typeface="SamsungOne-400" panose="020B0503030303020204" pitchFamily="34" charset="0"/>
              </a:rPr>
              <a:t>_</a:t>
            </a:r>
            <a:r>
              <a:rPr kumimoji="1" lang="ko-KR" altLang="vi-VN" sz="1300" dirty="0">
                <a:latin typeface="SamsungOne-400" panose="020B0503030303020204" pitchFamily="34" charset="0"/>
                <a:ea typeface="SamsungOne-400" panose="020B0503030303020204" pitchFamily="34" charset="0"/>
              </a:rPr>
              <a:t>𝑧 </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 [log⁡(1−</a:t>
            </a:r>
            <a:r>
              <a:rPr kumimoji="1" lang="ko-KR" altLang="vi-VN" sz="1300" dirty="0">
                <a:latin typeface="SamsungOne-400" panose="020B0503030303020204" pitchFamily="34" charset="0"/>
                <a:ea typeface="SamsungOne-400" panose="020B0503030303020204" pitchFamily="34" charset="0"/>
              </a:rPr>
              <a:t>𝐷</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𝐺</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 ở mức tối đa┬</a:t>
            </a:r>
            <a:r>
              <a:rPr kumimoji="1" lang="ko-KR" altLang="vi-VN" sz="1300" dirty="0">
                <a:latin typeface="SamsungOne-400" panose="020B0503030303020204" pitchFamily="34" charset="0"/>
                <a:ea typeface="SamsungOne-400" panose="020B0503030303020204" pitchFamily="34" charset="0"/>
              </a:rPr>
              <a:t>𝐺⁡</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𝐸</a:t>
            </a:r>
            <a:r>
              <a:rPr kumimoji="1" lang="vi-VN" altLang="ko-KR" sz="1300" dirty="0">
                <a:latin typeface="SamsungOne-400" panose="020B0503030303020204" pitchFamily="34" charset="0"/>
                <a:ea typeface="SamsungOne-400" panose="020B0503030303020204" pitchFamily="34" charset="0"/>
              </a:rPr>
              <a:t>_(</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𝑝</a:t>
            </a:r>
            <a:r>
              <a:rPr kumimoji="1" lang="vi-VN" altLang="ko-KR" sz="1300" dirty="0">
                <a:latin typeface="SamsungOne-400" panose="020B0503030303020204" pitchFamily="34" charset="0"/>
                <a:ea typeface="SamsungOne-400" panose="020B0503030303020204" pitchFamily="34" charset="0"/>
              </a:rPr>
              <a:t>_</a:t>
            </a:r>
            <a:r>
              <a:rPr kumimoji="1" lang="ko-KR" altLang="vi-VN" sz="1300" dirty="0">
                <a:latin typeface="SamsungOne-400" panose="020B0503030303020204" pitchFamily="34" charset="0"/>
                <a:ea typeface="SamsungOne-400" panose="020B0503030303020204" pitchFamily="34" charset="0"/>
              </a:rPr>
              <a:t>𝑧 </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 ) [log⁡( </a:t>
            </a:r>
            <a:r>
              <a:rPr kumimoji="1" lang="ko-KR" altLang="vi-VN" sz="1300" dirty="0">
                <a:latin typeface="SamsungOne-400" panose="020B0503030303020204" pitchFamily="34" charset="0"/>
                <a:ea typeface="SamsungOne-400" panose="020B0503030303020204" pitchFamily="34" charset="0"/>
              </a:rPr>
              <a:t>𝐷</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𝐺</a:t>
            </a:r>
            <a:r>
              <a:rPr kumimoji="1" lang="vi-VN" altLang="ko-KR" sz="1300" dirty="0">
                <a:latin typeface="SamsungOne-400" panose="020B0503030303020204" pitchFamily="34" charset="0"/>
                <a:ea typeface="SamsungOne-400" panose="020B0503030303020204" pitchFamily="34" charset="0"/>
              </a:rPr>
              <a:t>(</a:t>
            </a:r>
            <a:r>
              <a:rPr kumimoji="1" lang="ko-KR" altLang="vi-VN" sz="1300" dirty="0">
                <a:latin typeface="SamsungOne-400" panose="020B0503030303020204" pitchFamily="34" charset="0"/>
                <a:ea typeface="SamsungOne-400" panose="020B0503030303020204" pitchFamily="34" charset="0"/>
              </a:rPr>
              <a:t>𝑧</a:t>
            </a:r>
            <a:r>
              <a:rPr kumimoji="1" lang="vi-VN" altLang="ko-KR" sz="1300" dirty="0">
                <a:latin typeface="SamsungOne-400" panose="020B0503030303020204" pitchFamily="34" charset="0"/>
                <a:ea typeface="SamsungOne-400" panose="020B0503030303020204" pitchFamily="34" charset="0"/>
              </a:rPr>
              <a:t>)))]〗</a:t>
            </a:r>
            <a:endParaRPr kumimoji="1" lang="ko-KR" altLang="en-US" sz="1300" dirty="0">
              <a:latin typeface="SamsungOne-400" panose="020B0503030303020204" pitchFamily="34" charset="0"/>
            </a:endParaRPr>
          </a:p>
        </p:txBody>
      </p:sp>
      <p:sp>
        <p:nvSpPr>
          <p:cNvPr id="11" name="TextBox 10">
            <a:extLst>
              <a:ext uri="{FF2B5EF4-FFF2-40B4-BE49-F238E27FC236}">
                <a16:creationId xmlns:a16="http://schemas.microsoft.com/office/drawing/2014/main" id="{92B82B98-6311-A44F-A456-44A23B497737}"/>
              </a:ext>
            </a:extLst>
          </p:cNvPr>
          <p:cNvSpPr txBox="1"/>
          <p:nvPr/>
        </p:nvSpPr>
        <p:spPr>
          <a:xfrm>
            <a:off x="1907398" y="5567945"/>
            <a:ext cx="5780318" cy="492443"/>
          </a:xfrm>
          <a:prstGeom prst="rect">
            <a:avLst/>
          </a:prstGeom>
          <a:solidFill>
            <a:schemeClr val="bg1">
              <a:lumMod val="95000"/>
            </a:schemeClr>
          </a:solidFill>
        </p:spPr>
        <p:txBody>
          <a:bodyPr wrap="square" rtlCol="0">
            <a:spAutoFit/>
          </a:bodyPr>
          <a:lstStyle/>
          <a:p>
            <a:pPr algn="ctr"/>
            <a:r>
              <a:rPr kumimoji="1" lang="en-US" altLang="ko-KR" sz="1300" dirty="0" err="1">
                <a:latin typeface="SamsungOne-400" panose="020B0503030303020204" pitchFamily="34" charset="0"/>
                <a:ea typeface="SamsungOne-400" panose="020B0503030303020204" pitchFamily="34" charset="0"/>
              </a:rPr>
              <a:t>Sau</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đó</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thay</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vì</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tăng</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tối</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đa</a:t>
            </a:r>
            <a:r>
              <a:rPr kumimoji="1" lang="en-US" altLang="ko-KR" sz="1300" dirty="0">
                <a:latin typeface="SamsungOne-400" panose="020B0503030303020204" pitchFamily="34" charset="0"/>
                <a:ea typeface="SamsungOne-400" panose="020B0503030303020204" pitchFamily="34" charset="0"/>
              </a:rPr>
              <a:t> max┬</a:t>
            </a:r>
            <a:r>
              <a:rPr kumimoji="1" lang="ko-KR" altLang="en-US" sz="1300" dirty="0">
                <a:latin typeface="SamsungOne-400" panose="020B0503030303020204" pitchFamily="34" charset="0"/>
                <a:ea typeface="SamsungOne-400" panose="020B0503030303020204" pitchFamily="34" charset="0"/>
              </a:rPr>
              <a:t>𝐺⁡</a:t>
            </a:r>
            <a:r>
              <a:rPr kumimoji="1" lang="en-US" altLang="ko-KR" sz="1300" dirty="0">
                <a:latin typeface="SamsungOne-400" panose="020B0503030303020204" pitchFamily="34" charset="0"/>
                <a:ea typeface="SamsungOne-400" panose="020B0503030303020204" pitchFamily="34" charset="0"/>
              </a:rPr>
              <a:t>〖</a:t>
            </a:r>
            <a:r>
              <a:rPr kumimoji="1" lang="ko-KR" altLang="en-US" sz="1300" dirty="0">
                <a:latin typeface="SamsungOne-400" panose="020B0503030303020204" pitchFamily="34" charset="0"/>
                <a:ea typeface="SamsungOne-400" panose="020B0503030303020204" pitchFamily="34" charset="0"/>
              </a:rPr>
              <a:t>𝐸</a:t>
            </a:r>
            <a:r>
              <a:rPr kumimoji="1" lang="en-US" altLang="ko-KR" sz="1300" dirty="0">
                <a:latin typeface="SamsungOne-400" panose="020B0503030303020204" pitchFamily="34" charset="0"/>
                <a:ea typeface="SamsungOne-400" panose="020B0503030303020204" pitchFamily="34" charset="0"/>
              </a:rPr>
              <a:t>_(</a:t>
            </a:r>
            <a:r>
              <a:rPr kumimoji="1" lang="ko-KR" altLang="en-US" sz="1300" dirty="0">
                <a:latin typeface="SamsungOne-400" panose="020B0503030303020204" pitchFamily="34" charset="0"/>
                <a:ea typeface="SamsungOne-400" panose="020B0503030303020204" pitchFamily="34" charset="0"/>
              </a:rPr>
              <a:t>𝑧</a:t>
            </a:r>
            <a:r>
              <a:rPr kumimoji="1" lang="en-US" altLang="ko-KR" sz="1300" dirty="0">
                <a:latin typeface="SamsungOne-400" panose="020B0503030303020204" pitchFamily="34" charset="0"/>
                <a:ea typeface="SamsungOne-400" panose="020B0503030303020204" pitchFamily="34" charset="0"/>
              </a:rPr>
              <a:t>~</a:t>
            </a:r>
            <a:r>
              <a:rPr kumimoji="1" lang="ko-KR" altLang="en-US" sz="1300" dirty="0">
                <a:latin typeface="SamsungOne-400" panose="020B0503030303020204" pitchFamily="34" charset="0"/>
                <a:ea typeface="SamsungOne-400" panose="020B0503030303020204" pitchFamily="34" charset="0"/>
              </a:rPr>
              <a:t>𝑝</a:t>
            </a:r>
            <a:r>
              <a:rPr kumimoji="1" lang="en-US" altLang="ko-KR" sz="1300" dirty="0">
                <a:latin typeface="SamsungOne-400" panose="020B0503030303020204" pitchFamily="34" charset="0"/>
                <a:ea typeface="SamsungOne-400" panose="020B0503030303020204" pitchFamily="34" charset="0"/>
              </a:rPr>
              <a:t>_</a:t>
            </a:r>
            <a:r>
              <a:rPr kumimoji="1" lang="ko-KR" altLang="en-US" sz="1300" dirty="0">
                <a:latin typeface="SamsungOne-400" panose="020B0503030303020204" pitchFamily="34" charset="0"/>
                <a:ea typeface="SamsungOne-400" panose="020B0503030303020204" pitchFamily="34" charset="0"/>
              </a:rPr>
              <a:t>𝑧 </a:t>
            </a:r>
            <a:r>
              <a:rPr kumimoji="1" lang="en-US" altLang="ko-KR" sz="1300" dirty="0">
                <a:latin typeface="SamsungOne-400" panose="020B0503030303020204" pitchFamily="34" charset="0"/>
                <a:ea typeface="SamsungOne-400" panose="020B0503030303020204" pitchFamily="34" charset="0"/>
              </a:rPr>
              <a:t>(</a:t>
            </a:r>
            <a:r>
              <a:rPr kumimoji="1" lang="ko-KR" altLang="en-US" sz="1300" dirty="0">
                <a:latin typeface="SamsungOne-400" panose="020B0503030303020204" pitchFamily="34" charset="0"/>
                <a:ea typeface="SamsungOne-400" panose="020B0503030303020204" pitchFamily="34" charset="0"/>
              </a:rPr>
              <a:t>𝑧</a:t>
            </a:r>
            <a:r>
              <a:rPr kumimoji="1" lang="en-US" altLang="ko-KR" sz="1300" dirty="0">
                <a:latin typeface="SamsungOne-400" panose="020B0503030303020204" pitchFamily="34" charset="0"/>
                <a:ea typeface="SamsungOne-400" panose="020B0503030303020204" pitchFamily="34" charset="0"/>
              </a:rPr>
              <a:t>) ) [log⁡(</a:t>
            </a:r>
            <a:r>
              <a:rPr kumimoji="1" lang="ko-KR" altLang="en-US" sz="1300" dirty="0">
                <a:latin typeface="SamsungOne-400" panose="020B0503030303020204" pitchFamily="34" charset="0"/>
                <a:ea typeface="SamsungOne-400" panose="020B0503030303020204" pitchFamily="34" charset="0"/>
              </a:rPr>
              <a:t>𝐷</a:t>
            </a:r>
            <a:r>
              <a:rPr kumimoji="1" lang="en-US" altLang="ko-KR" sz="1300" dirty="0">
                <a:latin typeface="SamsungOne-400" panose="020B0503030303020204" pitchFamily="34" charset="0"/>
                <a:ea typeface="SamsungOne-400" panose="020B0503030303020204" pitchFamily="34" charset="0"/>
              </a:rPr>
              <a:t>(</a:t>
            </a:r>
            <a:r>
              <a:rPr kumimoji="1" lang="ko-KR" altLang="en-US" sz="1300" dirty="0">
                <a:latin typeface="SamsungOne-400" panose="020B0503030303020204" pitchFamily="34" charset="0"/>
                <a:ea typeface="SamsungOne-400" panose="020B0503030303020204" pitchFamily="34" charset="0"/>
              </a:rPr>
              <a:t>𝐺</a:t>
            </a:r>
            <a:r>
              <a:rPr kumimoji="1" lang="en-US" altLang="ko-KR" sz="1300" dirty="0">
                <a:latin typeface="SamsungOne-400" panose="020B0503030303020204" pitchFamily="34" charset="0"/>
                <a:ea typeface="SamsungOne-400" panose="020B0503030303020204" pitchFamily="34" charset="0"/>
              </a:rPr>
              <a:t>(</a:t>
            </a:r>
            <a:r>
              <a:rPr kumimoji="1" lang="ko-KR" altLang="en-US" sz="1300" dirty="0">
                <a:latin typeface="SamsungOne-400" panose="020B0503030303020204" pitchFamily="34" charset="0"/>
                <a:ea typeface="SamsungOne-400" panose="020B0503030303020204" pitchFamily="34" charset="0"/>
              </a:rPr>
              <a:t>𝑧</a:t>
            </a:r>
            <a:r>
              <a:rPr kumimoji="1" lang="en-US" altLang="ko-KR" sz="1300" dirty="0">
                <a:latin typeface="SamsungOne-400" panose="020B0503030303020204" pitchFamily="34" charset="0"/>
                <a:ea typeface="SamsungOne-400" panose="020B0503030303020204" pitchFamily="34" charset="0"/>
              </a:rPr>
              <a:t>)))]〗</a:t>
            </a:r>
          </a:p>
          <a:p>
            <a:pPr algn="ctr"/>
            <a:r>
              <a:rPr kumimoji="1" lang="en-US" altLang="ko-KR" sz="1300" dirty="0" err="1">
                <a:latin typeface="SamsungOne-400" panose="020B0503030303020204" pitchFamily="34" charset="0"/>
                <a:ea typeface="SamsungOne-400" panose="020B0503030303020204" pitchFamily="34" charset="0"/>
              </a:rPr>
              <a:t>bạn</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có</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thể</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giảm</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thiểu</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tổn</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thất</a:t>
            </a:r>
            <a:r>
              <a:rPr kumimoji="1" lang="en-US" altLang="ko-KR" sz="1300" dirty="0">
                <a:latin typeface="SamsungOne-400" panose="020B0503030303020204" pitchFamily="34" charset="0"/>
                <a:ea typeface="SamsungOne-400" panose="020B0503030303020204" pitchFamily="34" charset="0"/>
              </a:rPr>
              <a:t> entropy </a:t>
            </a:r>
            <a:r>
              <a:rPr kumimoji="1" lang="en-US" altLang="ko-KR" sz="1300" dirty="0" err="1">
                <a:latin typeface="SamsungOne-400" panose="020B0503030303020204" pitchFamily="34" charset="0"/>
                <a:ea typeface="SamsungOne-400" panose="020B0503030303020204" pitchFamily="34" charset="0"/>
              </a:rPr>
              <a:t>chéo</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nhị</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phân</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bằng</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nhãn</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mới</a:t>
            </a:r>
            <a:r>
              <a:rPr kumimoji="1" lang="en-US" altLang="ko-KR" sz="1300" dirty="0">
                <a:latin typeface="SamsungOne-400" panose="020B0503030303020204" pitchFamily="34" charset="0"/>
                <a:ea typeface="SamsungOne-400" panose="020B0503030303020204" pitchFamily="34" charset="0"/>
              </a:rPr>
              <a:t>.</a:t>
            </a:r>
            <a:endParaRPr kumimoji="1" lang="ko-KR" altLang="en-US" sz="1300" dirty="0">
              <a:latin typeface="SamsungOne-400" panose="020B0503030303020204" pitchFamily="34" charset="0"/>
            </a:endParaRPr>
          </a:p>
        </p:txBody>
      </p:sp>
      <p:sp>
        <p:nvSpPr>
          <p:cNvPr id="22" name="직사각형 4"/>
          <p:cNvSpPr/>
          <p:nvPr/>
        </p:nvSpPr>
        <p:spPr>
          <a:xfrm>
            <a:off x="702939" y="4812392"/>
            <a:ext cx="8765061" cy="692497"/>
          </a:xfrm>
          <a:prstGeom prst="rect">
            <a:avLst/>
          </a:prstGeom>
        </p:spPr>
        <p:txBody>
          <a:bodyPr wrap="square">
            <a:spAutoFit/>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Sửa đổi biểu thức như vậy có nghĩa là hoán đổi hình ảnh của các mẫu thực và giả trong quá trình đào tạo trình tạo và tìm giá trị nhỏ nhất của hàm tổng quát. Nói cách khác, </a:t>
            </a:r>
            <a:r>
              <a:rPr lang="vi-VN" altLang="ko-KR" sz="1300" dirty="0">
                <a:solidFill>
                  <a:srgbClr val="0070C0"/>
                </a:solidFill>
                <a:latin typeface="SamsungOne-400" panose="020B0503030303020204" pitchFamily="34" charset="0"/>
                <a:ea typeface="SamsungOne-400" panose="020B0503030303020204" pitchFamily="34" charset="0"/>
              </a:rPr>
              <a:t>thay đổi nhãn thành 1 mặc dù nó là 0 vì mẫu tổng hợp là giả mạo.</a:t>
            </a:r>
            <a:endParaRPr lang="en-US" altLang="ko-KR" sz="1300" dirty="0">
              <a:solidFill>
                <a:srgbClr val="0070C0"/>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54828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4120B369-25D9-4803-B9D5-BD50EAEF74DD}"/>
              </a:ext>
            </a:extLst>
          </p:cNvPr>
          <p:cNvGrpSpPr/>
          <p:nvPr/>
        </p:nvGrpSpPr>
        <p:grpSpPr>
          <a:xfrm>
            <a:off x="450000" y="450000"/>
            <a:ext cx="9018001" cy="276999"/>
            <a:chOff x="450000" y="450000"/>
            <a:chExt cx="9018001" cy="276999"/>
          </a:xfrm>
        </p:grpSpPr>
        <p:sp>
          <p:nvSpPr>
            <p:cNvPr id="7" name="직사각형 6">
              <a:extLst>
                <a:ext uri="{FF2B5EF4-FFF2-40B4-BE49-F238E27FC236}">
                  <a16:creationId xmlns:a16="http://schemas.microsoft.com/office/drawing/2014/main" id="{08823B00-02FC-407F-B170-649505A2287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2AACA259-EA74-4AE8-8789-FF18B3F0E33A}"/>
                </a:ext>
              </a:extLst>
            </p:cNvPr>
            <p:cNvSpPr/>
            <p:nvPr/>
          </p:nvSpPr>
          <p:spPr>
            <a:xfrm>
              <a:off x="8335789" y="480778"/>
              <a:ext cx="1132212"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33"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34"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5"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mất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generator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discriminator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36" name="직사각형 11">
            <a:extLst>
              <a:ext uri="{FF2B5EF4-FFF2-40B4-BE49-F238E27FC236}">
                <a16:creationId xmlns:a16="http://schemas.microsoft.com/office/drawing/2014/main" id="{D8BF98C4-B566-4812-B5F0-560CFBA969E7}"/>
              </a:ext>
            </a:extLst>
          </p:cNvPr>
          <p:cNvSpPr/>
          <p:nvPr/>
        </p:nvSpPr>
        <p:spPr>
          <a:xfrm>
            <a:off x="702940" y="1725547"/>
            <a:ext cx="8632825" cy="137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Giới thiệu quy trình tối ưu chung cho đào tạo GAN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xem các nhãn dữ liệu có thể sử dụng để đào tạo GAN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sử dụng hàm mất entropy chéo nhị phân nếu bộ phân biệt là bộ phân loại nhị phân (nghĩa là nhãn lớp cho hình ảnh giả và thật là 0 và 1)</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nhãn trả lời cho mất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thể được phân biệt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1172520" y="3133348"/>
            <a:ext cx="6135059" cy="3211721"/>
            <a:chOff x="1561140" y="3125728"/>
            <a:chExt cx="6135059" cy="3211721"/>
          </a:xfrm>
        </p:grpSpPr>
        <p:pic>
          <p:nvPicPr>
            <p:cNvPr id="38" name="Picture 2"/>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2142312" y="3125728"/>
              <a:ext cx="5553887" cy="3211721"/>
            </a:xfrm>
            <a:prstGeom prst="rect">
              <a:avLst/>
            </a:prstGeom>
            <a:noFill/>
            <a:ln w="9525">
              <a:noFill/>
              <a:miter lim="800000"/>
              <a:headEnd/>
              <a:tailEnd/>
            </a:ln>
          </p:spPr>
        </p:pic>
        <p:sp>
          <p:nvSpPr>
            <p:cNvPr id="39" name="TextBox 38">
              <a:extLst>
                <a:ext uri="{FF2B5EF4-FFF2-40B4-BE49-F238E27FC236}">
                  <a16:creationId xmlns:a16="http://schemas.microsoft.com/office/drawing/2014/main" id="{4D22E855-93FC-C347-955E-3D9863F35512}"/>
                </a:ext>
              </a:extLst>
            </p:cNvPr>
            <p:cNvSpPr txBox="1"/>
            <p:nvPr/>
          </p:nvSpPr>
          <p:spPr>
            <a:xfrm>
              <a:off x="1562080" y="3517406"/>
              <a:ext cx="1800200" cy="208774"/>
            </a:xfrm>
            <a:prstGeom prst="rect">
              <a:avLst/>
            </a:prstGeom>
            <a:solidFill>
              <a:schemeClr val="bg1"/>
            </a:solidFill>
            <a:ln>
              <a:noFill/>
            </a:ln>
          </p:spPr>
          <p:txBody>
            <a:bodyPr wrap="square" lIns="0" tIns="0" rIns="0" bIns="0" rtlCol="0" anchor="ctr">
              <a:normAutofit/>
            </a:bodyPr>
            <a:lstStyle/>
            <a:p>
              <a:r>
                <a:rPr kumimoji="1" lang="vi-VN" altLang="ko-KR" sz="1100" dirty="0">
                  <a:latin typeface="SamsungOne-400" panose="020B0503030303020204" pitchFamily="34" charset="0"/>
                  <a:ea typeface="SamsungOne-400" panose="020B0503030303020204" pitchFamily="34" charset="0"/>
                </a:rPr>
                <a:t>Bước 1: cung cấp mẫu thực</a:t>
              </a:r>
              <a:endParaRPr kumimoji="1" lang="ko-KR" altLang="en-US" sz="1100" dirty="0">
                <a:latin typeface="SamsungOne-400" panose="020B0503030303020204" pitchFamily="34" charset="0"/>
              </a:endParaRPr>
            </a:p>
          </p:txBody>
        </p:sp>
        <p:sp>
          <p:nvSpPr>
            <p:cNvPr id="40" name="TextBox 39">
              <a:extLst>
                <a:ext uri="{FF2B5EF4-FFF2-40B4-BE49-F238E27FC236}">
                  <a16:creationId xmlns:a16="http://schemas.microsoft.com/office/drawing/2014/main" id="{4D22E855-93FC-C347-955E-3D9863F35512}"/>
                </a:ext>
              </a:extLst>
            </p:cNvPr>
            <p:cNvSpPr txBox="1"/>
            <p:nvPr/>
          </p:nvSpPr>
          <p:spPr>
            <a:xfrm>
              <a:off x="1561140" y="3813171"/>
              <a:ext cx="2035500" cy="316849"/>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2: tạo mẫu giả và giao cho </a:t>
              </a:r>
              <a:r>
                <a:rPr kumimoji="1" lang="en-US" altLang="ko-KR" sz="1100" dirty="0">
                  <a:latin typeface="SamsungOne-400" panose="020B0503030303020204" pitchFamily="34" charset="0"/>
                  <a:ea typeface="SamsungOne-400" panose="020B0503030303020204" pitchFamily="34" charset="0"/>
                </a:rPr>
                <a:t>discriminator</a:t>
              </a:r>
              <a:endParaRPr kumimoji="1" lang="ko-KR" altLang="en-US" sz="1100" dirty="0">
                <a:latin typeface="SamsungOne-400" panose="020B0503030303020204" pitchFamily="34" charset="0"/>
                <a:ea typeface="SamsungOne-400" panose="020B0503030303020204" pitchFamily="34" charset="0"/>
              </a:endParaRPr>
            </a:p>
          </p:txBody>
        </p:sp>
        <p:sp>
          <p:nvSpPr>
            <p:cNvPr id="41" name="TextBox 40">
              <a:extLst>
                <a:ext uri="{FF2B5EF4-FFF2-40B4-BE49-F238E27FC236}">
                  <a16:creationId xmlns:a16="http://schemas.microsoft.com/office/drawing/2014/main" id="{268E951D-8C69-A94D-BE3E-C9AE8DC46F34}"/>
                </a:ext>
              </a:extLst>
            </p:cNvPr>
            <p:cNvSpPr txBox="1"/>
            <p:nvPr/>
          </p:nvSpPr>
          <p:spPr>
            <a:xfrm>
              <a:off x="3180402" y="4249058"/>
              <a:ext cx="652457" cy="229840"/>
            </a:xfrm>
            <a:prstGeom prst="rect">
              <a:avLst/>
            </a:prstGeom>
            <a:solidFill>
              <a:srgbClr val="CFD8E9"/>
            </a:solidFill>
          </p:spPr>
          <p:txBody>
            <a:bodyPr wrap="square" lIns="0" tIns="0" rIns="0" bIns="0" rtlCol="0" anchor="ctr">
              <a:noAutofit/>
            </a:bodyPr>
            <a:lstStyle/>
            <a:p>
              <a:pPr algn="ctr"/>
              <a:r>
                <a:rPr kumimoji="1" lang="en-US" altLang="ko-KR" sz="1100" dirty="0">
                  <a:latin typeface="SamsungOne-400" panose="020B0503030303020204" pitchFamily="34" charset="0"/>
                  <a:ea typeface="SamsungOne-400" panose="020B0503030303020204" pitchFamily="34" charset="0"/>
                </a:rPr>
                <a:t>generator</a:t>
              </a:r>
              <a:endParaRPr kumimoji="1" lang="ko-KR" altLang="en-US" sz="1100" dirty="0">
                <a:latin typeface="SamsungOne-400" panose="020B0503030303020204" pitchFamily="34" charset="0"/>
                <a:ea typeface="SamsungOne-400" panose="020B0503030303020204" pitchFamily="34" charset="0"/>
              </a:endParaRPr>
            </a:p>
          </p:txBody>
        </p:sp>
        <p:sp>
          <p:nvSpPr>
            <p:cNvPr id="42" name="TextBox 41">
              <a:extLst>
                <a:ext uri="{FF2B5EF4-FFF2-40B4-BE49-F238E27FC236}">
                  <a16:creationId xmlns:a16="http://schemas.microsoft.com/office/drawing/2014/main" id="{268E951D-8C69-A94D-BE3E-C9AE8DC46F34}"/>
                </a:ext>
              </a:extLst>
            </p:cNvPr>
            <p:cNvSpPr txBox="1"/>
            <p:nvPr/>
          </p:nvSpPr>
          <p:spPr>
            <a:xfrm>
              <a:off x="3180402" y="5851635"/>
              <a:ext cx="652457" cy="229840"/>
            </a:xfrm>
            <a:prstGeom prst="rect">
              <a:avLst/>
            </a:prstGeom>
            <a:solidFill>
              <a:srgbClr val="CFD8E9"/>
            </a:solidFill>
          </p:spPr>
          <p:txBody>
            <a:bodyPr wrap="square" lIns="0" tIns="0" rIns="0" bIns="0" rtlCol="0" anchor="ctr">
              <a:noAutofit/>
            </a:bodyPr>
            <a:lstStyle/>
            <a:p>
              <a:pPr algn="ctr"/>
              <a:r>
                <a:rPr kumimoji="1" lang="en-US" altLang="ko-KR" sz="1100" dirty="0">
                  <a:latin typeface="SamsungOne-400" panose="020B0503030303020204" pitchFamily="34" charset="0"/>
                  <a:ea typeface="SamsungOne-400" panose="020B0503030303020204" pitchFamily="34" charset="0"/>
                </a:rPr>
                <a:t>generator</a:t>
              </a:r>
              <a:endParaRPr kumimoji="1" lang="ko-KR" altLang="en-US" sz="1100" dirty="0">
                <a:latin typeface="SamsungOne-400" panose="020B0503030303020204" pitchFamily="34" charset="0"/>
                <a:ea typeface="SamsungOne-400" panose="020B0503030303020204" pitchFamily="34" charset="0"/>
              </a:endParaRPr>
            </a:p>
          </p:txBody>
        </p:sp>
        <p:sp>
          <p:nvSpPr>
            <p:cNvPr id="43" name="TextBox 42">
              <a:extLst>
                <a:ext uri="{FF2B5EF4-FFF2-40B4-BE49-F238E27FC236}">
                  <a16:creationId xmlns:a16="http://schemas.microsoft.com/office/drawing/2014/main" id="{268E951D-8C69-A94D-BE3E-C9AE8DC46F34}"/>
                </a:ext>
              </a:extLst>
            </p:cNvPr>
            <p:cNvSpPr txBox="1"/>
            <p:nvPr/>
          </p:nvSpPr>
          <p:spPr>
            <a:xfrm>
              <a:off x="4968066" y="5042675"/>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44" name="TextBox 43">
              <a:extLst>
                <a:ext uri="{FF2B5EF4-FFF2-40B4-BE49-F238E27FC236}">
                  <a16:creationId xmlns:a16="http://schemas.microsoft.com/office/drawing/2014/main" id="{268E951D-8C69-A94D-BE3E-C9AE8DC46F34}"/>
                </a:ext>
              </a:extLst>
            </p:cNvPr>
            <p:cNvSpPr txBox="1"/>
            <p:nvPr/>
          </p:nvSpPr>
          <p:spPr>
            <a:xfrm>
              <a:off x="4968066" y="4274936"/>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45" name="TextBox 44">
              <a:extLst>
                <a:ext uri="{FF2B5EF4-FFF2-40B4-BE49-F238E27FC236}">
                  <a16:creationId xmlns:a16="http://schemas.microsoft.com/office/drawing/2014/main" id="{268E951D-8C69-A94D-BE3E-C9AE8DC46F34}"/>
                </a:ext>
              </a:extLst>
            </p:cNvPr>
            <p:cNvSpPr txBox="1"/>
            <p:nvPr/>
          </p:nvSpPr>
          <p:spPr>
            <a:xfrm>
              <a:off x="4968066" y="3499577"/>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46" name="TextBox 45">
              <a:extLst>
                <a:ext uri="{FF2B5EF4-FFF2-40B4-BE49-F238E27FC236}">
                  <a16:creationId xmlns:a16="http://schemas.microsoft.com/office/drawing/2014/main" id="{4D22E855-93FC-C347-955E-3D9863F35512}"/>
                </a:ext>
              </a:extLst>
            </p:cNvPr>
            <p:cNvSpPr txBox="1"/>
            <p:nvPr/>
          </p:nvSpPr>
          <p:spPr>
            <a:xfrm>
              <a:off x="2480044" y="4992393"/>
              <a:ext cx="1763418" cy="269223"/>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3: đào tạo </a:t>
              </a:r>
              <a:r>
                <a:rPr kumimoji="1" lang="en-US" altLang="ko-KR" sz="1100" dirty="0">
                  <a:latin typeface="SamsungOne-400" panose="020B0503030303020204" pitchFamily="34" charset="0"/>
                  <a:ea typeface="SamsungOne-400" panose="020B0503030303020204" pitchFamily="34" charset="0"/>
                </a:rPr>
                <a:t>discriminator</a:t>
              </a:r>
              <a:endParaRPr kumimoji="1" lang="ko-KR" altLang="en-US" sz="1100" dirty="0">
                <a:latin typeface="SamsungOne-400" panose="020B0503030303020204" pitchFamily="34" charset="0"/>
                <a:ea typeface="SamsungOne-400" panose="020B0503030303020204" pitchFamily="34" charset="0"/>
              </a:endParaRPr>
            </a:p>
          </p:txBody>
        </p:sp>
        <p:sp>
          <p:nvSpPr>
            <p:cNvPr id="47" name="TextBox 46">
              <a:extLst>
                <a:ext uri="{FF2B5EF4-FFF2-40B4-BE49-F238E27FC236}">
                  <a16:creationId xmlns:a16="http://schemas.microsoft.com/office/drawing/2014/main" id="{4D22E855-93FC-C347-955E-3D9863F35512}"/>
                </a:ext>
              </a:extLst>
            </p:cNvPr>
            <p:cNvSpPr txBox="1"/>
            <p:nvPr/>
          </p:nvSpPr>
          <p:spPr>
            <a:xfrm>
              <a:off x="2485412" y="5285284"/>
              <a:ext cx="2122356" cy="369678"/>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4: đào tạo </a:t>
              </a:r>
              <a:r>
                <a:rPr kumimoji="1" lang="en-US" altLang="ko-KR" sz="1100" dirty="0">
                  <a:latin typeface="SamsungOne-400" panose="020B0503030303020204" pitchFamily="34" charset="0"/>
                  <a:ea typeface="SamsungOne-400" panose="020B0503030303020204" pitchFamily="34" charset="0"/>
                </a:rPr>
                <a:t>generator</a:t>
              </a:r>
              <a:r>
                <a:rPr kumimoji="1" lang="vi-VN" altLang="ko-KR" sz="1100" dirty="0">
                  <a:latin typeface="SamsungOne-400" panose="020B0503030303020204" pitchFamily="34" charset="0"/>
                  <a:ea typeface="SamsungOne-400" panose="020B0503030303020204" pitchFamily="34" charset="0"/>
                </a:rPr>
                <a:t> (dựa trên dự đoán của </a:t>
              </a:r>
              <a:r>
                <a:rPr kumimoji="1" lang="en-US" altLang="ko-KR" sz="1100" dirty="0">
                  <a:latin typeface="SamsungOne-400" panose="020B0503030303020204" pitchFamily="34" charset="0"/>
                  <a:ea typeface="SamsungOne-400" panose="020B0503030303020204" pitchFamily="34" charset="0"/>
                </a:rPr>
                <a:t>discriminator</a:t>
              </a:r>
              <a:r>
                <a:rPr kumimoji="1" lang="vi-VN" altLang="ko-KR" sz="1100" dirty="0">
                  <a:latin typeface="SamsungOne-400" panose="020B0503030303020204" pitchFamily="34" charset="0"/>
                  <a:ea typeface="SamsungOne-400" panose="020B0503030303020204" pitchFamily="34" charset="0"/>
                </a:rPr>
                <a:t>)</a:t>
              </a:r>
              <a:endParaRPr kumimoji="1" lang="ko-KR" altLang="en-US" sz="1100" dirty="0">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1A5712E0-3C99-9349-89A6-A232A2CED8AB}"/>
                </a:ext>
              </a:extLst>
            </p:cNvPr>
            <p:cNvSpPr txBox="1"/>
            <p:nvPr/>
          </p:nvSpPr>
          <p:spPr>
            <a:xfrm>
              <a:off x="5966286" y="3132584"/>
              <a:ext cx="703426" cy="303105"/>
            </a:xfrm>
            <a:prstGeom prst="rect">
              <a:avLst/>
            </a:prstGeom>
            <a:solidFill>
              <a:schemeClr val="bg1"/>
            </a:solidFill>
            <a:ln>
              <a:noFill/>
            </a:ln>
          </p:spPr>
          <p:txBody>
            <a:bodyPr wrap="square" lIns="0" tIns="0" rIns="0" bIns="0" rtlCol="0" anchor="ctr">
              <a:normAutofit fontScale="92500" lnSpcReduction="10000"/>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dự</a:t>
              </a:r>
              <a:r>
                <a:rPr lang="en-US" altLang="ko-KR" dirty="0"/>
                <a:t> </a:t>
              </a:r>
              <a:r>
                <a:rPr lang="en-US" altLang="ko-KR" dirty="0" err="1"/>
                <a:t>đoán</a:t>
              </a:r>
              <a:r>
                <a:rPr lang="en-US" altLang="ko-KR" dirty="0"/>
                <a:t>)</a:t>
              </a:r>
              <a:endParaRPr lang="ko-KR" altLang="en-US" dirty="0"/>
            </a:p>
          </p:txBody>
        </p:sp>
        <p:sp>
          <p:nvSpPr>
            <p:cNvPr id="49" name="TextBox 48">
              <a:extLst>
                <a:ext uri="{FF2B5EF4-FFF2-40B4-BE49-F238E27FC236}">
                  <a16:creationId xmlns:a16="http://schemas.microsoft.com/office/drawing/2014/main" id="{1A5712E0-3C99-9349-89A6-A232A2CED8AB}"/>
                </a:ext>
              </a:extLst>
            </p:cNvPr>
            <p:cNvSpPr txBox="1"/>
            <p:nvPr/>
          </p:nvSpPr>
          <p:spPr>
            <a:xfrm>
              <a:off x="6941646" y="3147824"/>
              <a:ext cx="703426" cy="303105"/>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sz="1000" dirty="0" err="1"/>
                <a:t>Nhãn</a:t>
              </a:r>
              <a:r>
                <a:rPr lang="en-US" altLang="ko-KR" sz="1000" dirty="0"/>
                <a:t> </a:t>
              </a:r>
              <a:r>
                <a:rPr lang="en-US" altLang="ko-KR" sz="1000" dirty="0" err="1"/>
                <a:t>câu</a:t>
              </a:r>
              <a:r>
                <a:rPr lang="en-US" altLang="ko-KR" sz="1000" dirty="0"/>
                <a:t> </a:t>
              </a:r>
              <a:r>
                <a:rPr lang="en-US" altLang="ko-KR" sz="1000" dirty="0" err="1"/>
                <a:t>trả</a:t>
              </a:r>
              <a:r>
                <a:rPr lang="en-US" altLang="ko-KR" sz="1000" dirty="0"/>
                <a:t> </a:t>
              </a:r>
              <a:r>
                <a:rPr lang="en-US" altLang="ko-KR" sz="1000" dirty="0" err="1"/>
                <a:t>lời</a:t>
              </a:r>
              <a:endParaRPr lang="ko-KR" altLang="en-US" sz="100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A5712E0-3C99-9349-89A6-A232A2CED8AB}"/>
                    </a:ext>
                  </a:extLst>
                </p:cNvPr>
                <p:cNvSpPr txBox="1"/>
                <p:nvPr/>
              </p:nvSpPr>
              <p:spPr>
                <a:xfrm>
                  <a:off x="5952866" y="3522879"/>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50" name="TextBox 49">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522879"/>
                  <a:ext cx="859414" cy="165201"/>
                </a:xfrm>
                <a:prstGeom prst="rect">
                  <a:avLst/>
                </a:prstGeom>
                <a:blipFill rotWithShape="0">
                  <a:blip r:embed="rId3"/>
                  <a:stretch>
                    <a:fillRect l="-9220" t="-33333" r="-7801" b="-51852"/>
                  </a:stretch>
                </a:blipFill>
                <a:ln>
                  <a:noFill/>
                </a:ln>
              </p:spPr>
              <p:txBody>
                <a:bodyPr/>
                <a:lstStyle/>
                <a:p>
                  <a:r>
                    <a:rPr lang="ko-KR" altLang="en-US">
                      <a:noFill/>
                    </a:rPr>
                    <a:t> </a:t>
                  </a:r>
                </a:p>
              </p:txBody>
            </p:sp>
          </mc:Fallback>
        </mc:AlternateContent>
        <p:grpSp>
          <p:nvGrpSpPr>
            <p:cNvPr id="3" name="그룹 2"/>
            <p:cNvGrpSpPr/>
            <p:nvPr/>
          </p:nvGrpSpPr>
          <p:grpSpPr>
            <a:xfrm>
              <a:off x="5968106" y="4246607"/>
              <a:ext cx="870382" cy="212024"/>
              <a:chOff x="5952866" y="3728447"/>
              <a:chExt cx="870382" cy="212024"/>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51" name="TextBox 50">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4"/>
                    <a:stretch>
                      <a:fillRect l="-8511" t="-33333" r="-8511" b="-51852"/>
                    </a:stretch>
                  </a:blipFill>
                  <a:ln>
                    <a:noFill/>
                  </a:ln>
                </p:spPr>
                <p:txBody>
                  <a:bodyPr/>
                  <a:lstStyle/>
                  <a:p>
                    <a:r>
                      <a:rPr lang="ko-KR" altLang="en-US">
                        <a:noFill/>
                      </a:rPr>
                      <a:t> </a:t>
                    </a:r>
                  </a:p>
                </p:txBody>
              </p:sp>
            </mc:Fallback>
          </mc:AlternateContent>
          <p:sp>
            <p:nvSpPr>
              <p:cNvPr id="53" name="TextBox 52">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sp>
          <p:nvSpPr>
            <p:cNvPr id="54" name="TextBox 53">
              <a:extLst>
                <a:ext uri="{FF2B5EF4-FFF2-40B4-BE49-F238E27FC236}">
                  <a16:creationId xmlns:a16="http://schemas.microsoft.com/office/drawing/2014/main" id="{1A5712E0-3C99-9349-89A6-A232A2CED8AB}"/>
                </a:ext>
              </a:extLst>
            </p:cNvPr>
            <p:cNvSpPr txBox="1"/>
            <p:nvPr/>
          </p:nvSpPr>
          <p:spPr>
            <a:xfrm>
              <a:off x="7006638" y="3516390"/>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p:sp>
          <p:nvSpPr>
            <p:cNvPr id="55" name="TextBox 54">
              <a:extLst>
                <a:ext uri="{FF2B5EF4-FFF2-40B4-BE49-F238E27FC236}">
                  <a16:creationId xmlns:a16="http://schemas.microsoft.com/office/drawing/2014/main" id="{1A5712E0-3C99-9349-89A6-A232A2CED8AB}"/>
                </a:ext>
              </a:extLst>
            </p:cNvPr>
            <p:cNvSpPr txBox="1"/>
            <p:nvPr/>
          </p:nvSpPr>
          <p:spPr>
            <a:xfrm>
              <a:off x="7065386" y="4267107"/>
              <a:ext cx="564535" cy="19315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y=“fake”</a:t>
              </a:r>
              <a:endParaRPr lang="ko-KR" altLang="en-US" dirty="0"/>
            </a:p>
          </p:txBody>
        </p:sp>
        <p:sp>
          <p:nvSpPr>
            <p:cNvPr id="56" name="TextBox 55">
              <a:extLst>
                <a:ext uri="{FF2B5EF4-FFF2-40B4-BE49-F238E27FC236}">
                  <a16:creationId xmlns:a16="http://schemas.microsoft.com/office/drawing/2014/main" id="{1A5712E0-3C99-9349-89A6-A232A2CED8AB}"/>
                </a:ext>
              </a:extLst>
            </p:cNvPr>
            <p:cNvSpPr txBox="1"/>
            <p:nvPr/>
          </p:nvSpPr>
          <p:spPr>
            <a:xfrm>
              <a:off x="7052641" y="5171440"/>
              <a:ext cx="582599" cy="147217"/>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y=“fake”</a:t>
              </a:r>
              <a:endParaRPr lang="ko-KR" altLang="en-US" dirty="0"/>
            </a:p>
          </p:txBody>
        </p:sp>
        <p:sp>
          <p:nvSpPr>
            <p:cNvPr id="57" name="TextBox 56">
              <a:extLst>
                <a:ext uri="{FF2B5EF4-FFF2-40B4-BE49-F238E27FC236}">
                  <a16:creationId xmlns:a16="http://schemas.microsoft.com/office/drawing/2014/main" id="{1A5712E0-3C99-9349-89A6-A232A2CED8AB}"/>
                </a:ext>
              </a:extLst>
            </p:cNvPr>
            <p:cNvSpPr txBox="1"/>
            <p:nvPr/>
          </p:nvSpPr>
          <p:spPr>
            <a:xfrm>
              <a:off x="7015669" y="4958921"/>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p:sp>
          <p:nvSpPr>
            <p:cNvPr id="58" name="TextBox 57">
              <a:extLst>
                <a:ext uri="{FF2B5EF4-FFF2-40B4-BE49-F238E27FC236}">
                  <a16:creationId xmlns:a16="http://schemas.microsoft.com/office/drawing/2014/main" id="{1A5712E0-3C99-9349-89A6-A232A2CED8AB}"/>
                </a:ext>
              </a:extLst>
            </p:cNvPr>
            <p:cNvSpPr txBox="1"/>
            <p:nvPr/>
          </p:nvSpPr>
          <p:spPr>
            <a:xfrm>
              <a:off x="7015669" y="5776896"/>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A5712E0-3C99-9349-89A6-A232A2CED8AB}"/>
                    </a:ext>
                  </a:extLst>
                </p:cNvPr>
                <p:cNvSpPr txBox="1"/>
                <p:nvPr/>
              </p:nvSpPr>
              <p:spPr>
                <a:xfrm>
                  <a:off x="5961733" y="4977405"/>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59" name="TextBox 58">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61733" y="4977405"/>
                  <a:ext cx="859414" cy="165201"/>
                </a:xfrm>
                <a:prstGeom prst="rect">
                  <a:avLst/>
                </a:prstGeom>
                <a:blipFill rotWithShape="0">
                  <a:blip r:embed="rId5"/>
                  <a:stretch>
                    <a:fillRect l="-8511" t="-33333" r="-8511" b="-51852"/>
                  </a:stretch>
                </a:blipFill>
                <a:ln>
                  <a:noFill/>
                </a:ln>
              </p:spPr>
              <p:txBody>
                <a:bodyPr/>
                <a:lstStyle/>
                <a:p>
                  <a:r>
                    <a:rPr lang="ko-KR" altLang="en-US">
                      <a:noFill/>
                    </a:rPr>
                    <a:t> </a:t>
                  </a:r>
                </a:p>
              </p:txBody>
            </p:sp>
          </mc:Fallback>
        </mc:AlternateContent>
        <p:grpSp>
          <p:nvGrpSpPr>
            <p:cNvPr id="60" name="그룹 59"/>
            <p:cNvGrpSpPr/>
            <p:nvPr/>
          </p:nvGrpSpPr>
          <p:grpSpPr>
            <a:xfrm>
              <a:off x="5970894" y="5111130"/>
              <a:ext cx="870382" cy="212024"/>
              <a:chOff x="5952866" y="3728447"/>
              <a:chExt cx="870382" cy="212024"/>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61" name="TextBox 60">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6"/>
                    <a:stretch>
                      <a:fillRect l="-9220" t="-29630" r="-7801" b="-55556"/>
                    </a:stretch>
                  </a:blipFill>
                  <a:ln>
                    <a:noFill/>
                  </a:ln>
                </p:spPr>
                <p:txBody>
                  <a:bodyPr/>
                  <a:lstStyle/>
                  <a:p>
                    <a:r>
                      <a:rPr lang="ko-KR" altLang="en-US">
                        <a:noFill/>
                      </a:rPr>
                      <a:t> </a:t>
                    </a:r>
                  </a:p>
                </p:txBody>
              </p:sp>
            </mc:Fallback>
          </mc:AlternateContent>
          <p:sp>
            <p:nvSpPr>
              <p:cNvPr id="62" name="TextBox 61">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grpSp>
          <p:nvGrpSpPr>
            <p:cNvPr id="63" name="그룹 62"/>
            <p:cNvGrpSpPr/>
            <p:nvPr/>
          </p:nvGrpSpPr>
          <p:grpSpPr>
            <a:xfrm>
              <a:off x="5947382" y="5762151"/>
              <a:ext cx="870382" cy="212024"/>
              <a:chOff x="5952866" y="3728447"/>
              <a:chExt cx="870382" cy="212024"/>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64" name="TextBox 63">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3"/>
                    <a:stretch>
                      <a:fillRect l="-9220" t="-33333" r="-7801" b="-51852"/>
                    </a:stretch>
                  </a:blipFill>
                  <a:ln>
                    <a:noFill/>
                  </a:ln>
                </p:spPr>
                <p:txBody>
                  <a:bodyPr/>
                  <a:lstStyle/>
                  <a:p>
                    <a:r>
                      <a:rPr lang="ko-KR" altLang="en-US">
                        <a:noFill/>
                      </a:rPr>
                      <a:t> </a:t>
                    </a:r>
                  </a:p>
                </p:txBody>
              </p:sp>
            </mc:Fallback>
          </mc:AlternateContent>
          <p:sp>
            <p:nvSpPr>
              <p:cNvPr id="65" name="TextBox 64">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grpSp>
      <p:sp>
        <p:nvSpPr>
          <p:cNvPr id="37" name="제목 1"/>
          <p:cNvSpPr txBox="1">
            <a:spLocks/>
          </p:cNvSpPr>
          <p:nvPr/>
        </p:nvSpPr>
        <p:spPr>
          <a:xfrm>
            <a:off x="6994693" y="6003042"/>
            <a:ext cx="2378319" cy="335145"/>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3200" b="0" kern="1200">
                <a:solidFill>
                  <a:schemeClr val="tx1"/>
                </a:solidFill>
                <a:latin typeface="KoPub돋움체_Pro Bold" panose="02020603020101020101" pitchFamily="18" charset="-127"/>
                <a:ea typeface="KoPub돋움체_Pro Bold" panose="02020603020101020101" pitchFamily="18" charset="-127"/>
                <a:cs typeface="+mj-cs"/>
              </a:defRPr>
            </a:lvl1pPr>
          </a:lstStyle>
          <a:p>
            <a:pPr marL="0" lvl="1" algn="ctr">
              <a:spcAft>
                <a:spcPts val="6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GAN</a:t>
            </a:r>
          </a:p>
        </p:txBody>
      </p:sp>
    </p:spTree>
    <p:extLst>
      <p:ext uri="{BB962C8B-B14F-4D97-AF65-F5344CB8AC3E}">
        <p14:creationId xmlns:p14="http://schemas.microsoft.com/office/powerpoint/2010/main" val="10642140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4120B369-25D9-4803-B9D5-BD50EAEF74DD}"/>
              </a:ext>
            </a:extLst>
          </p:cNvPr>
          <p:cNvGrpSpPr/>
          <p:nvPr/>
        </p:nvGrpSpPr>
        <p:grpSpPr>
          <a:xfrm>
            <a:off x="450000" y="450000"/>
            <a:ext cx="9018000" cy="276999"/>
            <a:chOff x="450000" y="450000"/>
            <a:chExt cx="9018000" cy="276999"/>
          </a:xfrm>
        </p:grpSpPr>
        <p:sp>
          <p:nvSpPr>
            <p:cNvPr id="7" name="직사각형 6">
              <a:extLst>
                <a:ext uri="{FF2B5EF4-FFF2-40B4-BE49-F238E27FC236}">
                  <a16:creationId xmlns:a16="http://schemas.microsoft.com/office/drawing/2014/main" id="{08823B00-02FC-407F-B170-649505A22873}"/>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2AACA259-EA74-4AE8-8789-FF18B3F0E33A}"/>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33"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34"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5"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mất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generator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discriminator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36" name="직사각형 11">
            <a:extLst>
              <a:ext uri="{FF2B5EF4-FFF2-40B4-BE49-F238E27FC236}">
                <a16:creationId xmlns:a16="http://schemas.microsoft.com/office/drawing/2014/main" id="{D8BF98C4-B566-4812-B5F0-560CFBA969E7}"/>
              </a:ext>
            </a:extLst>
          </p:cNvPr>
          <p:cNvSpPr/>
          <p:nvPr/>
        </p:nvSpPr>
        <p:spPr>
          <a:xfrm>
            <a:off x="702940" y="1725547"/>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Nhãn để đào tạo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gì?</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bộ phân biệt không phân loại đầu ra của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thực, thì có thể áp dụng hình phạt đối với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vì nhiệm vụ của nó là tạo ra các hình ảnh giống như thật.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tính toán hàm mất mát của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bạn giả sử rằng nhãn cho đầu ra của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1.</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1" name="그룹 60"/>
          <p:cNvGrpSpPr/>
          <p:nvPr/>
        </p:nvGrpSpPr>
        <p:grpSpPr>
          <a:xfrm>
            <a:off x="1172520" y="3133348"/>
            <a:ext cx="6135059" cy="3211721"/>
            <a:chOff x="1561140" y="3125728"/>
            <a:chExt cx="6135059" cy="3211721"/>
          </a:xfrm>
        </p:grpSpPr>
        <p:pic>
          <p:nvPicPr>
            <p:cNvPr id="62" name="Picture 2"/>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a:off x="2142312" y="3125728"/>
              <a:ext cx="5553887" cy="3211721"/>
            </a:xfrm>
            <a:prstGeom prst="rect">
              <a:avLst/>
            </a:prstGeom>
            <a:noFill/>
            <a:ln w="9525">
              <a:noFill/>
              <a:miter lim="800000"/>
              <a:headEnd/>
              <a:tailEnd/>
            </a:ln>
          </p:spPr>
        </p:pic>
        <p:sp>
          <p:nvSpPr>
            <p:cNvPr id="63" name="TextBox 62">
              <a:extLst>
                <a:ext uri="{FF2B5EF4-FFF2-40B4-BE49-F238E27FC236}">
                  <a16:creationId xmlns:a16="http://schemas.microsoft.com/office/drawing/2014/main" id="{4D22E855-93FC-C347-955E-3D9863F35512}"/>
                </a:ext>
              </a:extLst>
            </p:cNvPr>
            <p:cNvSpPr txBox="1"/>
            <p:nvPr/>
          </p:nvSpPr>
          <p:spPr>
            <a:xfrm>
              <a:off x="1562080" y="3517406"/>
              <a:ext cx="1800200" cy="208774"/>
            </a:xfrm>
            <a:prstGeom prst="rect">
              <a:avLst/>
            </a:prstGeom>
            <a:solidFill>
              <a:schemeClr val="bg1"/>
            </a:solidFill>
            <a:ln>
              <a:noFill/>
            </a:ln>
          </p:spPr>
          <p:txBody>
            <a:bodyPr wrap="square" lIns="0" tIns="0" rIns="0" bIns="0" rtlCol="0" anchor="ctr">
              <a:normAutofit/>
            </a:bodyPr>
            <a:lstStyle/>
            <a:p>
              <a:r>
                <a:rPr kumimoji="1" lang="vi-VN" altLang="ko-KR" sz="1100" dirty="0">
                  <a:latin typeface="SamsungOne-400" panose="020B0503030303020204" pitchFamily="34" charset="0"/>
                  <a:ea typeface="SamsungOne-400" panose="020B0503030303020204" pitchFamily="34" charset="0"/>
                </a:rPr>
                <a:t>Bước 1: cung cấp mẫu thực</a:t>
              </a:r>
              <a:endParaRPr kumimoji="1" lang="ko-KR" altLang="en-US" sz="1100" dirty="0">
                <a:latin typeface="SamsungOne-400" panose="020B0503030303020204" pitchFamily="34" charset="0"/>
              </a:endParaRPr>
            </a:p>
          </p:txBody>
        </p:sp>
        <p:sp>
          <p:nvSpPr>
            <p:cNvPr id="64" name="TextBox 63">
              <a:extLst>
                <a:ext uri="{FF2B5EF4-FFF2-40B4-BE49-F238E27FC236}">
                  <a16:creationId xmlns:a16="http://schemas.microsoft.com/office/drawing/2014/main" id="{4D22E855-93FC-C347-955E-3D9863F35512}"/>
                </a:ext>
              </a:extLst>
            </p:cNvPr>
            <p:cNvSpPr txBox="1"/>
            <p:nvPr/>
          </p:nvSpPr>
          <p:spPr>
            <a:xfrm>
              <a:off x="1561140" y="3813171"/>
              <a:ext cx="2035500" cy="316849"/>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2: tạo mẫu giả và giao cho </a:t>
              </a:r>
              <a:r>
                <a:rPr kumimoji="1" lang="en-US" altLang="ko-KR" sz="1100" dirty="0">
                  <a:latin typeface="SamsungOne-400" panose="020B0503030303020204" pitchFamily="34" charset="0"/>
                  <a:ea typeface="SamsungOne-400" panose="020B0503030303020204" pitchFamily="34" charset="0"/>
                </a:rPr>
                <a:t>discriminator</a:t>
              </a:r>
              <a:endParaRPr kumimoji="1" lang="ko-KR" altLang="en-US" sz="1100" dirty="0">
                <a:latin typeface="SamsungOne-400" panose="020B0503030303020204" pitchFamily="34" charset="0"/>
                <a:ea typeface="SamsungOne-400" panose="020B0503030303020204" pitchFamily="34" charset="0"/>
              </a:endParaRPr>
            </a:p>
          </p:txBody>
        </p:sp>
        <p:sp>
          <p:nvSpPr>
            <p:cNvPr id="65" name="TextBox 64">
              <a:extLst>
                <a:ext uri="{FF2B5EF4-FFF2-40B4-BE49-F238E27FC236}">
                  <a16:creationId xmlns:a16="http://schemas.microsoft.com/office/drawing/2014/main" id="{268E951D-8C69-A94D-BE3E-C9AE8DC46F34}"/>
                </a:ext>
              </a:extLst>
            </p:cNvPr>
            <p:cNvSpPr txBox="1"/>
            <p:nvPr/>
          </p:nvSpPr>
          <p:spPr>
            <a:xfrm>
              <a:off x="3180402" y="4249058"/>
              <a:ext cx="652457" cy="229840"/>
            </a:xfrm>
            <a:prstGeom prst="rect">
              <a:avLst/>
            </a:prstGeom>
            <a:solidFill>
              <a:srgbClr val="CFD8E9"/>
            </a:solidFill>
          </p:spPr>
          <p:txBody>
            <a:bodyPr wrap="square" lIns="0" tIns="0" rIns="0" bIns="0" rtlCol="0" anchor="ctr">
              <a:noAutofit/>
            </a:bodyPr>
            <a:lstStyle/>
            <a:p>
              <a:pPr algn="ctr"/>
              <a:r>
                <a:rPr kumimoji="1" lang="en-US" altLang="ko-KR" sz="1100" dirty="0">
                  <a:latin typeface="SamsungOne-400" panose="020B0503030303020204" pitchFamily="34" charset="0"/>
                  <a:ea typeface="SamsungOne-400" panose="020B0503030303020204" pitchFamily="34" charset="0"/>
                </a:rPr>
                <a:t>generator</a:t>
              </a:r>
              <a:endParaRPr kumimoji="1" lang="ko-KR" altLang="en-US" sz="1100" dirty="0">
                <a:latin typeface="SamsungOne-400" panose="020B0503030303020204" pitchFamily="34" charset="0"/>
                <a:ea typeface="SamsungOne-400" panose="020B0503030303020204" pitchFamily="34" charset="0"/>
              </a:endParaRPr>
            </a:p>
          </p:txBody>
        </p:sp>
        <p:sp>
          <p:nvSpPr>
            <p:cNvPr id="66" name="TextBox 65">
              <a:extLst>
                <a:ext uri="{FF2B5EF4-FFF2-40B4-BE49-F238E27FC236}">
                  <a16:creationId xmlns:a16="http://schemas.microsoft.com/office/drawing/2014/main" id="{268E951D-8C69-A94D-BE3E-C9AE8DC46F34}"/>
                </a:ext>
              </a:extLst>
            </p:cNvPr>
            <p:cNvSpPr txBox="1"/>
            <p:nvPr/>
          </p:nvSpPr>
          <p:spPr>
            <a:xfrm>
              <a:off x="3180402" y="5851635"/>
              <a:ext cx="652457" cy="229840"/>
            </a:xfrm>
            <a:prstGeom prst="rect">
              <a:avLst/>
            </a:prstGeom>
            <a:solidFill>
              <a:srgbClr val="CFD8E9"/>
            </a:solidFill>
          </p:spPr>
          <p:txBody>
            <a:bodyPr wrap="square" lIns="0" tIns="0" rIns="0" bIns="0" rtlCol="0" anchor="ctr">
              <a:noAutofit/>
            </a:bodyPr>
            <a:lstStyle/>
            <a:p>
              <a:pPr algn="ctr"/>
              <a:r>
                <a:rPr kumimoji="1" lang="en-US" altLang="ko-KR" sz="1100" dirty="0">
                  <a:latin typeface="SamsungOne-400" panose="020B0503030303020204" pitchFamily="34" charset="0"/>
                  <a:ea typeface="SamsungOne-400" panose="020B0503030303020204" pitchFamily="34" charset="0"/>
                </a:rPr>
                <a:t>generator</a:t>
              </a:r>
              <a:endParaRPr kumimoji="1" lang="ko-KR" altLang="en-US" sz="1100" dirty="0">
                <a:latin typeface="SamsungOne-400" panose="020B0503030303020204" pitchFamily="34" charset="0"/>
                <a:ea typeface="SamsungOne-400" panose="020B0503030303020204" pitchFamily="34" charset="0"/>
              </a:endParaRPr>
            </a:p>
          </p:txBody>
        </p:sp>
        <p:sp>
          <p:nvSpPr>
            <p:cNvPr id="67" name="TextBox 66">
              <a:extLst>
                <a:ext uri="{FF2B5EF4-FFF2-40B4-BE49-F238E27FC236}">
                  <a16:creationId xmlns:a16="http://schemas.microsoft.com/office/drawing/2014/main" id="{268E951D-8C69-A94D-BE3E-C9AE8DC46F34}"/>
                </a:ext>
              </a:extLst>
            </p:cNvPr>
            <p:cNvSpPr txBox="1"/>
            <p:nvPr/>
          </p:nvSpPr>
          <p:spPr>
            <a:xfrm>
              <a:off x="4968066" y="5042675"/>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68" name="TextBox 67">
              <a:extLst>
                <a:ext uri="{FF2B5EF4-FFF2-40B4-BE49-F238E27FC236}">
                  <a16:creationId xmlns:a16="http://schemas.microsoft.com/office/drawing/2014/main" id="{268E951D-8C69-A94D-BE3E-C9AE8DC46F34}"/>
                </a:ext>
              </a:extLst>
            </p:cNvPr>
            <p:cNvSpPr txBox="1"/>
            <p:nvPr/>
          </p:nvSpPr>
          <p:spPr>
            <a:xfrm>
              <a:off x="4968066" y="4274936"/>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69" name="TextBox 68">
              <a:extLst>
                <a:ext uri="{FF2B5EF4-FFF2-40B4-BE49-F238E27FC236}">
                  <a16:creationId xmlns:a16="http://schemas.microsoft.com/office/drawing/2014/main" id="{268E951D-8C69-A94D-BE3E-C9AE8DC46F34}"/>
                </a:ext>
              </a:extLst>
            </p:cNvPr>
            <p:cNvSpPr txBox="1"/>
            <p:nvPr/>
          </p:nvSpPr>
          <p:spPr>
            <a:xfrm>
              <a:off x="4968066" y="3499577"/>
              <a:ext cx="762174" cy="177025"/>
            </a:xfrm>
            <a:prstGeom prst="rect">
              <a:avLst/>
            </a:prstGeom>
            <a:solidFill>
              <a:srgbClr val="CFD8E9"/>
            </a:solidFill>
          </p:spPr>
          <p:txBody>
            <a:bodyPr wrap="square" lIns="0" tIns="0" rIns="0" bIns="0" rtlCol="0" anchor="ctr">
              <a:noAutofit/>
            </a:bodyPr>
            <a:lstStyle/>
            <a:p>
              <a:pPr algn="ctr"/>
              <a:r>
                <a:rPr kumimoji="1" lang="en-US" altLang="ko-KR" sz="1000" dirty="0">
                  <a:latin typeface="SamsungOne-400" panose="020B0503030303020204" pitchFamily="34" charset="0"/>
                  <a:ea typeface="SamsungOne-400" panose="020B0503030303020204" pitchFamily="34" charset="0"/>
                </a:rPr>
                <a:t>discriminator</a:t>
              </a:r>
              <a:endParaRPr kumimoji="1" lang="ko-KR" altLang="en-US" sz="1000" dirty="0">
                <a:latin typeface="SamsungOne-400" panose="020B0503030303020204" pitchFamily="34" charset="0"/>
                <a:ea typeface="SamsungOne-400" panose="020B0503030303020204" pitchFamily="34" charset="0"/>
              </a:endParaRPr>
            </a:p>
          </p:txBody>
        </p:sp>
        <p:sp>
          <p:nvSpPr>
            <p:cNvPr id="70" name="TextBox 69">
              <a:extLst>
                <a:ext uri="{FF2B5EF4-FFF2-40B4-BE49-F238E27FC236}">
                  <a16:creationId xmlns:a16="http://schemas.microsoft.com/office/drawing/2014/main" id="{4D22E855-93FC-C347-955E-3D9863F35512}"/>
                </a:ext>
              </a:extLst>
            </p:cNvPr>
            <p:cNvSpPr txBox="1"/>
            <p:nvPr/>
          </p:nvSpPr>
          <p:spPr>
            <a:xfrm>
              <a:off x="2480044" y="4992393"/>
              <a:ext cx="1763418" cy="269223"/>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3: đào tạo </a:t>
              </a:r>
              <a:r>
                <a:rPr kumimoji="1" lang="en-US" altLang="ko-KR" sz="1100" dirty="0">
                  <a:latin typeface="SamsungOne-400" panose="020B0503030303020204" pitchFamily="34" charset="0"/>
                  <a:ea typeface="SamsungOne-400" panose="020B0503030303020204" pitchFamily="34" charset="0"/>
                </a:rPr>
                <a:t>discriminator</a:t>
              </a:r>
              <a:endParaRPr kumimoji="1" lang="ko-KR" altLang="en-US" sz="1100" dirty="0">
                <a:latin typeface="SamsungOne-400" panose="020B0503030303020204" pitchFamily="34" charset="0"/>
                <a:ea typeface="SamsungOne-400" panose="020B0503030303020204" pitchFamily="34" charset="0"/>
              </a:endParaRPr>
            </a:p>
          </p:txBody>
        </p:sp>
        <p:sp>
          <p:nvSpPr>
            <p:cNvPr id="71" name="TextBox 70">
              <a:extLst>
                <a:ext uri="{FF2B5EF4-FFF2-40B4-BE49-F238E27FC236}">
                  <a16:creationId xmlns:a16="http://schemas.microsoft.com/office/drawing/2014/main" id="{4D22E855-93FC-C347-955E-3D9863F35512}"/>
                </a:ext>
              </a:extLst>
            </p:cNvPr>
            <p:cNvSpPr txBox="1"/>
            <p:nvPr/>
          </p:nvSpPr>
          <p:spPr>
            <a:xfrm>
              <a:off x="2485412" y="5285284"/>
              <a:ext cx="2122356" cy="369678"/>
            </a:xfrm>
            <a:prstGeom prst="rect">
              <a:avLst/>
            </a:prstGeom>
            <a:solidFill>
              <a:schemeClr val="bg1"/>
            </a:solidFill>
            <a:ln>
              <a:noFill/>
            </a:ln>
          </p:spPr>
          <p:txBody>
            <a:bodyPr wrap="square" lIns="0" tIns="0" rIns="0" bIns="0" rtlCol="0" anchor="ctr">
              <a:noAutofit/>
            </a:bodyPr>
            <a:lstStyle/>
            <a:p>
              <a:r>
                <a:rPr kumimoji="1" lang="vi-VN" altLang="ko-KR" sz="1100" dirty="0">
                  <a:latin typeface="SamsungOne-400" panose="020B0503030303020204" pitchFamily="34" charset="0"/>
                  <a:ea typeface="SamsungOne-400" panose="020B0503030303020204" pitchFamily="34" charset="0"/>
                </a:rPr>
                <a:t>Bước 4: đào tạo </a:t>
              </a:r>
              <a:r>
                <a:rPr kumimoji="1" lang="en-US" altLang="ko-KR" sz="1100" dirty="0">
                  <a:latin typeface="SamsungOne-400" panose="020B0503030303020204" pitchFamily="34" charset="0"/>
                  <a:ea typeface="SamsungOne-400" panose="020B0503030303020204" pitchFamily="34" charset="0"/>
                </a:rPr>
                <a:t>generator</a:t>
              </a:r>
              <a:r>
                <a:rPr kumimoji="1" lang="vi-VN" altLang="ko-KR" sz="1100" dirty="0">
                  <a:latin typeface="SamsungOne-400" panose="020B0503030303020204" pitchFamily="34" charset="0"/>
                  <a:ea typeface="SamsungOne-400" panose="020B0503030303020204" pitchFamily="34" charset="0"/>
                </a:rPr>
                <a:t> (dựa trên dự đoán của </a:t>
              </a:r>
              <a:r>
                <a:rPr kumimoji="1" lang="en-US" altLang="ko-KR" sz="1100" dirty="0">
                  <a:latin typeface="SamsungOne-400" panose="020B0503030303020204" pitchFamily="34" charset="0"/>
                  <a:ea typeface="SamsungOne-400" panose="020B0503030303020204" pitchFamily="34" charset="0"/>
                </a:rPr>
                <a:t>discriminator</a:t>
              </a:r>
              <a:r>
                <a:rPr kumimoji="1" lang="vi-VN" altLang="ko-KR" sz="1100" dirty="0">
                  <a:latin typeface="SamsungOne-400" panose="020B0503030303020204" pitchFamily="34" charset="0"/>
                  <a:ea typeface="SamsungOne-400" panose="020B0503030303020204" pitchFamily="34" charset="0"/>
                </a:rPr>
                <a:t>)</a:t>
              </a:r>
              <a:endParaRPr kumimoji="1" lang="ko-KR" altLang="en-US" sz="1100" dirty="0">
                <a:latin typeface="SamsungOne-400" panose="020B0503030303020204" pitchFamily="34" charset="0"/>
                <a:ea typeface="SamsungOne-400" panose="020B0503030303020204" pitchFamily="34" charset="0"/>
              </a:endParaRPr>
            </a:p>
          </p:txBody>
        </p:sp>
        <p:sp>
          <p:nvSpPr>
            <p:cNvPr id="72" name="TextBox 71">
              <a:extLst>
                <a:ext uri="{FF2B5EF4-FFF2-40B4-BE49-F238E27FC236}">
                  <a16:creationId xmlns:a16="http://schemas.microsoft.com/office/drawing/2014/main" id="{1A5712E0-3C99-9349-89A6-A232A2CED8AB}"/>
                </a:ext>
              </a:extLst>
            </p:cNvPr>
            <p:cNvSpPr txBox="1"/>
            <p:nvPr/>
          </p:nvSpPr>
          <p:spPr>
            <a:xfrm>
              <a:off x="5966286" y="3132584"/>
              <a:ext cx="703426" cy="303105"/>
            </a:xfrm>
            <a:prstGeom prst="rect">
              <a:avLst/>
            </a:prstGeom>
            <a:solidFill>
              <a:schemeClr val="bg1"/>
            </a:solidFill>
            <a:ln>
              <a:noFill/>
            </a:ln>
          </p:spPr>
          <p:txBody>
            <a:bodyPr wrap="square" lIns="0" tIns="0" rIns="0" bIns="0" rtlCol="0" anchor="ctr">
              <a:normAutofit fontScale="92500" lnSpcReduction="10000"/>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dự</a:t>
              </a:r>
              <a:r>
                <a:rPr lang="en-US" altLang="ko-KR" dirty="0"/>
                <a:t> </a:t>
              </a:r>
              <a:r>
                <a:rPr lang="en-US" altLang="ko-KR" dirty="0" err="1"/>
                <a:t>đoán</a:t>
              </a:r>
              <a:r>
                <a:rPr lang="en-US" altLang="ko-KR" dirty="0"/>
                <a:t>)</a:t>
              </a:r>
              <a:endParaRPr lang="ko-KR" altLang="en-US" dirty="0"/>
            </a:p>
          </p:txBody>
        </p:sp>
        <p:sp>
          <p:nvSpPr>
            <p:cNvPr id="73" name="TextBox 72">
              <a:extLst>
                <a:ext uri="{FF2B5EF4-FFF2-40B4-BE49-F238E27FC236}">
                  <a16:creationId xmlns:a16="http://schemas.microsoft.com/office/drawing/2014/main" id="{1A5712E0-3C99-9349-89A6-A232A2CED8AB}"/>
                </a:ext>
              </a:extLst>
            </p:cNvPr>
            <p:cNvSpPr txBox="1"/>
            <p:nvPr/>
          </p:nvSpPr>
          <p:spPr>
            <a:xfrm>
              <a:off x="6941646" y="3147824"/>
              <a:ext cx="703426" cy="303105"/>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sz="1000" dirty="0" err="1"/>
                <a:t>Nhãn</a:t>
              </a:r>
              <a:r>
                <a:rPr lang="en-US" altLang="ko-KR" sz="1000" dirty="0"/>
                <a:t> </a:t>
              </a:r>
              <a:r>
                <a:rPr lang="en-US" altLang="ko-KR" sz="1000" dirty="0" err="1"/>
                <a:t>câu</a:t>
              </a:r>
              <a:r>
                <a:rPr lang="en-US" altLang="ko-KR" sz="1000" dirty="0"/>
                <a:t> </a:t>
              </a:r>
              <a:r>
                <a:rPr lang="en-US" altLang="ko-KR" sz="1000" dirty="0" err="1"/>
                <a:t>trả</a:t>
              </a:r>
              <a:r>
                <a:rPr lang="en-US" altLang="ko-KR" sz="1000" dirty="0"/>
                <a:t> </a:t>
              </a:r>
              <a:r>
                <a:rPr lang="en-US" altLang="ko-KR" sz="1000" dirty="0" err="1"/>
                <a:t>lời</a:t>
              </a:r>
              <a:endParaRPr lang="ko-KR" altLang="en-US" sz="1000"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A5712E0-3C99-9349-89A6-A232A2CED8AB}"/>
                    </a:ext>
                  </a:extLst>
                </p:cNvPr>
                <p:cNvSpPr txBox="1"/>
                <p:nvPr/>
              </p:nvSpPr>
              <p:spPr>
                <a:xfrm>
                  <a:off x="5952866" y="3522879"/>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74" name="TextBox 73">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522879"/>
                  <a:ext cx="859414" cy="165201"/>
                </a:xfrm>
                <a:prstGeom prst="rect">
                  <a:avLst/>
                </a:prstGeom>
                <a:blipFill rotWithShape="0">
                  <a:blip r:embed="rId3"/>
                  <a:stretch>
                    <a:fillRect l="-9220" t="-33333" r="-7801" b="-51852"/>
                  </a:stretch>
                </a:blipFill>
                <a:ln>
                  <a:noFill/>
                </a:ln>
              </p:spPr>
              <p:txBody>
                <a:bodyPr/>
                <a:lstStyle/>
                <a:p>
                  <a:r>
                    <a:rPr lang="ko-KR" altLang="en-US">
                      <a:noFill/>
                    </a:rPr>
                    <a:t> </a:t>
                  </a:r>
                </a:p>
              </p:txBody>
            </p:sp>
          </mc:Fallback>
        </mc:AlternateContent>
        <p:grpSp>
          <p:nvGrpSpPr>
            <p:cNvPr id="75" name="그룹 74"/>
            <p:cNvGrpSpPr/>
            <p:nvPr/>
          </p:nvGrpSpPr>
          <p:grpSpPr>
            <a:xfrm>
              <a:off x="5968106" y="4246607"/>
              <a:ext cx="870382" cy="212024"/>
              <a:chOff x="5952866" y="3728447"/>
              <a:chExt cx="870382" cy="212024"/>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88" name="TextBox 87">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4"/>
                    <a:stretch>
                      <a:fillRect l="-8511" t="-33333" r="-8511" b="-51852"/>
                    </a:stretch>
                  </a:blipFill>
                  <a:ln>
                    <a:noFill/>
                  </a:ln>
                </p:spPr>
                <p:txBody>
                  <a:bodyPr/>
                  <a:lstStyle/>
                  <a:p>
                    <a:r>
                      <a:rPr lang="ko-KR" altLang="en-US">
                        <a:noFill/>
                      </a:rPr>
                      <a:t> </a:t>
                    </a:r>
                  </a:p>
                </p:txBody>
              </p:sp>
            </mc:Fallback>
          </mc:AlternateContent>
          <p:sp>
            <p:nvSpPr>
              <p:cNvPr id="89" name="TextBox 88">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sp>
          <p:nvSpPr>
            <p:cNvPr id="76" name="TextBox 75">
              <a:extLst>
                <a:ext uri="{FF2B5EF4-FFF2-40B4-BE49-F238E27FC236}">
                  <a16:creationId xmlns:a16="http://schemas.microsoft.com/office/drawing/2014/main" id="{1A5712E0-3C99-9349-89A6-A232A2CED8AB}"/>
                </a:ext>
              </a:extLst>
            </p:cNvPr>
            <p:cNvSpPr txBox="1"/>
            <p:nvPr/>
          </p:nvSpPr>
          <p:spPr>
            <a:xfrm>
              <a:off x="7006638" y="3516390"/>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p:sp>
          <p:nvSpPr>
            <p:cNvPr id="77" name="TextBox 76">
              <a:extLst>
                <a:ext uri="{FF2B5EF4-FFF2-40B4-BE49-F238E27FC236}">
                  <a16:creationId xmlns:a16="http://schemas.microsoft.com/office/drawing/2014/main" id="{1A5712E0-3C99-9349-89A6-A232A2CED8AB}"/>
                </a:ext>
              </a:extLst>
            </p:cNvPr>
            <p:cNvSpPr txBox="1"/>
            <p:nvPr/>
          </p:nvSpPr>
          <p:spPr>
            <a:xfrm>
              <a:off x="7065386" y="4267107"/>
              <a:ext cx="564535" cy="19315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y=“fake”</a:t>
              </a:r>
              <a:endParaRPr lang="ko-KR" altLang="en-US" dirty="0"/>
            </a:p>
          </p:txBody>
        </p:sp>
        <p:sp>
          <p:nvSpPr>
            <p:cNvPr id="78" name="TextBox 77">
              <a:extLst>
                <a:ext uri="{FF2B5EF4-FFF2-40B4-BE49-F238E27FC236}">
                  <a16:creationId xmlns:a16="http://schemas.microsoft.com/office/drawing/2014/main" id="{1A5712E0-3C99-9349-89A6-A232A2CED8AB}"/>
                </a:ext>
              </a:extLst>
            </p:cNvPr>
            <p:cNvSpPr txBox="1"/>
            <p:nvPr/>
          </p:nvSpPr>
          <p:spPr>
            <a:xfrm>
              <a:off x="7052641" y="5171440"/>
              <a:ext cx="582599" cy="147217"/>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y=“fake”</a:t>
              </a:r>
              <a:endParaRPr lang="ko-KR" altLang="en-US" dirty="0"/>
            </a:p>
          </p:txBody>
        </p:sp>
        <p:sp>
          <p:nvSpPr>
            <p:cNvPr id="79" name="TextBox 78">
              <a:extLst>
                <a:ext uri="{FF2B5EF4-FFF2-40B4-BE49-F238E27FC236}">
                  <a16:creationId xmlns:a16="http://schemas.microsoft.com/office/drawing/2014/main" id="{1A5712E0-3C99-9349-89A6-A232A2CED8AB}"/>
                </a:ext>
              </a:extLst>
            </p:cNvPr>
            <p:cNvSpPr txBox="1"/>
            <p:nvPr/>
          </p:nvSpPr>
          <p:spPr>
            <a:xfrm>
              <a:off x="7015669" y="4958921"/>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p:sp>
          <p:nvSpPr>
            <p:cNvPr id="80" name="TextBox 79">
              <a:extLst>
                <a:ext uri="{FF2B5EF4-FFF2-40B4-BE49-F238E27FC236}">
                  <a16:creationId xmlns:a16="http://schemas.microsoft.com/office/drawing/2014/main" id="{1A5712E0-3C99-9349-89A6-A232A2CED8AB}"/>
                </a:ext>
              </a:extLst>
            </p:cNvPr>
            <p:cNvSpPr txBox="1"/>
            <p:nvPr/>
          </p:nvSpPr>
          <p:spPr>
            <a:xfrm>
              <a:off x="7015669" y="5776896"/>
              <a:ext cx="636222" cy="202170"/>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y=“real”</a:t>
              </a:r>
              <a:endParaRPr lang="ko-KR" altLang="en-US" dirty="0"/>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1A5712E0-3C99-9349-89A6-A232A2CED8AB}"/>
                    </a:ext>
                  </a:extLst>
                </p:cNvPr>
                <p:cNvSpPr txBox="1"/>
                <p:nvPr/>
              </p:nvSpPr>
              <p:spPr>
                <a:xfrm>
                  <a:off x="5961733" y="4977405"/>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81" name="TextBox 80">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61733" y="4977405"/>
                  <a:ext cx="859414" cy="165201"/>
                </a:xfrm>
                <a:prstGeom prst="rect">
                  <a:avLst/>
                </a:prstGeom>
                <a:blipFill rotWithShape="0">
                  <a:blip r:embed="rId5"/>
                  <a:stretch>
                    <a:fillRect l="-8511" t="-33333" r="-8511" b="-51852"/>
                  </a:stretch>
                </a:blipFill>
                <a:ln>
                  <a:noFill/>
                </a:ln>
              </p:spPr>
              <p:txBody>
                <a:bodyPr/>
                <a:lstStyle/>
                <a:p>
                  <a:r>
                    <a:rPr lang="ko-KR" altLang="en-US">
                      <a:noFill/>
                    </a:rPr>
                    <a:t> </a:t>
                  </a:r>
                </a:p>
              </p:txBody>
            </p:sp>
          </mc:Fallback>
        </mc:AlternateContent>
        <p:grpSp>
          <p:nvGrpSpPr>
            <p:cNvPr id="82" name="그룹 81"/>
            <p:cNvGrpSpPr/>
            <p:nvPr/>
          </p:nvGrpSpPr>
          <p:grpSpPr>
            <a:xfrm>
              <a:off x="5970894" y="5111130"/>
              <a:ext cx="870382" cy="212024"/>
              <a:chOff x="5952866" y="3728447"/>
              <a:chExt cx="870382" cy="212024"/>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86" name="TextBox 85">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6"/>
                    <a:stretch>
                      <a:fillRect l="-9220" t="-29630" r="-7801" b="-55556"/>
                    </a:stretch>
                  </a:blipFill>
                  <a:ln>
                    <a:noFill/>
                  </a:ln>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grpSp>
          <p:nvGrpSpPr>
            <p:cNvPr id="83" name="그룹 82"/>
            <p:cNvGrpSpPr/>
            <p:nvPr/>
          </p:nvGrpSpPr>
          <p:grpSpPr>
            <a:xfrm>
              <a:off x="5947382" y="5762151"/>
              <a:ext cx="870382" cy="212024"/>
              <a:chOff x="5952866" y="3728447"/>
              <a:chExt cx="870382" cy="212024"/>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A5712E0-3C99-9349-89A6-A232A2CED8AB}"/>
                      </a:ext>
                    </a:extLst>
                  </p:cNvPr>
                  <p:cNvSpPr txBox="1"/>
                  <p:nvPr/>
                </p:nvSpPr>
                <p:spPr>
                  <a:xfrm>
                    <a:off x="5952866" y="3775270"/>
                    <a:ext cx="859414" cy="165201"/>
                  </a:xfrm>
                  <a:prstGeom prst="rect">
                    <a:avLst/>
                  </a:prstGeom>
                  <a:solidFill>
                    <a:schemeClr val="bg1"/>
                  </a:solid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t>P(y=“real”</a:t>
                    </a:r>
                    <a:r>
                      <a:rPr lang="en-US" altLang="ko-KR" dirty="0">
                        <a:latin typeface="D2Coding" panose="020B0609020101020101" pitchFamily="49" charset="-127"/>
                        <a:ea typeface="D2Coding" panose="020B0609020101020101" pitchFamily="49" charset="-127"/>
                      </a:rPr>
                      <a:t>∣</a:t>
                    </a:r>
                    <a14:m>
                      <m:oMath xmlns:m="http://schemas.openxmlformats.org/officeDocument/2006/math">
                        <m:r>
                          <a:rPr lang="en-US" altLang="ko-KR" i="1" dirty="0" smtClean="0">
                            <a:latin typeface="Cambria Math" panose="02040503050406030204" pitchFamily="18" charset="0"/>
                            <a:ea typeface="D2Coding" panose="020B0609020101020101" pitchFamily="49" charset="-127"/>
                          </a:rPr>
                          <m:t>𝑥</m:t>
                        </m:r>
                      </m:oMath>
                    </a14:m>
                    <a:r>
                      <a:rPr lang="en-US" altLang="ko-KR" dirty="0">
                        <a:latin typeface="D2Coding" panose="020B0609020101020101" pitchFamily="49" charset="-127"/>
                        <a:ea typeface="D2Coding" panose="020B0609020101020101" pitchFamily="49" charset="-127"/>
                      </a:rPr>
                      <a:t>)</a:t>
                    </a:r>
                    <a:endParaRPr lang="ko-KR" altLang="en-US" dirty="0"/>
                  </a:p>
                </p:txBody>
              </p:sp>
            </mc:Choice>
            <mc:Fallback xmlns="">
              <p:sp>
                <p:nvSpPr>
                  <p:cNvPr id="84" name="TextBox 83">
                    <a:extLst>
                      <a:ext uri="{FF2B5EF4-FFF2-40B4-BE49-F238E27FC236}">
                        <a16:creationId xmlns:a16="http://schemas.microsoft.com/office/drawing/2014/main" xmlns="" id="{1A5712E0-3C99-9349-89A6-A232A2CED8AB}"/>
                      </a:ext>
                    </a:extLst>
                  </p:cNvPr>
                  <p:cNvSpPr txBox="1">
                    <a:spLocks noRot="1" noChangeAspect="1" noMove="1" noResize="1" noEditPoints="1" noAdjustHandles="1" noChangeArrowheads="1" noChangeShapeType="1" noTextEdit="1"/>
                  </p:cNvSpPr>
                  <p:nvPr/>
                </p:nvSpPr>
                <p:spPr>
                  <a:xfrm>
                    <a:off x="5952866" y="3775270"/>
                    <a:ext cx="859414" cy="165201"/>
                  </a:xfrm>
                  <a:prstGeom prst="rect">
                    <a:avLst/>
                  </a:prstGeom>
                  <a:blipFill rotWithShape="0">
                    <a:blip r:embed="rId3"/>
                    <a:stretch>
                      <a:fillRect l="-9220" t="-33333" r="-7801" b="-51852"/>
                    </a:stretch>
                  </a:blipFill>
                  <a:ln>
                    <a:noFill/>
                  </a:ln>
                </p:spPr>
                <p:txBody>
                  <a:bodyPr/>
                  <a:lstStyle/>
                  <a:p>
                    <a:r>
                      <a:rPr lang="ko-KR" altLang="en-US">
                        <a:noFill/>
                      </a:rPr>
                      <a:t> </a:t>
                    </a:r>
                  </a:p>
                </p:txBody>
              </p:sp>
            </mc:Fallback>
          </mc:AlternateContent>
          <p:sp>
            <p:nvSpPr>
              <p:cNvPr id="85" name="TextBox 84">
                <a:extLst>
                  <a:ext uri="{FF2B5EF4-FFF2-40B4-BE49-F238E27FC236}">
                    <a16:creationId xmlns:a16="http://schemas.microsoft.com/office/drawing/2014/main" id="{1A5712E0-3C99-9349-89A6-A232A2CED8AB}"/>
                  </a:ext>
                </a:extLst>
              </p:cNvPr>
              <p:cNvSpPr txBox="1"/>
              <p:nvPr/>
            </p:nvSpPr>
            <p:spPr>
              <a:xfrm>
                <a:off x="6535992" y="3728447"/>
                <a:ext cx="287256" cy="112013"/>
              </a:xfrm>
              <a:prstGeom prst="rect">
                <a:avLst/>
              </a:prstGeom>
              <a:noFill/>
              <a:ln>
                <a:noFill/>
              </a:ln>
            </p:spPr>
            <p:txBody>
              <a:bodyPr wrap="square" lIns="0" tIns="0" rIns="0" bIns="0" rtlCol="0" anchor="ctr">
                <a:noAutofit/>
              </a:bodyPr>
              <a:lstStyle>
                <a:defPPr>
                  <a:defRPr lang="en-US"/>
                </a:defPPr>
                <a:lvl1pPr>
                  <a:defRPr kumimoji="1" sz="1100">
                    <a:latin typeface="SamsungOne-400" panose="020B0503030303020204" pitchFamily="34" charset="0"/>
                    <a:ea typeface="SamsungOne-400" panose="020B0503030303020204" pitchFamily="34" charset="0"/>
                  </a:defRPr>
                </a:lvl1pPr>
              </a:lstStyle>
              <a:p>
                <a:pPr algn="ctr"/>
                <a:r>
                  <a:rPr lang="en-US" altLang="ko-KR" dirty="0">
                    <a:latin typeface="Cambria Math" panose="02040503050406030204" pitchFamily="18" charset="0"/>
                    <a:ea typeface="Cambria Math" panose="02040503050406030204" pitchFamily="18" charset="0"/>
                  </a:rPr>
                  <a:t>∼</a:t>
                </a:r>
                <a:endParaRPr lang="ko-KR" altLang="en-US" dirty="0"/>
              </a:p>
            </p:txBody>
          </p:sp>
        </p:grpSp>
      </p:grpSp>
      <p:sp>
        <p:nvSpPr>
          <p:cNvPr id="90" name="제목 1"/>
          <p:cNvSpPr txBox="1">
            <a:spLocks/>
          </p:cNvSpPr>
          <p:nvPr/>
        </p:nvSpPr>
        <p:spPr>
          <a:xfrm>
            <a:off x="6994693" y="6003042"/>
            <a:ext cx="2378319" cy="335145"/>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3200" b="0" kern="1200">
                <a:solidFill>
                  <a:schemeClr val="tx1"/>
                </a:solidFill>
                <a:latin typeface="KoPub돋움체_Pro Bold" panose="02020603020101020101" pitchFamily="18" charset="-127"/>
                <a:ea typeface="KoPub돋움체_Pro Bold" panose="02020603020101020101" pitchFamily="18" charset="-127"/>
                <a:cs typeface="+mj-cs"/>
              </a:defRPr>
            </a:lvl1pPr>
          </a:lstStyle>
          <a:p>
            <a:pPr marL="0" lvl="1" algn="ctr">
              <a:spcAft>
                <a:spcPts val="6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GAN</a:t>
            </a:r>
          </a:p>
        </p:txBody>
      </p:sp>
    </p:spTree>
    <p:extLst>
      <p:ext uri="{BB962C8B-B14F-4D97-AF65-F5344CB8AC3E}">
        <p14:creationId xmlns:p14="http://schemas.microsoft.com/office/powerpoint/2010/main" val="16739707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sp>
        <p:nvSpPr>
          <p:cNvPr id="18" name="직사각형 133">
            <a:extLst>
              <a:ext uri="{FF2B5EF4-FFF2-40B4-BE49-F238E27FC236}">
                <a16:creationId xmlns:a16="http://schemas.microsoft.com/office/drawing/2014/main" id="{551F01E8-8777-4A7B-AD71-63E7C805C68C}"/>
              </a:ext>
            </a:extLst>
          </p:cNvPr>
          <p:cNvSpPr/>
          <p:nvPr/>
        </p:nvSpPr>
        <p:spPr>
          <a:xfrm>
            <a:off x="989683" y="3133792"/>
            <a:ext cx="8066186"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Mạng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nơ-ron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đối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nghịch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ra</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để</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ảnh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không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tồn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tại</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19"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20" name="그룹 7"/>
          <p:cNvGrpSpPr/>
          <p:nvPr/>
        </p:nvGrpSpPr>
        <p:grpSpPr>
          <a:xfrm>
            <a:off x="1051140" y="4397426"/>
            <a:ext cx="5700472" cy="1175673"/>
            <a:chOff x="989683" y="4314867"/>
            <a:chExt cx="5700472" cy="1175673"/>
          </a:xfrm>
        </p:grpSpPr>
        <p:grpSp>
          <p:nvGrpSpPr>
            <p:cNvPr id="22" name="그룹 5"/>
            <p:cNvGrpSpPr/>
            <p:nvPr/>
          </p:nvGrpSpPr>
          <p:grpSpPr>
            <a:xfrm>
              <a:off x="989683" y="4314867"/>
              <a:ext cx="5700472" cy="278083"/>
              <a:chOff x="989683" y="4314867"/>
              <a:chExt cx="5700472" cy="278083"/>
            </a:xfrm>
          </p:grpSpPr>
          <p:sp>
            <p:nvSpPr>
              <p:cNvPr id="42" name="직사각형 13">
                <a:extLst>
                  <a:ext uri="{FF2B5EF4-FFF2-40B4-BE49-F238E27FC236}">
                    <a16:creationId xmlns:a16="http://schemas.microsoft.com/office/drawing/2014/main" id="{8CEA84EE-1CFD-4B57-A1C8-06A1AB4ACA44}"/>
                  </a:ext>
                </a:extLst>
              </p:cNvPr>
              <p:cNvSpPr/>
              <p:nvPr/>
            </p:nvSpPr>
            <p:spPr>
              <a:xfrm>
                <a:off x="1172504" y="4316040"/>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rPr>
                  <a:t>Bộ</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động</a:t>
                </a:r>
                <a:endParaRPr kumimoji="1" lang="en-US" altLang="ko-KR" sz="1799" dirty="0">
                  <a:solidFill>
                    <a:prstClr val="white">
                      <a:lumMod val="65000"/>
                    </a:prstClr>
                  </a:solidFill>
                  <a:latin typeface="SamsungOne-400" panose="020B0503030303020204" pitchFamily="34" charset="0"/>
                </a:endParaRPr>
              </a:p>
            </p:txBody>
          </p:sp>
          <p:sp>
            <p:nvSpPr>
              <p:cNvPr id="43" name="직사각형 14">
                <a:extLst>
                  <a:ext uri="{FF2B5EF4-FFF2-40B4-BE49-F238E27FC236}">
                    <a16:creationId xmlns:a16="http://schemas.microsoft.com/office/drawing/2014/main" id="{490AEC04-CD1D-4B88-858B-CBB56559D797}"/>
                  </a:ext>
                </a:extLst>
              </p:cNvPr>
              <p:cNvSpPr/>
              <p:nvPr/>
            </p:nvSpPr>
            <p:spPr>
              <a:xfrm>
                <a:off x="989683" y="431486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3" name="그룹 6"/>
            <p:cNvGrpSpPr/>
            <p:nvPr/>
          </p:nvGrpSpPr>
          <p:grpSpPr>
            <a:xfrm>
              <a:off x="989683" y="4762976"/>
              <a:ext cx="5700472" cy="278084"/>
              <a:chOff x="989683" y="4744563"/>
              <a:chExt cx="5700472" cy="278084"/>
            </a:xfrm>
          </p:grpSpPr>
          <p:sp>
            <p:nvSpPr>
              <p:cNvPr id="40" name="직사각형 15">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thiệu</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phát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sinh</a:t>
                </a:r>
                <a:r>
                  <a:rPr kumimoji="1" lang="en-US" altLang="ko-KR" sz="1799" dirty="0">
                    <a:solidFill>
                      <a:prstClr val="white">
                        <a:lumMod val="65000"/>
                      </a:prstClr>
                    </a:solidFill>
                    <a:latin typeface="SamsungOne-400" panose="020B0503030303020204" pitchFamily="34" charset="0"/>
                  </a:rPr>
                  <a:t> (GAN)</a:t>
                </a:r>
              </a:p>
            </p:txBody>
          </p:sp>
          <p:sp>
            <p:nvSpPr>
              <p:cNvPr id="41" name="직사각형 16">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4" name="그룹 21"/>
            <p:cNvGrpSpPr/>
            <p:nvPr/>
          </p:nvGrpSpPr>
          <p:grpSpPr>
            <a:xfrm>
              <a:off x="989683" y="5212456"/>
              <a:ext cx="5700472" cy="278084"/>
              <a:chOff x="989683" y="4744563"/>
              <a:chExt cx="5700472" cy="278084"/>
            </a:xfrm>
          </p:grpSpPr>
          <p:sp>
            <p:nvSpPr>
              <p:cNvPr id="25" name="직사각형 24">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Bài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tập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Mạng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đối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nghịch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phát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sinh</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6" name="직사각형 25">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259863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DDDC8797-065C-4B3D-B8E0-BEE6274934A5}"/>
              </a:ext>
            </a:extLst>
          </p:cNvPr>
          <p:cNvGrpSpPr/>
          <p:nvPr/>
        </p:nvGrpSpPr>
        <p:grpSpPr>
          <a:xfrm>
            <a:off x="450000" y="450000"/>
            <a:ext cx="9018000" cy="276999"/>
            <a:chOff x="450000" y="450000"/>
            <a:chExt cx="9018000" cy="276999"/>
          </a:xfrm>
        </p:grpSpPr>
        <p:sp>
          <p:nvSpPr>
            <p:cNvPr id="5" name="직사각형 4">
              <a:extLst>
                <a:ext uri="{FF2B5EF4-FFF2-40B4-BE49-F238E27FC236}">
                  <a16:creationId xmlns:a16="http://schemas.microsoft.com/office/drawing/2014/main" id="{8F4560B9-B439-4265-908E-CA8930489372}"/>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58E40067-9498-4347-B4F8-5720A7518554}"/>
                </a:ext>
              </a:extLst>
            </p:cNvPr>
            <p:cNvSpPr/>
            <p:nvPr/>
          </p:nvSpPr>
          <p:spPr>
            <a:xfrm>
              <a:off x="8335788" y="480778"/>
              <a:ext cx="1132212"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7" name="직사각형 6">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Mạng</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thần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kinh</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tích</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chập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(CNN)</a:t>
            </a: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0"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nl-NL" altLang="ko-KR" sz="1400" dirty="0">
                  <a:solidFill>
                    <a:schemeClr val="tx1">
                      <a:lumMod val="85000"/>
                      <a:lumOff val="15000"/>
                    </a:schemeClr>
                  </a:solidFill>
                  <a:latin typeface="SamsungOne-400" panose="020B0503030303020204" pitchFamily="34" charset="0"/>
                  <a:ea typeface="SamsungOne-400" panose="020B0503030303020204" pitchFamily="34" charset="0"/>
                </a:rPr>
                <a:t>Đào tạo mô hình GAN trong Google Colab</a:t>
              </a:r>
            </a:p>
          </p:txBody>
        </p:sp>
      </p:grpSp>
      <p:sp>
        <p:nvSpPr>
          <p:cNvPr id="12" name="직사각형 11">
            <a:extLst>
              <a:ext uri="{FF2B5EF4-FFF2-40B4-BE49-F238E27FC236}">
                <a16:creationId xmlns:a16="http://schemas.microsoft.com/office/drawing/2014/main" id="{D8BF98C4-B566-4812-B5F0-560CFBA969E7}"/>
              </a:ext>
            </a:extLst>
          </p:cNvPr>
          <p:cNvSpPr/>
          <p:nvPr/>
        </p:nvSpPr>
        <p:spPr>
          <a:xfrm>
            <a:off x="702940" y="2244605"/>
            <a:ext cx="8632825" cy="3469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Bài tập mã của chương này yêu cầu tài nguyên cao hơn máy tính xách tay không có GPU hoặc sức mạnh tính toán của máy trạm.</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có máy tính với GPU NVIDA và đã cài đặt thư viện cuDNN, bạn có thể tăng tốc độ tính toán.</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đây, chúng tôi sẽ sử dụng Google Colab, một dịch vụ điện toán đám mây miễn phí, vì các tài nguyên điện toán hiệu năng cao như vậy thường không có sẵn.</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Google Colab cung cấp phiên bản máy tính xách tay jupyer trên đám mây.</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Sổ tay này có thể được lưu trong Google Drive của GitHub.</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Colab cung cấp nhiều tài nguyên điện toán như CPU, GPU và thậm chí cả TPU, nhưng giới hạn thời gian hoạt động trong 12 giờ.</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Máy tính xách tay bị tắt sau 12 giờ hoạt động.</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Bài tập code trong chương này chỉ cần tối đa 2 – 3 giờ.</a:t>
            </a:r>
          </a:p>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các dự án chạy trong hơn 12 giờ, bạn nên lưu kết quả giữa chừng dưới dạng tệp điểm kiểm tra.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725913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1" cy="276999"/>
            <a:chOff x="450000" y="450000"/>
            <a:chExt cx="9018001"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407797" y="476672"/>
              <a:ext cx="1060204"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pic>
        <p:nvPicPr>
          <p:cNvPr id="9"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26" y="1772816"/>
            <a:ext cx="4252758" cy="2952328"/>
          </a:xfrm>
          <a:prstGeom prst="rect">
            <a:avLst/>
          </a:prstGeom>
        </p:spPr>
      </p:pic>
      <p:grpSp>
        <p:nvGrpSpPr>
          <p:cNvPr id="14" name="그룹 35">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5" name="직사각형 3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3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nl-NL" altLang="ko-KR" sz="1400" dirty="0">
                  <a:solidFill>
                    <a:schemeClr val="tx1">
                      <a:lumMod val="85000"/>
                      <a:lumOff val="15000"/>
                    </a:schemeClr>
                  </a:solidFill>
                  <a:latin typeface="SamsungOne-400" panose="020B0503030303020204" pitchFamily="34" charset="0"/>
                  <a:ea typeface="SamsungOne-400" panose="020B0503030303020204" pitchFamily="34" charset="0"/>
                </a:rPr>
                <a:t>Đào tạo mô hình GAN trong Google Colab</a:t>
              </a:r>
            </a:p>
          </p:txBody>
        </p:sp>
      </p:grpSp>
      <p:sp>
        <p:nvSpPr>
          <p:cNvPr id="17" name="직사각형 38">
            <a:extLst>
              <a:ext uri="{FF2B5EF4-FFF2-40B4-BE49-F238E27FC236}">
                <a16:creationId xmlns:a16="http://schemas.microsoft.com/office/drawing/2014/main" id="{D8BF98C4-B566-4812-B5F0-560CFBA969E7}"/>
              </a:ext>
            </a:extLst>
          </p:cNvPr>
          <p:cNvSpPr/>
          <p:nvPr/>
        </p:nvSpPr>
        <p:spPr>
          <a:xfrm>
            <a:off x="4937012" y="1766711"/>
            <a:ext cx="4530988"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Google Colab rất dễ sử dụng.</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truy cập https://colab.research.google.com, nó sẽ hỏi bạn nơi lưu jupyter notebook.</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vào tab Google Drive trong cửa sổ này.</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Bằng cách này, bạn sẽ có thể lưu sổ ghi chép trong Google Drive.</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nhấp vào liên kết sổ ghi chép mới ở cuối để tạo sổ ghi chép mới.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23688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4"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5"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Xây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dựng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đầu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7" name="직사각형 8">
            <a:extLst>
              <a:ext uri="{FF2B5EF4-FFF2-40B4-BE49-F238E27FC236}">
                <a16:creationId xmlns:a16="http://schemas.microsoft.com/office/drawing/2014/main" id="{D8BF98C4-B566-4812-B5F0-560CFBA969E7}"/>
              </a:ext>
            </a:extLst>
          </p:cNvPr>
          <p:cNvSpPr/>
          <p:nvPr/>
        </p:nvSpPr>
        <p:spPr>
          <a:xfrm>
            <a:off x="702940" y="16627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Bước tiếp theo, hãy xem cách chạy mã của máy tính xách tay bằng GPU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8" name="그림 2"/>
          <p:cNvPicPr>
            <a:picLocks noChangeAspect="1"/>
          </p:cNvPicPr>
          <p:nvPr/>
        </p:nvPicPr>
        <p:blipFill rotWithShape="1">
          <a:blip r:embed="rId3">
            <a:extLst>
              <a:ext uri="{28A0092B-C50C-407E-A947-70E740481C1C}">
                <a14:useLocalDpi xmlns:a14="http://schemas.microsoft.com/office/drawing/2010/main" val="0"/>
              </a:ext>
            </a:extLst>
          </a:blip>
          <a:srcRect t="800"/>
          <a:stretch/>
        </p:blipFill>
        <p:spPr>
          <a:xfrm>
            <a:off x="2791172" y="2345935"/>
            <a:ext cx="4137660" cy="3451737"/>
          </a:xfrm>
          <a:prstGeom prst="rect">
            <a:avLst/>
          </a:prstGeom>
          <a:ln>
            <a:solidFill>
              <a:schemeClr val="bg1">
                <a:lumMod val="85000"/>
              </a:schemeClr>
            </a:solidFill>
          </a:ln>
        </p:spPr>
      </p:pic>
    </p:spTree>
    <p:extLst>
      <p:ext uri="{BB962C8B-B14F-4D97-AF65-F5344CB8AC3E}">
        <p14:creationId xmlns:p14="http://schemas.microsoft.com/office/powerpoint/2010/main" val="39950410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1" cy="276999"/>
            <a:chOff x="450000" y="450000"/>
            <a:chExt cx="9018001"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407797" y="480778"/>
              <a:ext cx="1060204"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pic>
        <p:nvPicPr>
          <p:cNvPr id="13"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5149" y="2296074"/>
            <a:ext cx="4280544" cy="3652732"/>
          </a:xfrm>
          <a:prstGeom prst="rect">
            <a:avLst/>
          </a:prstGeom>
          <a:ln>
            <a:solidFill>
              <a:schemeClr val="bg1">
                <a:lumMod val="85000"/>
              </a:schemeClr>
            </a:solidFill>
          </a:ln>
        </p:spPr>
      </p:pic>
      <p:sp>
        <p:nvSpPr>
          <p:cNvPr id="17" name="직사각형 14">
            <a:extLst>
              <a:ext uri="{FF2B5EF4-FFF2-40B4-BE49-F238E27FC236}">
                <a16:creationId xmlns:a16="http://schemas.microsoft.com/office/drawing/2014/main" id="{D8BF98C4-B566-4812-B5F0-560CFBA969E7}"/>
              </a:ext>
            </a:extLst>
          </p:cNvPr>
          <p:cNvSpPr/>
          <p:nvPr/>
        </p:nvSpPr>
        <p:spPr>
          <a:xfrm>
            <a:off x="702940" y="16627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Chọn Thời gian chạy trong thanh menu và nhấp vào Thay đổi loại thời gian chạy và chọn GPU như trong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4"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Xây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dựng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đầu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167837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1" cy="276999"/>
            <a:chOff x="450000" y="450000"/>
            <a:chExt cx="9018001"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25"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6"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7"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nl-NL" altLang="ko-KR" sz="1400" dirty="0">
                  <a:solidFill>
                    <a:schemeClr val="tx1">
                      <a:lumMod val="85000"/>
                      <a:lumOff val="15000"/>
                    </a:schemeClr>
                  </a:solidFill>
                  <a:latin typeface="SamsungOne-400" panose="020B0503030303020204" pitchFamily="34" charset="0"/>
                  <a:ea typeface="SamsungOne-400" panose="020B0503030303020204" pitchFamily="34" charset="0"/>
                </a:rPr>
                <a:t>Đào tạo mô hình GAN trong Google Colab</a:t>
              </a:r>
            </a:p>
          </p:txBody>
        </p:sp>
      </p:grpSp>
      <p:sp>
        <p:nvSpPr>
          <p:cNvPr id="29" name="직사각형 14">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kiểm tra khả năng tương thích GPU cho phiên bản TensorFlow đã cài đặt bằng đoạn mã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7"/>
          <p:cNvGrpSpPr/>
          <p:nvPr/>
        </p:nvGrpSpPr>
        <p:grpSpPr>
          <a:xfrm>
            <a:off x="1527171" y="2163336"/>
            <a:ext cx="6984361" cy="4084320"/>
            <a:chOff x="1333500" y="2087880"/>
            <a:chExt cx="6984361" cy="4084320"/>
          </a:xfrm>
        </p:grpSpPr>
        <p:grpSp>
          <p:nvGrpSpPr>
            <p:cNvPr id="6" name="그룹 5"/>
            <p:cNvGrpSpPr/>
            <p:nvPr/>
          </p:nvGrpSpPr>
          <p:grpSpPr>
            <a:xfrm>
              <a:off x="1367364" y="2204864"/>
              <a:ext cx="6950497" cy="3960441"/>
              <a:chOff x="1367364" y="2297611"/>
              <a:chExt cx="6950497" cy="3960441"/>
            </a:xfrm>
          </p:grpSpPr>
          <p:pic>
            <p:nvPicPr>
              <p:cNvPr id="4" name="그림 3"/>
              <p:cNvPicPr>
                <a:picLocks noChangeAspect="1"/>
              </p:cNvPicPr>
              <p:nvPr/>
            </p:nvPicPr>
            <p:blipFill rotWithShape="1">
              <a:blip r:embed="rId3"/>
              <a:srcRect b="4051"/>
              <a:stretch/>
            </p:blipFill>
            <p:spPr>
              <a:xfrm>
                <a:off x="1367364" y="2345936"/>
                <a:ext cx="6950497" cy="3912116"/>
              </a:xfrm>
              <a:prstGeom prst="rect">
                <a:avLst/>
              </a:prstGeom>
            </p:spPr>
          </p:pic>
          <p:sp>
            <p:nvSpPr>
              <p:cNvPr id="2" name="TextBox 1">
                <a:extLst>
                  <a:ext uri="{FF2B5EF4-FFF2-40B4-BE49-F238E27FC236}">
                    <a16:creationId xmlns:a16="http://schemas.microsoft.com/office/drawing/2014/main" id="{4098FA71-9A45-E44D-A5AB-847CED4EA9A6}"/>
                  </a:ext>
                </a:extLst>
              </p:cNvPr>
              <p:cNvSpPr txBox="1"/>
              <p:nvPr/>
            </p:nvSpPr>
            <p:spPr>
              <a:xfrm>
                <a:off x="2215580" y="2297611"/>
                <a:ext cx="3527359" cy="261610"/>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400" dirty="0"/>
                  <a:t>Training GAN model in Google Colab.ipynb</a:t>
                </a:r>
                <a:endParaRPr lang="ko-KR" altLang="en-US" sz="1400" dirty="0"/>
              </a:p>
            </p:txBody>
          </p:sp>
          <p:sp>
            <p:nvSpPr>
              <p:cNvPr id="9" name="TextBox 8">
                <a:extLst>
                  <a:ext uri="{FF2B5EF4-FFF2-40B4-BE49-F238E27FC236}">
                    <a16:creationId xmlns:a16="http://schemas.microsoft.com/office/drawing/2014/main" id="{B95B98B2-7B3F-534D-8A09-6F259AEE7D07}"/>
                  </a:ext>
                </a:extLst>
              </p:cNvPr>
              <p:cNvSpPr txBox="1"/>
              <p:nvPr/>
            </p:nvSpPr>
            <p:spPr>
              <a:xfrm>
                <a:off x="2703275" y="4084456"/>
                <a:ext cx="4332559" cy="194174"/>
              </a:xfrm>
              <a:prstGeom prst="rect">
                <a:avLst/>
              </a:prstGeom>
              <a:solidFill>
                <a:srgbClr val="F7F7F7"/>
              </a:solidFill>
            </p:spPr>
            <p:txBody>
              <a:bodyPr wrap="square" lIns="0" tIns="0" rIns="0" bIns="0" rtlCol="0" anchor="ctr">
                <a:noAutofit/>
              </a:bodyPr>
              <a:lstStyle/>
              <a:p>
                <a:r>
                  <a:rPr kumimoji="1" lang="en-US" altLang="ko-KR" sz="1000" dirty="0">
                    <a:latin typeface="SamsungOne-400" panose="020B0503030303020204" pitchFamily="34" charset="0"/>
                    <a:ea typeface="SamsungOne-400" panose="020B0503030303020204" pitchFamily="34" charset="0"/>
                  </a:rPr>
                  <a:t>(</a:t>
                </a:r>
                <a:r>
                  <a:rPr kumimoji="1" lang="en-US" altLang="ko-KR" sz="1000" dirty="0">
                    <a:solidFill>
                      <a:srgbClr val="A21515"/>
                    </a:solidFill>
                    <a:latin typeface="SamsungOne-400" panose="020B0503030303020204" pitchFamily="34" charset="0"/>
                    <a:ea typeface="SamsungOne-400" panose="020B0503030303020204" pitchFamily="34" charset="0"/>
                  </a:rPr>
                  <a:t>"</a:t>
                </a:r>
                <a:r>
                  <a:rPr kumimoji="1" lang="en-US" altLang="ko-KR" sz="1000" dirty="0">
                    <a:solidFill>
                      <a:srgbClr val="A21515"/>
                    </a:solidFill>
                    <a:latin typeface="D2Coding" panose="020B0609020101020101" pitchFamily="49" charset="-127"/>
                    <a:ea typeface="D2Coding" panose="020B0609020101020101" pitchFamily="49" charset="-127"/>
                  </a:rPr>
                  <a:t>GPU compatibility:</a:t>
                </a:r>
                <a:r>
                  <a:rPr kumimoji="1" lang="en-US" altLang="ko-KR" sz="1000" dirty="0">
                    <a:solidFill>
                      <a:srgbClr val="A21515"/>
                    </a:solidFill>
                    <a:latin typeface="SamsungOne-400" panose="020B0503030303020204" pitchFamily="34" charset="0"/>
                    <a:ea typeface="SamsungOne-400" panose="020B0503030303020204" pitchFamily="34" charset="0"/>
                  </a:rPr>
                  <a:t> "</a:t>
                </a:r>
                <a:r>
                  <a:rPr kumimoji="1" lang="en-US" altLang="ko-KR" sz="1000" dirty="0">
                    <a:latin typeface="SamsungOne-400" panose="020B0503030303020204" pitchFamily="34" charset="0"/>
                    <a:ea typeface="SamsungOne-400" panose="020B0503030303020204" pitchFamily="34" charset="0"/>
                  </a:rPr>
                  <a:t>, </a:t>
                </a:r>
                <a:r>
                  <a:rPr kumimoji="1" lang="en-US" altLang="ko-KR" sz="1000" dirty="0">
                    <a:solidFill>
                      <a:srgbClr val="978358"/>
                    </a:solidFill>
                    <a:latin typeface="SamsungOne-400" panose="020B0503030303020204" pitchFamily="34" charset="0"/>
                    <a:ea typeface="SamsungOne-400" panose="020B0503030303020204" pitchFamily="34" charset="0"/>
                  </a:rPr>
                  <a:t>len</a:t>
                </a:r>
                <a:r>
                  <a:rPr kumimoji="1" lang="en-US" altLang="ko-KR" sz="1000" dirty="0">
                    <a:latin typeface="SamsungOne-400" panose="020B0503030303020204" pitchFamily="34" charset="0"/>
                    <a:ea typeface="SamsungOne-400" panose="020B0503030303020204" pitchFamily="34" charset="0"/>
                  </a:rPr>
                  <a:t>(</a:t>
                </a:r>
                <a:r>
                  <a:rPr kumimoji="1" lang="en-US" altLang="ko-KR" sz="1000" dirty="0" err="1">
                    <a:latin typeface="SamsungOne-400" panose="020B0503030303020204" pitchFamily="34" charset="0"/>
                    <a:ea typeface="SamsungOne-400" panose="020B0503030303020204" pitchFamily="34" charset="0"/>
                  </a:rPr>
                  <a:t>tf.config.list_physical_devices</a:t>
                </a:r>
                <a:r>
                  <a:rPr kumimoji="1" lang="en-US" altLang="ko-KR" sz="1000" dirty="0">
                    <a:latin typeface="SamsungOne-400" panose="020B0503030303020204" pitchFamily="34" charset="0"/>
                    <a:ea typeface="SamsungOne-400" panose="020B0503030303020204" pitchFamily="34" charset="0"/>
                  </a:rPr>
                  <a:t>('</a:t>
                </a:r>
                <a:r>
                  <a:rPr kumimoji="1" lang="en-US" altLang="ko-KR" sz="1000" dirty="0">
                    <a:solidFill>
                      <a:srgbClr val="A21515"/>
                    </a:solidFill>
                    <a:latin typeface="D2Coding" panose="020B0609020101020101" pitchFamily="49" charset="-127"/>
                    <a:ea typeface="D2Coding" panose="020B0609020101020101" pitchFamily="49" charset="-127"/>
                  </a:rPr>
                  <a:t>GPU</a:t>
                </a:r>
                <a:r>
                  <a:rPr kumimoji="1" lang="en-US" altLang="ko-KR" sz="1000" dirty="0">
                    <a:latin typeface="SamsungOne-400" panose="020B0503030303020204" pitchFamily="34" charset="0"/>
                    <a:ea typeface="SamsungOne-400" panose="020B0503030303020204" pitchFamily="34" charset="0"/>
                  </a:rPr>
                  <a:t>')) &gt; </a:t>
                </a:r>
                <a:r>
                  <a:rPr kumimoji="1" lang="en-US" altLang="ko-KR" sz="1000" dirty="0">
                    <a:solidFill>
                      <a:srgbClr val="00B050"/>
                    </a:solidFill>
                    <a:latin typeface="SamsungOne-400" panose="020B0503030303020204" pitchFamily="34" charset="0"/>
                    <a:ea typeface="SamsungOne-400" panose="020B0503030303020204" pitchFamily="34" charset="0"/>
                  </a:rPr>
                  <a:t>0</a:t>
                </a:r>
                <a:r>
                  <a:rPr kumimoji="1" lang="en-US" altLang="ko-KR" sz="1000" dirty="0">
                    <a:latin typeface="SamsungOne-400" panose="020B0503030303020204" pitchFamily="34" charset="0"/>
                    <a:ea typeface="SamsungOne-400" panose="020B0503030303020204" pitchFamily="34" charset="0"/>
                  </a:rPr>
                  <a:t>)</a:t>
                </a:r>
                <a:endParaRPr kumimoji="1" lang="ko-KR" altLang="en-US" sz="1000" dirty="0">
                  <a:latin typeface="D2Coding" panose="020B0609020101020101" pitchFamily="49" charset="-127"/>
                  <a:ea typeface="D2Coding" panose="020B0609020101020101" pitchFamily="49" charset="-127"/>
                </a:endParaRPr>
              </a:p>
            </p:txBody>
          </p:sp>
          <p:sp>
            <p:nvSpPr>
              <p:cNvPr id="14" name="TextBox 13">
                <a:extLst>
                  <a:ext uri="{FF2B5EF4-FFF2-40B4-BE49-F238E27FC236}">
                    <a16:creationId xmlns:a16="http://schemas.microsoft.com/office/drawing/2014/main" id="{9BAD9390-C328-4043-9DE4-1018BBFF4609}"/>
                  </a:ext>
                </a:extLst>
              </p:cNvPr>
              <p:cNvSpPr txBox="1"/>
              <p:nvPr/>
            </p:nvSpPr>
            <p:spPr>
              <a:xfrm>
                <a:off x="2263898" y="5862792"/>
                <a:ext cx="1411990" cy="208823"/>
              </a:xfrm>
              <a:prstGeom prst="rect">
                <a:avLst/>
              </a:prstGeom>
              <a:solidFill>
                <a:schemeClr val="bg1"/>
              </a:solidFill>
            </p:spPr>
            <p:txBody>
              <a:bodyPr wrap="square" lIns="0" tIns="0" rIns="0" bIns="0" rtlCol="0" anchor="ctr">
                <a:noAutofit/>
              </a:bodyPr>
              <a:lstStyle>
                <a:defPPr>
                  <a:defRPr lang="en-US"/>
                </a:defPPr>
                <a:lvl1pPr>
                  <a:defRPr kumimoji="1" sz="1000">
                    <a:latin typeface="SamsungOne-400" panose="020B0503030303020204" pitchFamily="34" charset="0"/>
                    <a:ea typeface="SamsungOne-400" panose="020B0503030303020204" pitchFamily="34" charset="0"/>
                  </a:defRPr>
                </a:lvl1pPr>
              </a:lstStyle>
              <a:p>
                <a:pPr algn="ctr"/>
                <a:r>
                  <a:rPr lang="en-US" altLang="ko-KR" dirty="0">
                    <a:solidFill>
                      <a:schemeClr val="tx1">
                        <a:lumMod val="75000"/>
                        <a:lumOff val="25000"/>
                      </a:schemeClr>
                    </a:solidFill>
                  </a:rPr>
                  <a:t>GPU compatibility True</a:t>
                </a:r>
                <a:endParaRPr lang="ko-KR" altLang="en-US" dirty="0">
                  <a:solidFill>
                    <a:schemeClr val="tx1">
                      <a:lumMod val="75000"/>
                      <a:lumOff val="25000"/>
                    </a:schemeClr>
                  </a:solidFill>
                </a:endParaRPr>
              </a:p>
            </p:txBody>
          </p:sp>
          <p:sp>
            <p:nvSpPr>
              <p:cNvPr id="3" name="TextBox 2">
                <a:extLst>
                  <a:ext uri="{FF2B5EF4-FFF2-40B4-BE49-F238E27FC236}">
                    <a16:creationId xmlns:a16="http://schemas.microsoft.com/office/drawing/2014/main" id="{C697AA04-05EC-9648-9BDA-AD1EE9ED9E42}"/>
                  </a:ext>
                </a:extLst>
              </p:cNvPr>
              <p:cNvSpPr txBox="1"/>
              <p:nvPr/>
            </p:nvSpPr>
            <p:spPr>
              <a:xfrm>
                <a:off x="2000791" y="2599860"/>
                <a:ext cx="330930" cy="261610"/>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File</a:t>
                </a:r>
                <a:endParaRPr lang="ko-KR" altLang="en-US" sz="1000" dirty="0"/>
              </a:p>
            </p:txBody>
          </p:sp>
          <p:sp>
            <p:nvSpPr>
              <p:cNvPr id="15" name="TextBox 14">
                <a:extLst>
                  <a:ext uri="{FF2B5EF4-FFF2-40B4-BE49-F238E27FC236}">
                    <a16:creationId xmlns:a16="http://schemas.microsoft.com/office/drawing/2014/main" id="{0FF11B71-84A6-6442-9E93-FD4C0FEE6D00}"/>
                  </a:ext>
                </a:extLst>
              </p:cNvPr>
              <p:cNvSpPr txBox="1"/>
              <p:nvPr/>
            </p:nvSpPr>
            <p:spPr>
              <a:xfrm>
                <a:off x="2342822" y="2644305"/>
                <a:ext cx="353704" cy="172720"/>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Edit</a:t>
                </a:r>
                <a:endParaRPr lang="ko-KR" altLang="en-US" sz="1000" dirty="0"/>
              </a:p>
            </p:txBody>
          </p:sp>
          <p:sp>
            <p:nvSpPr>
              <p:cNvPr id="17" name="TextBox 16">
                <a:extLst>
                  <a:ext uri="{FF2B5EF4-FFF2-40B4-BE49-F238E27FC236}">
                    <a16:creationId xmlns:a16="http://schemas.microsoft.com/office/drawing/2014/main" id="{B33ADC53-98AC-3C42-B16B-DC5D0BD00840}"/>
                  </a:ext>
                </a:extLst>
              </p:cNvPr>
              <p:cNvSpPr txBox="1"/>
              <p:nvPr/>
            </p:nvSpPr>
            <p:spPr>
              <a:xfrm>
                <a:off x="2744503" y="2609396"/>
                <a:ext cx="316083" cy="242538"/>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View</a:t>
                </a:r>
                <a:endParaRPr lang="ko-KR" altLang="en-US" sz="1000" dirty="0"/>
              </a:p>
            </p:txBody>
          </p:sp>
          <p:sp>
            <p:nvSpPr>
              <p:cNvPr id="18" name="TextBox 17">
                <a:extLst>
                  <a:ext uri="{FF2B5EF4-FFF2-40B4-BE49-F238E27FC236}">
                    <a16:creationId xmlns:a16="http://schemas.microsoft.com/office/drawing/2014/main" id="{42B89D1A-FBF0-664E-A33E-2266FD29481F}"/>
                  </a:ext>
                </a:extLst>
              </p:cNvPr>
              <p:cNvSpPr txBox="1"/>
              <p:nvPr/>
            </p:nvSpPr>
            <p:spPr>
              <a:xfrm>
                <a:off x="3110195" y="2644135"/>
                <a:ext cx="432425" cy="173060"/>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Insert</a:t>
                </a:r>
                <a:endParaRPr lang="ko-KR" altLang="en-US" sz="1000" dirty="0"/>
              </a:p>
            </p:txBody>
          </p:sp>
          <p:sp>
            <p:nvSpPr>
              <p:cNvPr id="19" name="TextBox 18">
                <a:extLst>
                  <a:ext uri="{FF2B5EF4-FFF2-40B4-BE49-F238E27FC236}">
                    <a16:creationId xmlns:a16="http://schemas.microsoft.com/office/drawing/2014/main" id="{11BB8320-C579-5948-BF8F-FF96E1000670}"/>
                  </a:ext>
                </a:extLst>
              </p:cNvPr>
              <p:cNvSpPr txBox="1"/>
              <p:nvPr/>
            </p:nvSpPr>
            <p:spPr>
              <a:xfrm>
                <a:off x="3555324" y="2632926"/>
                <a:ext cx="539156" cy="195479"/>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Runtime</a:t>
                </a:r>
                <a:endParaRPr lang="ko-KR" altLang="en-US" sz="1000" dirty="0"/>
              </a:p>
            </p:txBody>
          </p:sp>
          <p:sp>
            <p:nvSpPr>
              <p:cNvPr id="20" name="TextBox 19">
                <a:extLst>
                  <a:ext uri="{FF2B5EF4-FFF2-40B4-BE49-F238E27FC236}">
                    <a16:creationId xmlns:a16="http://schemas.microsoft.com/office/drawing/2014/main" id="{2B8381C6-C7ED-9F4B-AF16-7CAF4A6BA6BE}"/>
                  </a:ext>
                </a:extLst>
              </p:cNvPr>
              <p:cNvSpPr txBox="1"/>
              <p:nvPr/>
            </p:nvSpPr>
            <p:spPr>
              <a:xfrm>
                <a:off x="4133130" y="2650074"/>
                <a:ext cx="322030" cy="161183"/>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Tool</a:t>
                </a:r>
                <a:endParaRPr lang="ko-KR" altLang="en-US" sz="1000" dirty="0"/>
              </a:p>
            </p:txBody>
          </p:sp>
          <p:sp>
            <p:nvSpPr>
              <p:cNvPr id="21" name="TextBox 20">
                <a:extLst>
                  <a:ext uri="{FF2B5EF4-FFF2-40B4-BE49-F238E27FC236}">
                    <a16:creationId xmlns:a16="http://schemas.microsoft.com/office/drawing/2014/main" id="{6F4B8D47-495B-C249-B3D5-E569A8C3E005}"/>
                  </a:ext>
                </a:extLst>
              </p:cNvPr>
              <p:cNvSpPr txBox="1"/>
              <p:nvPr/>
            </p:nvSpPr>
            <p:spPr>
              <a:xfrm>
                <a:off x="4524373" y="2642852"/>
                <a:ext cx="423547" cy="175626"/>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00" dirty="0"/>
                  <a:t>Help</a:t>
                </a:r>
                <a:endParaRPr lang="ko-KR" altLang="en-US" sz="1000" dirty="0"/>
              </a:p>
            </p:txBody>
          </p:sp>
          <p:sp>
            <p:nvSpPr>
              <p:cNvPr id="22" name="TextBox 21">
                <a:extLst>
                  <a:ext uri="{FF2B5EF4-FFF2-40B4-BE49-F238E27FC236}">
                    <a16:creationId xmlns:a16="http://schemas.microsoft.com/office/drawing/2014/main" id="{E5E297E0-39BE-4E41-B846-027C02437096}"/>
                  </a:ext>
                </a:extLst>
              </p:cNvPr>
              <p:cNvSpPr txBox="1"/>
              <p:nvPr/>
            </p:nvSpPr>
            <p:spPr>
              <a:xfrm>
                <a:off x="4986729" y="2626360"/>
                <a:ext cx="1556311" cy="212205"/>
              </a:xfrm>
              <a:prstGeom prst="rect">
                <a:avLst/>
              </a:prstGeom>
              <a:solidFill>
                <a:schemeClr val="bg1"/>
              </a:solidFill>
              <a:ln>
                <a:noFill/>
              </a:ln>
            </p:spPr>
            <p:txBody>
              <a:bodyPr wrap="squar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sz="1050" u="sng" dirty="0">
                    <a:solidFill>
                      <a:schemeClr val="bg1">
                        <a:lumMod val="50000"/>
                      </a:schemeClr>
                    </a:solidFill>
                  </a:rPr>
                  <a:t>All changes saved</a:t>
                </a:r>
                <a:endParaRPr lang="ko-KR" altLang="en-US" sz="1050" u="sng" dirty="0">
                  <a:solidFill>
                    <a:schemeClr val="bg1">
                      <a:lumMod val="50000"/>
                    </a:schemeClr>
                  </a:solidFill>
                </a:endParaRPr>
              </a:p>
            </p:txBody>
          </p:sp>
          <p:sp>
            <p:nvSpPr>
              <p:cNvPr id="23" name="TextBox 22">
                <a:extLst>
                  <a:ext uri="{FF2B5EF4-FFF2-40B4-BE49-F238E27FC236}">
                    <a16:creationId xmlns:a16="http://schemas.microsoft.com/office/drawing/2014/main" id="{2743F325-1FBD-BF4D-B019-CB3E5375A036}"/>
                  </a:ext>
                </a:extLst>
              </p:cNvPr>
              <p:cNvSpPr txBox="1"/>
              <p:nvPr/>
            </p:nvSpPr>
            <p:spPr>
              <a:xfrm>
                <a:off x="1844040" y="2934708"/>
                <a:ext cx="508000" cy="214892"/>
              </a:xfrm>
              <a:prstGeom prst="rect">
                <a:avLst/>
              </a:prstGeom>
              <a:solidFill>
                <a:schemeClr val="bg1"/>
              </a:solidFill>
              <a:ln>
                <a:noFill/>
              </a:ln>
            </p:spPr>
            <p:txBody>
              <a:bodyPr wrap="square" lIns="0" tIns="0" rIns="0" bIns="0" rtlCol="0" anchor="ctr">
                <a:noAutofit/>
              </a:bodyPr>
              <a:lstStyle>
                <a:defPPr>
                  <a:defRPr lang="en-US"/>
                </a:defPPr>
                <a:lvl1pPr algn="ctr">
                  <a:defRPr kumimoji="1" sz="1050" u="sng">
                    <a:solidFill>
                      <a:schemeClr val="bg1">
                        <a:lumMod val="50000"/>
                      </a:schemeClr>
                    </a:solidFill>
                    <a:latin typeface="SamsungOne-400" panose="020B0503030303020204" pitchFamily="34" charset="0"/>
                    <a:ea typeface="SamsungOne-400" panose="020B0503030303020204" pitchFamily="34" charset="0"/>
                  </a:defRPr>
                </a:lvl1pPr>
              </a:lstStyle>
              <a:p>
                <a:r>
                  <a:rPr lang="en-US" altLang="ko-KR" sz="1100" u="none" dirty="0"/>
                  <a:t>+ code</a:t>
                </a:r>
                <a:endParaRPr lang="ko-KR" altLang="en-US" sz="1100" u="none" dirty="0"/>
              </a:p>
            </p:txBody>
          </p:sp>
          <p:sp>
            <p:nvSpPr>
              <p:cNvPr id="24" name="TextBox 23">
                <a:extLst>
                  <a:ext uri="{FF2B5EF4-FFF2-40B4-BE49-F238E27FC236}">
                    <a16:creationId xmlns:a16="http://schemas.microsoft.com/office/drawing/2014/main" id="{E0E3E98A-FF07-2343-8F17-054420F856CC}"/>
                  </a:ext>
                </a:extLst>
              </p:cNvPr>
              <p:cNvSpPr txBox="1"/>
              <p:nvPr/>
            </p:nvSpPr>
            <p:spPr>
              <a:xfrm>
                <a:off x="2447795" y="2937491"/>
                <a:ext cx="579721" cy="217189"/>
              </a:xfrm>
              <a:prstGeom prst="rect">
                <a:avLst/>
              </a:prstGeom>
              <a:solidFill>
                <a:schemeClr val="bg1"/>
              </a:solidFill>
              <a:ln>
                <a:noFill/>
              </a:ln>
            </p:spPr>
            <p:txBody>
              <a:bodyPr wrap="square" lIns="0" tIns="0" rIns="0" bIns="0" rtlCol="0" anchor="ctr">
                <a:noAutofit/>
              </a:bodyPr>
              <a:lstStyle>
                <a:defPPr>
                  <a:defRPr lang="en-US"/>
                </a:defPPr>
                <a:lvl1pPr algn="ctr">
                  <a:defRPr kumimoji="1" sz="1100" u="none">
                    <a:solidFill>
                      <a:schemeClr val="bg1">
                        <a:lumMod val="50000"/>
                      </a:schemeClr>
                    </a:solidFill>
                    <a:latin typeface="SamsungOne-400" panose="020B0503030303020204" pitchFamily="34" charset="0"/>
                    <a:ea typeface="SamsungOne-400" panose="020B0503030303020204" pitchFamily="34" charset="0"/>
                  </a:defRPr>
                </a:lvl1pPr>
              </a:lstStyle>
              <a:p>
                <a:r>
                  <a:rPr lang="en-US" altLang="ko-KR" dirty="0"/>
                  <a:t>+ text</a:t>
                </a:r>
                <a:endParaRPr lang="ko-KR" altLang="en-US" dirty="0"/>
              </a:p>
            </p:txBody>
          </p:sp>
        </p:grpSp>
        <p:sp>
          <p:nvSpPr>
            <p:cNvPr id="7" name="직사각형 6"/>
            <p:cNvSpPr/>
            <p:nvPr/>
          </p:nvSpPr>
          <p:spPr>
            <a:xfrm>
              <a:off x="1333500" y="2087880"/>
              <a:ext cx="6984360" cy="40843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04725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85634846-FC99-4630-84D1-F93694083DB2}"/>
              </a:ext>
            </a:extLst>
          </p:cNvPr>
          <p:cNvGrpSpPr/>
          <p:nvPr/>
        </p:nvGrpSpPr>
        <p:grpSpPr>
          <a:xfrm>
            <a:off x="450000" y="450000"/>
            <a:ext cx="9018001" cy="276999"/>
            <a:chOff x="450000" y="450000"/>
            <a:chExt cx="9018001" cy="276999"/>
          </a:xfrm>
        </p:grpSpPr>
        <p:sp>
          <p:nvSpPr>
            <p:cNvPr id="7" name="직사각형 6">
              <a:extLst>
                <a:ext uri="{FF2B5EF4-FFF2-40B4-BE49-F238E27FC236}">
                  <a16:creationId xmlns:a16="http://schemas.microsoft.com/office/drawing/2014/main" id="{55DF1CBE-E568-4956-8078-64B9838E27F6}"/>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949881B7-0F8A-4D42-9211-43EDF7B1E3EB}"/>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pic>
        <p:nvPicPr>
          <p:cNvPr id="10"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989" y="2554294"/>
            <a:ext cx="4139579" cy="3120978"/>
          </a:xfrm>
          <a:prstGeom prst="rect">
            <a:avLst/>
          </a:prstGeom>
        </p:spPr>
      </p:pic>
      <p:sp>
        <p:nvSpPr>
          <p:cNvPr id="11" name="내용 개체 틀 4"/>
          <p:cNvSpPr txBox="1">
            <a:spLocks/>
          </p:cNvSpPr>
          <p:nvPr/>
        </p:nvSpPr>
        <p:spPr>
          <a:xfrm>
            <a:off x="4824628" y="2554294"/>
            <a:ext cx="4591280" cy="3530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defPPr>
              <a:defRPr lang="en-US"/>
            </a:defPPr>
            <a:lvl1pPr>
              <a:defRPr>
                <a:solidFill>
                  <a:schemeClr val="lt1"/>
                </a:solidFill>
              </a:defRPr>
            </a:lvl1pPr>
            <a:lvl2pPr marL="182563" lvl="1" indent="-182563">
              <a:spcAft>
                <a:spcPts val="400"/>
              </a:spcAft>
              <a:buClr>
                <a:srgbClr val="193EB0"/>
              </a:buClr>
              <a:buFont typeface="SamsungOne 400" panose="020B0503030303020204" pitchFamily="34" charset="0"/>
              <a:buChar char="‣"/>
              <a:defRPr sz="1300">
                <a:solidFill>
                  <a:prstClr val="black">
                    <a:lumMod val="85000"/>
                    <a:lumOff val="15000"/>
                  </a:prstClr>
                </a:solidFill>
                <a:latin typeface="SamsungOne-400" panose="020B0503030303020204" pitchFamily="34" charset="0"/>
                <a:ea typeface="SamsungOne-400" panose="020B0503030303020204"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spcAft>
                <a:spcPts val="600"/>
              </a:spcAft>
            </a:pPr>
            <a:r>
              <a:rPr lang="vi-VN" altLang="ko-KR" dirty="0"/>
              <a:t>Mô hình này sử dụng chức năng kích hoạt LeakyReLu cho mỗi lớp ẩn.</a:t>
            </a:r>
          </a:p>
          <a:p>
            <a:pPr lvl="1">
              <a:spcAft>
                <a:spcPts val="600"/>
              </a:spcAft>
            </a:pPr>
            <a:r>
              <a:rPr lang="vi-VN" altLang="ko-KR" dirty="0"/>
              <a:t>ReLu tạo ra độ dốc thưa thớt. Tuy nhiên, điều này không phù hợp với các trường hợp cần có độ dốc trong tất cả các phạm vi giá trị đầu vào.</a:t>
            </a:r>
          </a:p>
          <a:p>
            <a:pPr lvl="1">
              <a:spcAft>
                <a:spcPts val="600"/>
              </a:spcAft>
            </a:pPr>
            <a:r>
              <a:rPr lang="vi-VN" altLang="ko-KR" dirty="0"/>
              <a:t>Trong mạng </a:t>
            </a:r>
            <a:r>
              <a:rPr lang="en-US" altLang="ko-KR" dirty="0" err="1"/>
              <a:t>nơ-ron</a:t>
            </a:r>
            <a:r>
              <a:rPr lang="en-US" altLang="ko-KR" dirty="0"/>
              <a:t> discriminator</a:t>
            </a:r>
            <a:r>
              <a:rPr lang="vi-VN" altLang="ko-KR" dirty="0"/>
              <a:t>, lớp bỏ học theo sau lớp ẩn.</a:t>
            </a:r>
          </a:p>
          <a:p>
            <a:pPr lvl="1">
              <a:spcAft>
                <a:spcPts val="600"/>
              </a:spcAft>
            </a:pPr>
            <a:r>
              <a:rPr lang="vi-VN" altLang="ko-KR" dirty="0"/>
              <a:t>Lớp đầu ra của </a:t>
            </a:r>
            <a:r>
              <a:rPr lang="en-US" altLang="ko-KR" dirty="0"/>
              <a:t>generator</a:t>
            </a:r>
            <a:r>
              <a:rPr lang="vi-VN" altLang="ko-KR" dirty="0"/>
              <a:t> sử dụng chức năng kích hoạt tiếp tuyến hyperbol (tanh) (Sử dụng chức năng kích hoạt tanh trong mạng nơ ron bộ tạo giúp ích cho quá trình học)</a:t>
            </a:r>
          </a:p>
          <a:p>
            <a:pPr lvl="1">
              <a:spcAft>
                <a:spcPts val="600"/>
              </a:spcAft>
            </a:pPr>
            <a:r>
              <a:rPr lang="vi-VN" altLang="ko-KR" dirty="0"/>
              <a:t>Lớp đầu ra của </a:t>
            </a:r>
            <a:r>
              <a:rPr lang="en-US" altLang="ko-KR" dirty="0"/>
              <a:t>discriminator</a:t>
            </a:r>
            <a:r>
              <a:rPr lang="vi-VN" altLang="ko-KR" dirty="0"/>
              <a:t> không có chức năng kích hoạt để tính logit (nghĩa là nó sử dụng chức năng kích hoạt tuyến tính)</a:t>
            </a:r>
          </a:p>
          <a:p>
            <a:pPr lvl="1">
              <a:spcAft>
                <a:spcPts val="600"/>
              </a:spcAft>
            </a:pPr>
            <a:r>
              <a:rPr lang="vi-VN" altLang="ko-KR" dirty="0"/>
              <a:t>Hoặc nó có thể sử dụng chức năng kích hoạt sigmoid để trả về xác suất làm đầu ra.</a:t>
            </a:r>
            <a:endParaRPr lang="en-US" altLang="ko-KR" dirty="0"/>
          </a:p>
        </p:txBody>
      </p:sp>
      <p:grpSp>
        <p:nvGrpSpPr>
          <p:cNvPr id="12"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3"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Xây dựng mạng lưới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nơ-ron</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generator</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và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discriminator</a:t>
              </a:r>
            </a:p>
          </p:txBody>
        </p:sp>
      </p:grpSp>
      <p:sp>
        <p:nvSpPr>
          <p:cNvPr id="15" name="직사각형 11">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xây dựng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của mô hình GAN đầu tiên dưới dạng một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được kết nối đầy đủ với một hoặc nhiều lớp ẩn. (Hãy tham khảo những con số dưới đây)</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Mô hình này là phiên bản gốc của GAN và được gọi là vanilla GAN.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7361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413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Hình ảnh được lọc phải chịu một tác dụng phụ không mong muốn: giảm kích thước.</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aphicFrame>
        <p:nvGraphicFramePr>
          <p:cNvPr id="22" name="Table 17">
            <a:extLst>
              <a:ext uri="{FF2B5EF4-FFF2-40B4-BE49-F238E27FC236}">
                <a16:creationId xmlns:a16="http://schemas.microsoft.com/office/drawing/2014/main" id="{7627B851-2C17-49D7-BBE2-3C360F1769C3}"/>
              </a:ext>
            </a:extLst>
          </p:cNvPr>
          <p:cNvGraphicFramePr>
            <a:graphicFrameLocks noGrp="1"/>
          </p:cNvGraphicFramePr>
          <p:nvPr>
            <p:extLst>
              <p:ext uri="{D42A27DB-BD31-4B8C-83A1-F6EECF244321}">
                <p14:modId xmlns:p14="http://schemas.microsoft.com/office/powerpoint/2010/main" val="338701561"/>
              </p:ext>
            </p:extLst>
          </p:nvPr>
        </p:nvGraphicFramePr>
        <p:xfrm>
          <a:off x="1539935" y="2769114"/>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23" name="Table 24">
            <a:extLst>
              <a:ext uri="{FF2B5EF4-FFF2-40B4-BE49-F238E27FC236}">
                <a16:creationId xmlns:a16="http://schemas.microsoft.com/office/drawing/2014/main" id="{6929057C-6D5D-49FD-9B88-0C03F4D0AFA7}"/>
              </a:ext>
            </a:extLst>
          </p:cNvPr>
          <p:cNvGraphicFramePr>
            <a:graphicFrameLocks noGrp="1"/>
          </p:cNvGraphicFramePr>
          <p:nvPr>
            <p:extLst>
              <p:ext uri="{D42A27DB-BD31-4B8C-83A1-F6EECF244321}">
                <p14:modId xmlns:p14="http://schemas.microsoft.com/office/powerpoint/2010/main" val="3652728998"/>
              </p:ext>
            </p:extLst>
          </p:nvPr>
        </p:nvGraphicFramePr>
        <p:xfrm>
          <a:off x="6009047" y="3503812"/>
          <a:ext cx="1107165" cy="1118706"/>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4" name="Rectangle 26">
            <a:extLst>
              <a:ext uri="{FF2B5EF4-FFF2-40B4-BE49-F238E27FC236}">
                <a16:creationId xmlns:a16="http://schemas.microsoft.com/office/drawing/2014/main" id="{04C09E91-5BD8-4036-8767-5EC7F21951D7}"/>
              </a:ext>
            </a:extLst>
          </p:cNvPr>
          <p:cNvSpPr/>
          <p:nvPr/>
        </p:nvSpPr>
        <p:spPr>
          <a:xfrm>
            <a:off x="5832771" y="4635218"/>
            <a:ext cx="1459715" cy="288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3</a:t>
            </a:r>
          </a:p>
        </p:txBody>
      </p:sp>
      <p:sp>
        <p:nvSpPr>
          <p:cNvPr id="25" name="Rectangle 25">
            <a:extLst>
              <a:ext uri="{FF2B5EF4-FFF2-40B4-BE49-F238E27FC236}">
                <a16:creationId xmlns:a16="http://schemas.microsoft.com/office/drawing/2014/main" id="{DC6E66D9-718F-4687-A84B-9066D9345FC0}"/>
              </a:ext>
            </a:extLst>
          </p:cNvPr>
          <p:cNvSpPr/>
          <p:nvPr/>
        </p:nvSpPr>
        <p:spPr>
          <a:xfrm>
            <a:off x="1722729" y="5376885"/>
            <a:ext cx="2223058" cy="288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7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7</a:t>
            </a:r>
          </a:p>
        </p:txBody>
      </p:sp>
      <p:sp>
        <p:nvSpPr>
          <p:cNvPr id="26" name="Rectangle 16">
            <a:extLst>
              <a:ext uri="{FF2B5EF4-FFF2-40B4-BE49-F238E27FC236}">
                <a16:creationId xmlns:a16="http://schemas.microsoft.com/office/drawing/2014/main" id="{9CFA23A6-AAD9-4E9D-B2C2-33F738AFA960}"/>
              </a:ext>
            </a:extLst>
          </p:cNvPr>
          <p:cNvSpPr/>
          <p:nvPr/>
        </p:nvSpPr>
        <p:spPr>
          <a:xfrm>
            <a:off x="2270859" y="2770733"/>
            <a:ext cx="374710" cy="1100138"/>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5B8E62E9-030B-4FB4-9B0B-292F84C0B818}"/>
              </a:ext>
            </a:extLst>
          </p:cNvPr>
          <p:cNvSpPr/>
          <p:nvPr/>
        </p:nvSpPr>
        <p:spPr>
          <a:xfrm>
            <a:off x="1542565" y="2765779"/>
            <a:ext cx="1107765"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31" name="Rectangle 20">
            <a:extLst>
              <a:ext uri="{FF2B5EF4-FFF2-40B4-BE49-F238E27FC236}">
                <a16:creationId xmlns:a16="http://schemas.microsoft.com/office/drawing/2014/main" id="{C0DC2765-FEFC-42FF-ADF6-144171499243}"/>
              </a:ext>
            </a:extLst>
          </p:cNvPr>
          <p:cNvSpPr/>
          <p:nvPr/>
        </p:nvSpPr>
        <p:spPr>
          <a:xfrm>
            <a:off x="2270859" y="2765779"/>
            <a:ext cx="1098000" cy="1113386"/>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8">
            <a:extLst>
              <a:ext uri="{FF2B5EF4-FFF2-40B4-BE49-F238E27FC236}">
                <a16:creationId xmlns:a16="http://schemas.microsoft.com/office/drawing/2014/main" id="{C54026C9-1296-4C2E-B269-0D87EC4C8B84}"/>
              </a:ext>
            </a:extLst>
          </p:cNvPr>
          <p:cNvCxnSpPr/>
          <p:nvPr/>
        </p:nvCxnSpPr>
        <p:spPr>
          <a:xfrm>
            <a:off x="1638496" y="2636912"/>
            <a:ext cx="1080000" cy="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7DE2F23D-7F8F-4F76-A3B4-20640B54C7B1}"/>
              </a:ext>
            </a:extLst>
          </p:cNvPr>
          <p:cNvSpPr/>
          <p:nvPr/>
        </p:nvSpPr>
        <p:spPr>
          <a:xfrm>
            <a:off x="4217937" y="5328667"/>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cxnSp>
        <p:nvCxnSpPr>
          <p:cNvPr id="40" name="Straight Arrow Connector 8">
            <a:extLst>
              <a:ext uri="{FF2B5EF4-FFF2-40B4-BE49-F238E27FC236}">
                <a16:creationId xmlns:a16="http://schemas.microsoft.com/office/drawing/2014/main" id="{8B981F1F-CF00-45C6-8B8B-FDFD872C91B3}"/>
              </a:ext>
            </a:extLst>
          </p:cNvPr>
          <p:cNvCxnSpPr/>
          <p:nvPr/>
        </p:nvCxnSpPr>
        <p:spPr>
          <a:xfrm>
            <a:off x="1638496" y="2636912"/>
            <a:ext cx="1080000" cy="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ight Arrow 2">
            <a:extLst>
              <a:ext uri="{FF2B5EF4-FFF2-40B4-BE49-F238E27FC236}">
                <a16:creationId xmlns:a16="http://schemas.microsoft.com/office/drawing/2014/main" id="{C142B068-D428-4FEB-8D0A-B353DC3C8D43}"/>
              </a:ext>
            </a:extLst>
          </p:cNvPr>
          <p:cNvSpPr/>
          <p:nvPr/>
        </p:nvSpPr>
        <p:spPr>
          <a:xfrm>
            <a:off x="4847048" y="3931220"/>
            <a:ext cx="428400" cy="284400"/>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Tree>
    <p:extLst>
      <p:ext uri="{BB962C8B-B14F-4D97-AF65-F5344CB8AC3E}">
        <p14:creationId xmlns:p14="http://schemas.microsoft.com/office/powerpoint/2010/main" val="10783961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64B1D30-1B4A-4BDE-BF7F-C1A8E72315E1}"/>
              </a:ext>
            </a:extLst>
          </p:cNvPr>
          <p:cNvGrpSpPr/>
          <p:nvPr/>
        </p:nvGrpSpPr>
        <p:grpSpPr>
          <a:xfrm>
            <a:off x="450000" y="450000"/>
            <a:ext cx="9018001" cy="276999"/>
            <a:chOff x="450000" y="450000"/>
            <a:chExt cx="9018001" cy="276999"/>
          </a:xfrm>
        </p:grpSpPr>
        <p:sp>
          <p:nvSpPr>
            <p:cNvPr id="7" name="직사각형 6">
              <a:extLst>
                <a:ext uri="{FF2B5EF4-FFF2-40B4-BE49-F238E27FC236}">
                  <a16:creationId xmlns:a16="http://schemas.microsoft.com/office/drawing/2014/main" id="{736149D7-478D-495C-A0F0-AC421F88DD20}"/>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C2417240-6BA1-44ED-B5E8-B69DC9C0481B}"/>
                </a:ext>
              </a:extLst>
            </p:cNvPr>
            <p:cNvSpPr/>
            <p:nvPr/>
          </p:nvSpPr>
          <p:spPr>
            <a:xfrm>
              <a:off x="8479805" y="480778"/>
              <a:ext cx="988196"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3" name="그룹 2"/>
          <p:cNvGrpSpPr/>
          <p:nvPr/>
        </p:nvGrpSpPr>
        <p:grpSpPr>
          <a:xfrm>
            <a:off x="595808" y="2204864"/>
            <a:ext cx="4266473" cy="4032448"/>
            <a:chOff x="595808" y="2204864"/>
            <a:chExt cx="4266473" cy="4032448"/>
          </a:xfrm>
        </p:grpSpPr>
        <p:pic>
          <p:nvPicPr>
            <p:cNvPr id="4" name="그림 3"/>
            <p:cNvPicPr>
              <a:picLocks noChangeAspect="1"/>
            </p:cNvPicPr>
            <p:nvPr/>
          </p:nvPicPr>
          <p:blipFill>
            <a:blip r:embed="rId2"/>
            <a:stretch>
              <a:fillRect/>
            </a:stretch>
          </p:blipFill>
          <p:spPr>
            <a:xfrm>
              <a:off x="595808" y="2204864"/>
              <a:ext cx="4266473" cy="4032448"/>
            </a:xfrm>
            <a:prstGeom prst="rect">
              <a:avLst/>
            </a:prstGeom>
          </p:spPr>
        </p:pic>
        <p:sp>
          <p:nvSpPr>
            <p:cNvPr id="2" name="TextBox 1">
              <a:extLst>
                <a:ext uri="{FF2B5EF4-FFF2-40B4-BE49-F238E27FC236}">
                  <a16:creationId xmlns:a16="http://schemas.microsoft.com/office/drawing/2014/main" id="{EA1EA07A-65CB-E241-A143-FB5BB777697F}"/>
                </a:ext>
              </a:extLst>
            </p:cNvPr>
            <p:cNvSpPr txBox="1"/>
            <p:nvPr/>
          </p:nvSpPr>
          <p:spPr>
            <a:xfrm>
              <a:off x="1039356" y="3264024"/>
              <a:ext cx="2304256" cy="168785"/>
            </a:xfrm>
            <a:prstGeom prst="rect">
              <a:avLst/>
            </a:prstGeom>
            <a:solidFill>
              <a:srgbClr val="F7F7F7"/>
            </a:solidFill>
          </p:spPr>
          <p:txBody>
            <a:bodyPr wrap="square" lIns="0" tIns="0" rIns="0" bIns="0" rtlCol="0" anchor="ctr">
              <a:noAutofit/>
            </a:bodyPr>
            <a:lstStyle>
              <a:defPPr>
                <a:defRPr lang="en-US"/>
              </a:defPPr>
              <a:lvl1pPr>
                <a:defRPr kumimoji="1" sz="1000">
                  <a:latin typeface="SamsungOne-400" panose="020B0503030303020204" pitchFamily="34" charset="0"/>
                  <a:ea typeface="SamsungOne-400" panose="020B0503030303020204" pitchFamily="34" charset="0"/>
                </a:defRPr>
              </a:lvl1pPr>
            </a:lstStyle>
            <a:p>
              <a:r>
                <a:rPr lang="en-US" altLang="ko-KR" i="1" dirty="0">
                  <a:solidFill>
                    <a:srgbClr val="248E24"/>
                  </a:solidFill>
                  <a:latin typeface="D2Coding" panose="020B0609020101020101" pitchFamily="49" charset="-127"/>
                  <a:ea typeface="D2Coding" panose="020B0609020101020101" pitchFamily="49" charset="-127"/>
                </a:rPr>
                <a:t>## Define the generator function:</a:t>
              </a:r>
              <a:endParaRPr lang="ko-KR" altLang="en-US" i="1" dirty="0">
                <a:solidFill>
                  <a:srgbClr val="248E24"/>
                </a:solidFill>
                <a:latin typeface="D2Coding" panose="020B0609020101020101" pitchFamily="49" charset="-127"/>
                <a:ea typeface="D2Coding" panose="020B0609020101020101" pitchFamily="49" charset="-127"/>
              </a:endParaRPr>
            </a:p>
          </p:txBody>
        </p:sp>
      </p:grpSp>
      <p:grpSp>
        <p:nvGrpSpPr>
          <p:cNvPr id="10" name="그룹 9"/>
          <p:cNvGrpSpPr/>
          <p:nvPr/>
        </p:nvGrpSpPr>
        <p:grpSpPr>
          <a:xfrm>
            <a:off x="4946331" y="3146048"/>
            <a:ext cx="4464644" cy="3076952"/>
            <a:chOff x="4946331" y="3146048"/>
            <a:chExt cx="4464644" cy="3076952"/>
          </a:xfrm>
        </p:grpSpPr>
        <p:pic>
          <p:nvPicPr>
            <p:cNvPr id="5" name="그림 4"/>
            <p:cNvPicPr>
              <a:picLocks noChangeAspect="1"/>
            </p:cNvPicPr>
            <p:nvPr/>
          </p:nvPicPr>
          <p:blipFill rotWithShape="1">
            <a:blip r:embed="rId3"/>
            <a:srcRect r="3619" b="6767"/>
            <a:stretch/>
          </p:blipFill>
          <p:spPr>
            <a:xfrm>
              <a:off x="4946331" y="3146048"/>
              <a:ext cx="4464644" cy="3076952"/>
            </a:xfrm>
            <a:prstGeom prst="rect">
              <a:avLst/>
            </a:prstGeom>
          </p:spPr>
        </p:pic>
        <p:sp>
          <p:nvSpPr>
            <p:cNvPr id="9" name="TextBox 8">
              <a:extLst>
                <a:ext uri="{FF2B5EF4-FFF2-40B4-BE49-F238E27FC236}">
                  <a16:creationId xmlns:a16="http://schemas.microsoft.com/office/drawing/2014/main" id="{6715D79F-E83B-7244-8F37-B0399DC6105D}"/>
                </a:ext>
              </a:extLst>
            </p:cNvPr>
            <p:cNvSpPr txBox="1"/>
            <p:nvPr/>
          </p:nvSpPr>
          <p:spPr>
            <a:xfrm>
              <a:off x="5130024" y="3254595"/>
              <a:ext cx="2474736" cy="195741"/>
            </a:xfrm>
            <a:prstGeom prst="rect">
              <a:avLst/>
            </a:prstGeom>
            <a:solidFill>
              <a:srgbClr val="F7F7F7"/>
            </a:solidFill>
          </p:spPr>
          <p:txBody>
            <a:bodyPr wrap="square" lIns="0" tIns="0" rIns="0" bIns="0" rtlCol="0" anchor="ctr">
              <a:noAutofit/>
            </a:bodyPr>
            <a:lstStyle>
              <a:defPPr>
                <a:defRPr lang="en-US"/>
              </a:defPPr>
              <a:lvl1pPr>
                <a:defRPr kumimoji="1" sz="1000" i="1">
                  <a:solidFill>
                    <a:srgbClr val="248E24"/>
                  </a:solidFill>
                  <a:latin typeface="D2Coding" panose="020B0609020101020101" pitchFamily="49" charset="-127"/>
                  <a:ea typeface="D2Coding" panose="020B0609020101020101" pitchFamily="49" charset="-127"/>
                </a:defRPr>
              </a:lvl1pPr>
            </a:lstStyle>
            <a:p>
              <a:r>
                <a:rPr lang="en-US" altLang="ko-KR" dirty="0"/>
                <a:t>## Define the discriminator function:</a:t>
              </a:r>
              <a:endParaRPr lang="ko-KR" altLang="en-US" dirty="0"/>
            </a:p>
          </p:txBody>
        </p:sp>
      </p:grpSp>
      <p:grpSp>
        <p:nvGrpSpPr>
          <p:cNvPr id="11"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2"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3"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solidFill>
                  <a:latin typeface="SamsungOne-400" panose="020B0503030303020204" pitchFamily="34" charset="0"/>
                  <a:ea typeface="SamsungOne-400" panose="020B0503030303020204" pitchFamily="34" charset="0"/>
                </a:rPr>
                <a:t>Hãy định nghĩa hai hàm trợ giúp cho hai mạng nơ-ron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sp>
        <p:nvSpPr>
          <p:cNvPr id="14" name="직사각형 11">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này xây dựng một mô hình với lớp Keras Sequential và mã với lớp nói trên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9977331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D791708A-2F02-4748-BC35-0624F8C90F83}"/>
              </a:ext>
            </a:extLst>
          </p:cNvPr>
          <p:cNvGrpSpPr/>
          <p:nvPr/>
        </p:nvGrpSpPr>
        <p:grpSpPr>
          <a:xfrm>
            <a:off x="450000" y="450000"/>
            <a:ext cx="9018001" cy="276999"/>
            <a:chOff x="450000" y="450000"/>
            <a:chExt cx="9018001" cy="276999"/>
          </a:xfrm>
        </p:grpSpPr>
        <p:sp>
          <p:nvSpPr>
            <p:cNvPr id="6" name="직사각형 5">
              <a:extLst>
                <a:ext uri="{FF2B5EF4-FFF2-40B4-BE49-F238E27FC236}">
                  <a16:creationId xmlns:a16="http://schemas.microsoft.com/office/drawing/2014/main" id="{F5561E74-0497-436F-A2E3-C1B622F5B2D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28F08141-0798-45FF-90E9-5A96592D828D}"/>
                </a:ext>
              </a:extLst>
            </p:cNvPr>
            <p:cNvSpPr/>
            <p:nvPr/>
          </p:nvSpPr>
          <p:spPr>
            <a:xfrm>
              <a:off x="8479805" y="480778"/>
              <a:ext cx="988196"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pic>
        <p:nvPicPr>
          <p:cNvPr id="9" name="그림 3"/>
          <p:cNvPicPr>
            <a:picLocks noChangeAspect="1"/>
          </p:cNvPicPr>
          <p:nvPr/>
        </p:nvPicPr>
        <p:blipFill rotWithShape="1">
          <a:blip r:embed="rId2"/>
          <a:srcRect r="15300"/>
          <a:stretch/>
        </p:blipFill>
        <p:spPr>
          <a:xfrm>
            <a:off x="559817" y="1772816"/>
            <a:ext cx="4019383" cy="4536504"/>
          </a:xfrm>
          <a:prstGeom prst="rect">
            <a:avLst/>
          </a:prstGeom>
          <a:ln>
            <a:solidFill>
              <a:schemeClr val="bg1">
                <a:lumMod val="85000"/>
              </a:schemeClr>
            </a:solidFill>
          </a:ln>
        </p:spPr>
      </p:pic>
      <p:grpSp>
        <p:nvGrpSpPr>
          <p:cNvPr id="10" name="그룹 7">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1"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2" name="직사각형 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Xây dựng mạng lưới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nơ-ron</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generator</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và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discriminator</a:t>
              </a:r>
            </a:p>
          </p:txBody>
        </p:sp>
      </p:grpSp>
      <p:sp>
        <p:nvSpPr>
          <p:cNvPr id="13" name="직사각형 10">
            <a:extLst>
              <a:ext uri="{FF2B5EF4-FFF2-40B4-BE49-F238E27FC236}">
                <a16:creationId xmlns:a16="http://schemas.microsoft.com/office/drawing/2014/main" id="{D8BF98C4-B566-4812-B5F0-560CFBA969E7}"/>
              </a:ext>
            </a:extLst>
          </p:cNvPr>
          <p:cNvSpPr/>
          <p:nvPr/>
        </p:nvSpPr>
        <p:spPr>
          <a:xfrm>
            <a:off x="4744800" y="1700808"/>
            <a:ext cx="4723200" cy="253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cấu hình để đào tạo mô hình tiếp theo.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 hình ảnh MNIST là 28 x 28 pixel. (Tệp MNIST chỉ có một kênh màu vì nó là ảnh đen trắng)</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đặt kích thước của vectơ đầu vào z là 20 và khởi tạo ngẫu nhiên giá trị trọng số từ phân phối đều.</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tôi sẽ sử dụng các lớp được kết nối đầy đủ và một lớp ẩn duy nhất với 100 Bài trong mỗi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xây dựng một GAN rất đơn giản để làm ví dụ.</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và khởi tạo hai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trong đoạn mã sau</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Tải phương thức tóm tắt () từ Keras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67878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D791708A-2F02-4748-BC35-0624F8C90F83}"/>
              </a:ext>
            </a:extLst>
          </p:cNvPr>
          <p:cNvGrpSpPr/>
          <p:nvPr/>
        </p:nvGrpSpPr>
        <p:grpSpPr>
          <a:xfrm>
            <a:off x="450000" y="450000"/>
            <a:ext cx="9018001" cy="276999"/>
            <a:chOff x="450000" y="450000"/>
            <a:chExt cx="9018001" cy="276999"/>
          </a:xfrm>
        </p:grpSpPr>
        <p:sp>
          <p:nvSpPr>
            <p:cNvPr id="6" name="직사각형 5">
              <a:extLst>
                <a:ext uri="{FF2B5EF4-FFF2-40B4-BE49-F238E27FC236}">
                  <a16:creationId xmlns:a16="http://schemas.microsoft.com/office/drawing/2014/main" id="{F5561E74-0497-436F-A2E3-C1B622F5B2D7}"/>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28F08141-0798-45FF-90E9-5A96592D828D}"/>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0" name="그룹 7">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1"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2" name="직사각형 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Xây dựng mạng lưới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nơ-ron</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generator</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và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discriminator</a:t>
              </a:r>
            </a:p>
          </p:txBody>
        </p:sp>
      </p:grpSp>
      <p:pic>
        <p:nvPicPr>
          <p:cNvPr id="14" name="그림 1"/>
          <p:cNvPicPr>
            <a:picLocks noChangeAspect="1"/>
          </p:cNvPicPr>
          <p:nvPr/>
        </p:nvPicPr>
        <p:blipFill rotWithShape="1">
          <a:blip r:embed="rId3"/>
          <a:srcRect l="778" t="1446" r="5487" b="561"/>
          <a:stretch/>
        </p:blipFill>
        <p:spPr>
          <a:xfrm>
            <a:off x="2215108" y="1844824"/>
            <a:ext cx="5616624" cy="4425930"/>
          </a:xfrm>
          <a:prstGeom prst="rect">
            <a:avLst/>
          </a:prstGeom>
          <a:ln>
            <a:solidFill>
              <a:schemeClr val="bg1">
                <a:lumMod val="85000"/>
              </a:schemeClr>
            </a:solidFill>
          </a:ln>
        </p:spPr>
      </p:pic>
    </p:spTree>
    <p:extLst>
      <p:ext uri="{BB962C8B-B14F-4D97-AF65-F5344CB8AC3E}">
        <p14:creationId xmlns:p14="http://schemas.microsoft.com/office/powerpoint/2010/main" val="41265000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8993DC61-3F24-4FE7-A600-673DE5ADB6C2}"/>
              </a:ext>
            </a:extLst>
          </p:cNvPr>
          <p:cNvGrpSpPr/>
          <p:nvPr/>
        </p:nvGrpSpPr>
        <p:grpSpPr>
          <a:xfrm>
            <a:off x="450000" y="450000"/>
            <a:ext cx="9018001" cy="276999"/>
            <a:chOff x="450000" y="450000"/>
            <a:chExt cx="9018001" cy="276999"/>
          </a:xfrm>
        </p:grpSpPr>
        <p:sp>
          <p:nvSpPr>
            <p:cNvPr id="7" name="직사각형 6">
              <a:extLst>
                <a:ext uri="{FF2B5EF4-FFF2-40B4-BE49-F238E27FC236}">
                  <a16:creationId xmlns:a16="http://schemas.microsoft.com/office/drawing/2014/main" id="{9393E005-9B52-4808-90CC-4C641BA2C8E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04475759-2553-4915-BFEB-C803065D6AED}"/>
                </a:ext>
              </a:extLst>
            </p:cNvPr>
            <p:cNvSpPr/>
            <p:nvPr/>
          </p:nvSpPr>
          <p:spPr>
            <a:xfrm>
              <a:off x="8407797" y="480778"/>
              <a:ext cx="1060204"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21"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2"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nghiệm</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12">
            <a:extLst>
              <a:ext uri="{FF2B5EF4-FFF2-40B4-BE49-F238E27FC236}">
                <a16:creationId xmlns:a16="http://schemas.microsoft.com/office/drawing/2014/main" id="{D8BF98C4-B566-4812-B5F0-560CFBA969E7}"/>
              </a:ext>
            </a:extLst>
          </p:cNvPr>
          <p:cNvSpPr/>
          <p:nvPr/>
        </p:nvSpPr>
        <p:spPr>
          <a:xfrm>
            <a:off x="702940" y="1700808"/>
            <a:ext cx="8632825" cy="137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Bước tiếp theo, tải bộ dữ liệu MNIST và áp dụng các bước tiền xử lý cần thiết.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Phạm vi giá trị pixel của hình ảnh tổng hợp là (-1, 1) do lớp đầu ra của trình tạo sử dụng chức năng kích hoạt tanh.</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Phạm vi pixel hình ảnh MNIST đầu vào là [0,255] (kiểu dữ liệu tf.Bài8 từ TensorFlow)</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giai đoạn tiền xử lý, hãy thay đổi dytpe của te</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nsor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hình ảnh đầu vào từ tf.uint8 thành tf.float32 bằng cách sử dụng hàm tf.image.convert_image_dtype.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5" name="그림 13"/>
          <p:cNvPicPr>
            <a:picLocks noChangeAspect="1"/>
          </p:cNvPicPr>
          <p:nvPr/>
        </p:nvPicPr>
        <p:blipFill>
          <a:blip r:embed="rId3"/>
          <a:stretch>
            <a:fillRect/>
          </a:stretch>
        </p:blipFill>
        <p:spPr>
          <a:xfrm>
            <a:off x="846956" y="3284984"/>
            <a:ext cx="7611244" cy="3014034"/>
          </a:xfrm>
          <a:prstGeom prst="rect">
            <a:avLst/>
          </a:prstGeom>
          <a:noFill/>
          <a:ln>
            <a:solidFill>
              <a:schemeClr val="bg1">
                <a:lumMod val="85000"/>
              </a:schemeClr>
            </a:solidFill>
          </a:ln>
        </p:spPr>
      </p:pic>
    </p:spTree>
    <p:extLst>
      <p:ext uri="{BB962C8B-B14F-4D97-AF65-F5344CB8AC3E}">
        <p14:creationId xmlns:p14="http://schemas.microsoft.com/office/powerpoint/2010/main" val="1091714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8993DC61-3F24-4FE7-A600-673DE5ADB6C2}"/>
              </a:ext>
            </a:extLst>
          </p:cNvPr>
          <p:cNvGrpSpPr/>
          <p:nvPr/>
        </p:nvGrpSpPr>
        <p:grpSpPr>
          <a:xfrm>
            <a:off x="450000" y="450000"/>
            <a:ext cx="9018000" cy="276999"/>
            <a:chOff x="450000" y="450000"/>
            <a:chExt cx="9018000" cy="276999"/>
          </a:xfrm>
        </p:grpSpPr>
        <p:sp>
          <p:nvSpPr>
            <p:cNvPr id="7" name="직사각형 6">
              <a:extLst>
                <a:ext uri="{FF2B5EF4-FFF2-40B4-BE49-F238E27FC236}">
                  <a16:creationId xmlns:a16="http://schemas.microsoft.com/office/drawing/2014/main" id="{9393E005-9B52-4808-90CC-4C641BA2C8E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04475759-2553-4915-BFEB-C803065D6AED}"/>
                </a:ext>
              </a:extLst>
            </p:cNvPr>
            <p:cNvSpPr/>
            <p:nvPr/>
          </p:nvSpPr>
          <p:spPr>
            <a:xfrm>
              <a:off x="8557067" y="480778"/>
              <a:ext cx="910933"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21"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2"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nghiệm</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4" name="직사각형 12">
            <a:extLst>
              <a:ext uri="{FF2B5EF4-FFF2-40B4-BE49-F238E27FC236}">
                <a16:creationId xmlns:a16="http://schemas.microsoft.com/office/drawing/2014/main" id="{D8BF98C4-B566-4812-B5F0-560CFBA969E7}"/>
              </a:ext>
            </a:extLst>
          </p:cNvPr>
          <p:cNvSpPr/>
          <p:nvPr/>
        </p:nvSpPr>
        <p:spPr>
          <a:xfrm>
            <a:off x="702940" y="1700808"/>
            <a:ext cx="8632825" cy="137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Tải chức năng này cũng thay đổi phạm vi cường độ điểm ảnh thành [0, 1]</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Nhân 2 và trừ 1 để điều chỉnh phạm vi cường độ pixel thành [-1, 1]</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Đồng thời tạo một vectơ ngẫu nhiên z dựa trên phân phối ngẫu nhiên (phân phối tiêu chuẩn hoặc bình thường được sử dụng rộng rãi trong mã này)</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đây, trả về chung vectơ đầu vào z và hình ảnh được trích xuất từ tập dữ liệu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train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thuận tiện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2" name="그림 13"/>
          <p:cNvPicPr>
            <a:picLocks noChangeAspect="1"/>
          </p:cNvPicPr>
          <p:nvPr/>
        </p:nvPicPr>
        <p:blipFill>
          <a:blip r:embed="rId3"/>
          <a:stretch>
            <a:fillRect/>
          </a:stretch>
        </p:blipFill>
        <p:spPr>
          <a:xfrm>
            <a:off x="877436" y="3121344"/>
            <a:ext cx="8050494" cy="3187976"/>
          </a:xfrm>
          <a:prstGeom prst="rect">
            <a:avLst/>
          </a:prstGeom>
          <a:noFill/>
          <a:ln>
            <a:solidFill>
              <a:schemeClr val="bg1">
                <a:lumMod val="85000"/>
              </a:schemeClr>
            </a:solidFill>
          </a:ln>
        </p:spPr>
      </p:pic>
    </p:spTree>
    <p:extLst>
      <p:ext uri="{BB962C8B-B14F-4D97-AF65-F5344CB8AC3E}">
        <p14:creationId xmlns:p14="http://schemas.microsoft.com/office/powerpoint/2010/main" val="6534719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8993DC61-3F24-4FE7-A600-673DE5ADB6C2}"/>
              </a:ext>
            </a:extLst>
          </p:cNvPr>
          <p:cNvGrpSpPr/>
          <p:nvPr/>
        </p:nvGrpSpPr>
        <p:grpSpPr>
          <a:xfrm>
            <a:off x="450000" y="450000"/>
            <a:ext cx="9018000" cy="276999"/>
            <a:chOff x="450000" y="450000"/>
            <a:chExt cx="9018000" cy="276999"/>
          </a:xfrm>
        </p:grpSpPr>
        <p:sp>
          <p:nvSpPr>
            <p:cNvPr id="7" name="직사각형 6">
              <a:extLst>
                <a:ext uri="{FF2B5EF4-FFF2-40B4-BE49-F238E27FC236}">
                  <a16:creationId xmlns:a16="http://schemas.microsoft.com/office/drawing/2014/main" id="{9393E005-9B52-4808-90CC-4C641BA2C8E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04475759-2553-4915-BFEB-C803065D6AED}"/>
                </a:ext>
              </a:extLst>
            </p:cNvPr>
            <p:cNvSpPr/>
            <p:nvPr/>
          </p:nvSpPr>
          <p:spPr>
            <a:xfrm>
              <a:off x="8470447" y="480778"/>
              <a:ext cx="997553"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21"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2"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Hãy kiểm tra đối tượng tập dữ liệu từ trước</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0" name="그룹 19"/>
          <p:cNvGrpSpPr/>
          <p:nvPr/>
        </p:nvGrpSpPr>
        <p:grpSpPr>
          <a:xfrm>
            <a:off x="576565" y="1772816"/>
            <a:ext cx="8704372" cy="3643969"/>
            <a:chOff x="576565" y="1873262"/>
            <a:chExt cx="8704372" cy="3643969"/>
          </a:xfrm>
        </p:grpSpPr>
        <p:pic>
          <p:nvPicPr>
            <p:cNvPr id="4" name="그림 3"/>
            <p:cNvPicPr>
              <a:picLocks noChangeAspect="1"/>
            </p:cNvPicPr>
            <p:nvPr/>
          </p:nvPicPr>
          <p:blipFill rotWithShape="1">
            <a:blip r:embed="rId2"/>
            <a:srcRect r="11932" b="3332"/>
            <a:stretch/>
          </p:blipFill>
          <p:spPr>
            <a:xfrm>
              <a:off x="576565" y="1873262"/>
              <a:ext cx="8704372" cy="3643969"/>
            </a:xfrm>
            <a:prstGeom prst="rect">
              <a:avLst/>
            </a:prstGeom>
            <a:ln>
              <a:solidFill>
                <a:schemeClr val="bg1">
                  <a:lumMod val="85000"/>
                </a:schemeClr>
              </a:solidFill>
            </a:ln>
          </p:spPr>
        </p:pic>
        <p:sp>
          <p:nvSpPr>
            <p:cNvPr id="2" name="TextBox 1">
              <a:extLst>
                <a:ext uri="{FF2B5EF4-FFF2-40B4-BE49-F238E27FC236}">
                  <a16:creationId xmlns:a16="http://schemas.microsoft.com/office/drawing/2014/main" id="{8D4F246F-91F7-7948-AA38-B43E407E174E}"/>
                </a:ext>
              </a:extLst>
            </p:cNvPr>
            <p:cNvSpPr txBox="1"/>
            <p:nvPr/>
          </p:nvSpPr>
          <p:spPr>
            <a:xfrm>
              <a:off x="1085077" y="4980767"/>
              <a:ext cx="1597164" cy="219121"/>
            </a:xfrm>
            <a:prstGeom prst="rect">
              <a:avLst/>
            </a:prstGeom>
            <a:solidFill>
              <a:schemeClr val="bg1"/>
            </a:solidFill>
          </p:spPr>
          <p:txBody>
            <a:bodyPr wrap="square" lIns="0" tIns="0" rIns="0" bIns="0" rtlCol="0" anchor="ctr">
              <a:noAutofit/>
            </a:bodyPr>
            <a:lstStyle>
              <a:defPPr>
                <a:defRPr lang="en-US"/>
              </a:defPPr>
              <a:lvl1pPr>
                <a:defRPr kumimoji="1" sz="1100">
                  <a:solidFill>
                    <a:srgbClr val="A21515"/>
                  </a:solidFill>
                  <a:latin typeface="D2Coding" panose="020B0609020101020101" pitchFamily="49" charset="-127"/>
                  <a:ea typeface="D2Coding" panose="020B0609020101020101" pitchFamily="49" charset="-127"/>
                </a:defRPr>
              </a:lvl1pPr>
            </a:lstStyle>
            <a:p>
              <a:r>
                <a:rPr lang="en-US" altLang="ko-KR" dirty="0">
                  <a:solidFill>
                    <a:schemeClr val="tx1">
                      <a:lumMod val="75000"/>
                      <a:lumOff val="25000"/>
                    </a:schemeClr>
                  </a:solidFill>
                </a:rPr>
                <a:t>before </a:t>
              </a:r>
              <a:r>
                <a:rPr lang="en-US" altLang="ko-KR" dirty="0" err="1">
                  <a:solidFill>
                    <a:schemeClr val="tx1">
                      <a:lumMod val="75000"/>
                      <a:lumOff val="25000"/>
                    </a:schemeClr>
                  </a:solidFill>
                </a:rPr>
                <a:t>preproceessing</a:t>
              </a:r>
              <a:r>
                <a:rPr lang="en-US" altLang="ko-KR" dirty="0">
                  <a:solidFill>
                    <a:schemeClr val="tx1">
                      <a:lumMod val="75000"/>
                      <a:lumOff val="25000"/>
                    </a:schemeClr>
                  </a:solidFill>
                </a:rPr>
                <a:t>:</a:t>
              </a:r>
              <a:endParaRPr lang="ko-KR" altLang="en-US" dirty="0">
                <a:solidFill>
                  <a:schemeClr val="tx1">
                    <a:lumMod val="75000"/>
                    <a:lumOff val="25000"/>
                  </a:schemeClr>
                </a:solidFill>
              </a:endParaRPr>
            </a:p>
          </p:txBody>
        </p:sp>
        <p:sp>
          <p:nvSpPr>
            <p:cNvPr id="9" name="TextBox 8">
              <a:extLst>
                <a:ext uri="{FF2B5EF4-FFF2-40B4-BE49-F238E27FC236}">
                  <a16:creationId xmlns:a16="http://schemas.microsoft.com/office/drawing/2014/main" id="{F3FFC317-AF38-8343-8FC0-8E2E2872091C}"/>
                </a:ext>
              </a:extLst>
            </p:cNvPr>
            <p:cNvSpPr txBox="1"/>
            <p:nvPr/>
          </p:nvSpPr>
          <p:spPr>
            <a:xfrm>
              <a:off x="1081785" y="4569951"/>
              <a:ext cx="1545591" cy="215409"/>
            </a:xfrm>
            <a:prstGeom prst="rect">
              <a:avLst/>
            </a:prstGeom>
            <a:solidFill>
              <a:schemeClr val="bg1"/>
            </a:solidFill>
          </p:spPr>
          <p:txBody>
            <a:bodyPr wrap="squar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t>after </a:t>
              </a:r>
              <a:r>
                <a:rPr lang="en-US" altLang="ko-KR" dirty="0" err="1"/>
                <a:t>preproceessing</a:t>
              </a:r>
              <a:r>
                <a:rPr lang="en-US" altLang="ko-KR" dirty="0"/>
                <a:t>:</a:t>
              </a:r>
              <a:endParaRPr lang="ko-KR" altLang="en-US" dirty="0"/>
            </a:p>
          </p:txBody>
        </p:sp>
        <p:sp>
          <p:nvSpPr>
            <p:cNvPr id="17" name="TextBox 16">
              <a:extLst>
                <a:ext uri="{FF2B5EF4-FFF2-40B4-BE49-F238E27FC236}">
                  <a16:creationId xmlns:a16="http://schemas.microsoft.com/office/drawing/2014/main" id="{3655E086-959D-6F44-94C9-209DD1703D36}"/>
                </a:ext>
              </a:extLst>
            </p:cNvPr>
            <p:cNvSpPr txBox="1"/>
            <p:nvPr/>
          </p:nvSpPr>
          <p:spPr>
            <a:xfrm>
              <a:off x="3123381" y="4769740"/>
              <a:ext cx="1757935" cy="235411"/>
            </a:xfrm>
            <a:prstGeom prst="rect">
              <a:avLst/>
            </a:prstGeom>
            <a:solidFill>
              <a:schemeClr val="bg1"/>
            </a:solidFill>
          </p:spPr>
          <p:txBody>
            <a:bodyPr wrap="squar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t>minimum: 0 maximum: 255</a:t>
              </a:r>
              <a:endParaRPr lang="ko-KR" altLang="en-US" dirty="0"/>
            </a:p>
          </p:txBody>
        </p:sp>
        <p:sp>
          <p:nvSpPr>
            <p:cNvPr id="24" name="TextBox 23">
              <a:extLst>
                <a:ext uri="{FF2B5EF4-FFF2-40B4-BE49-F238E27FC236}">
                  <a16:creationId xmlns:a16="http://schemas.microsoft.com/office/drawing/2014/main" id="{B95B98B2-7B3F-534D-8A09-6F259AEE7D07}"/>
                </a:ext>
              </a:extLst>
            </p:cNvPr>
            <p:cNvSpPr txBox="1"/>
            <p:nvPr/>
          </p:nvSpPr>
          <p:spPr>
            <a:xfrm>
              <a:off x="1536169" y="2446191"/>
              <a:ext cx="2126147" cy="194174"/>
            </a:xfrm>
            <a:prstGeom prst="rect">
              <a:avLst/>
            </a:prstGeom>
            <a:solidFill>
              <a:srgbClr val="F7F7F7"/>
            </a:solidFill>
          </p:spPr>
          <p:txBody>
            <a:bodyPr wrap="square" lIns="0" tIns="0" rIns="0" bIns="0" rtlCol="0" anchor="ctr">
              <a:noAutofit/>
            </a:bodyPr>
            <a:lstStyle/>
            <a:p>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a:solidFill>
                    <a:srgbClr val="A21515"/>
                  </a:solidFill>
                  <a:latin typeface="D2Coding" panose="020B0609020101020101" pitchFamily="49" charset="-127"/>
                  <a:ea typeface="D2Coding" panose="020B0609020101020101" pitchFamily="49" charset="-127"/>
                </a:rPr>
                <a:t>'before </a:t>
              </a:r>
              <a:r>
                <a:rPr kumimoji="1" lang="en-US" altLang="ko-KR" sz="1100" dirty="0" err="1">
                  <a:solidFill>
                    <a:srgbClr val="A21515"/>
                  </a:solidFill>
                  <a:latin typeface="D2Coding" panose="020B0609020101020101" pitchFamily="49" charset="-127"/>
                  <a:ea typeface="D2Coding" panose="020B0609020101020101" pitchFamily="49" charset="-127"/>
                </a:rPr>
                <a:t>preproceessing</a:t>
              </a:r>
              <a:r>
                <a:rPr kumimoji="1" lang="en-US" altLang="ko-KR" sz="1100" dirty="0">
                  <a:solidFill>
                    <a:srgbClr val="A21515"/>
                  </a:solidFill>
                  <a:latin typeface="D2Coding" panose="020B0609020101020101" pitchFamily="49" charset="-127"/>
                  <a:ea typeface="D2Coding" panose="020B0609020101020101" pitchFamily="49" charset="-127"/>
                </a:rPr>
                <a:t>:  '</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endParaRPr kumimoji="1"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26" name="TextBox 25">
              <a:extLst>
                <a:ext uri="{FF2B5EF4-FFF2-40B4-BE49-F238E27FC236}">
                  <a16:creationId xmlns:a16="http://schemas.microsoft.com/office/drawing/2014/main" id="{B95B98B2-7B3F-534D-8A09-6F259AEE7D07}"/>
                </a:ext>
              </a:extLst>
            </p:cNvPr>
            <p:cNvSpPr txBox="1"/>
            <p:nvPr/>
          </p:nvSpPr>
          <p:spPr>
            <a:xfrm>
              <a:off x="1536233" y="3737462"/>
              <a:ext cx="1993352" cy="200554"/>
            </a:xfrm>
            <a:prstGeom prst="rect">
              <a:avLst/>
            </a:prstGeom>
            <a:solidFill>
              <a:srgbClr val="F7F7F7"/>
            </a:solidFill>
          </p:spPr>
          <p:txBody>
            <a:bodyPr wrap="square" lIns="0" tIns="0" rIns="0" bIns="0" rtlCol="0" anchor="ctr">
              <a:noAutofit/>
            </a:bodyPr>
            <a:lstStyle/>
            <a:p>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a:solidFill>
                    <a:srgbClr val="A21515"/>
                  </a:solidFill>
                  <a:latin typeface="D2Coding" panose="020B0609020101020101" pitchFamily="49" charset="-127"/>
                  <a:ea typeface="D2Coding" panose="020B0609020101020101" pitchFamily="49" charset="-127"/>
                </a:rPr>
                <a:t>'after </a:t>
              </a:r>
              <a:r>
                <a:rPr kumimoji="1" lang="en-US" altLang="ko-KR" sz="1100" dirty="0" err="1">
                  <a:solidFill>
                    <a:srgbClr val="A21515"/>
                  </a:solidFill>
                  <a:latin typeface="D2Coding" panose="020B0609020101020101" pitchFamily="49" charset="-127"/>
                  <a:ea typeface="D2Coding" panose="020B0609020101020101" pitchFamily="49" charset="-127"/>
                </a:rPr>
                <a:t>preproceessing</a:t>
              </a:r>
              <a:r>
                <a:rPr kumimoji="1" lang="en-US" altLang="ko-KR" sz="1100" dirty="0">
                  <a:solidFill>
                    <a:srgbClr val="A21515"/>
                  </a:solidFill>
                  <a:latin typeface="D2Coding" panose="020B0609020101020101" pitchFamily="49" charset="-127"/>
                  <a:ea typeface="D2Coding" panose="020B0609020101020101" pitchFamily="49" charset="-127"/>
                </a:rPr>
                <a:t>:  '</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endParaRPr kumimoji="1"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a16="http://schemas.microsoft.com/office/drawing/2014/main" id="{3655E086-959D-6F44-94C9-209DD1703D36}"/>
                </a:ext>
              </a:extLst>
            </p:cNvPr>
            <p:cNvSpPr txBox="1"/>
            <p:nvPr/>
          </p:nvSpPr>
          <p:spPr>
            <a:xfrm>
              <a:off x="3401512" y="5166505"/>
              <a:ext cx="4315148" cy="235411"/>
            </a:xfrm>
            <a:prstGeom prst="rect">
              <a:avLst/>
            </a:prstGeom>
            <a:solidFill>
              <a:schemeClr val="bg1"/>
            </a:solidFill>
          </p:spPr>
          <p:txBody>
            <a:bodyPr wrap="squar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t>minimum: -0.8737728595733643 maximum: 0.9460210800170898</a:t>
              </a:r>
              <a:endParaRPr lang="ko-KR" altLang="en-US" dirty="0"/>
            </a:p>
          </p:txBody>
        </p:sp>
        <p:sp>
          <p:nvSpPr>
            <p:cNvPr id="5" name="직사각형 4"/>
            <p:cNvSpPr/>
            <p:nvPr/>
          </p:nvSpPr>
          <p:spPr>
            <a:xfrm>
              <a:off x="7716660" y="1988840"/>
              <a:ext cx="432048" cy="250470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95B98B2-7B3F-534D-8A09-6F259AEE7D07}"/>
                </a:ext>
              </a:extLst>
            </p:cNvPr>
            <p:cNvSpPr txBox="1"/>
            <p:nvPr/>
          </p:nvSpPr>
          <p:spPr>
            <a:xfrm>
              <a:off x="3731086" y="2870828"/>
              <a:ext cx="5287184" cy="194174"/>
            </a:xfrm>
            <a:prstGeom prst="rect">
              <a:avLst/>
            </a:prstGeom>
            <a:solidFill>
              <a:srgbClr val="F7F7F7"/>
            </a:solidFill>
          </p:spPr>
          <p:txBody>
            <a:bodyPr wrap="square" lIns="0" tIns="0" rIns="0" bIns="0" rtlCol="0" anchor="ctr">
              <a:noAutofit/>
            </a:bodyPr>
            <a:lstStyle/>
            <a:p>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a:solidFill>
                    <a:srgbClr val="A21515"/>
                  </a:solidFill>
                  <a:latin typeface="D2Coding" panose="020B0609020101020101" pitchFamily="49" charset="-127"/>
                  <a:ea typeface="D2Coding" panose="020B0609020101020101" pitchFamily="49" charset="-127"/>
                </a:rPr>
                <a:t>'minimum: {} maximum: {}'</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a:solidFill>
                    <a:srgbClr val="8E7749"/>
                  </a:solidFill>
                  <a:latin typeface="D2Coding" panose="020B0609020101020101" pitchFamily="49" charset="-127"/>
                  <a:ea typeface="D2Coding" panose="020B0609020101020101" pitchFamily="49" charset="-127"/>
                </a:rPr>
                <a:t>format</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err="1">
                  <a:solidFill>
                    <a:schemeClr val="tx1">
                      <a:lumMod val="75000"/>
                      <a:lumOff val="25000"/>
                    </a:schemeClr>
                  </a:solidFill>
                  <a:latin typeface="D2Coding" panose="020B0609020101020101" pitchFamily="49" charset="-127"/>
                  <a:ea typeface="D2Coding" panose="020B0609020101020101" pitchFamily="49" charset="-127"/>
                </a:rPr>
                <a:t>np.</a:t>
              </a:r>
              <a:r>
                <a:rPr kumimoji="1" lang="en-US" altLang="ko-KR" sz="1100" dirty="0" err="1">
                  <a:solidFill>
                    <a:srgbClr val="8E7749"/>
                  </a:solidFill>
                  <a:latin typeface="D2Coding" panose="020B0609020101020101" pitchFamily="49" charset="-127"/>
                  <a:ea typeface="D2Coding" panose="020B0609020101020101" pitchFamily="49" charset="-127"/>
                </a:rPr>
                <a:t>min</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(example), </a:t>
              </a:r>
              <a:r>
                <a:rPr kumimoji="1" lang="en-US" altLang="ko-KR" sz="1100" dirty="0" err="1">
                  <a:solidFill>
                    <a:schemeClr val="tx1">
                      <a:lumMod val="75000"/>
                      <a:lumOff val="25000"/>
                    </a:schemeClr>
                  </a:solidFill>
                  <a:latin typeface="D2Coding" panose="020B0609020101020101" pitchFamily="49" charset="-127"/>
                  <a:ea typeface="D2Coding" panose="020B0609020101020101" pitchFamily="49" charset="-127"/>
                </a:rPr>
                <a:t>np.</a:t>
              </a:r>
              <a:r>
                <a:rPr kumimoji="1" lang="en-US" altLang="ko-KR" sz="1100" dirty="0" err="1">
                  <a:solidFill>
                    <a:srgbClr val="8E7749"/>
                  </a:solidFill>
                  <a:latin typeface="D2Coding" panose="020B0609020101020101" pitchFamily="49" charset="-127"/>
                  <a:ea typeface="D2Coding" panose="020B0609020101020101" pitchFamily="49" charset="-127"/>
                </a:rPr>
                <a:t>max</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(example)))</a:t>
              </a:r>
              <a:endParaRPr kumimoji="1"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a16="http://schemas.microsoft.com/office/drawing/2014/main" id="{B95B98B2-7B3F-534D-8A09-6F259AEE7D07}"/>
                </a:ext>
              </a:extLst>
            </p:cNvPr>
            <p:cNvSpPr txBox="1"/>
            <p:nvPr/>
          </p:nvSpPr>
          <p:spPr>
            <a:xfrm>
              <a:off x="3750796" y="4155422"/>
              <a:ext cx="5287184" cy="251985"/>
            </a:xfrm>
            <a:prstGeom prst="rect">
              <a:avLst/>
            </a:prstGeom>
            <a:solidFill>
              <a:srgbClr val="F7F7F7"/>
            </a:solidFill>
          </p:spPr>
          <p:txBody>
            <a:bodyPr wrap="square" lIns="0" tIns="0" rIns="0" bIns="0" rtlCol="0" anchor="ctr">
              <a:noAutofit/>
            </a:bodyPr>
            <a:lstStyle/>
            <a:p>
              <a:r>
                <a:rPr kumimoji="1" lang="en-US" altLang="ko-KR" sz="1100" dirty="0">
                  <a:solidFill>
                    <a:srgbClr val="A21515"/>
                  </a:solidFill>
                  <a:latin typeface="D2Coding" panose="020B0609020101020101" pitchFamily="49" charset="-127"/>
                  <a:ea typeface="D2Coding" panose="020B0609020101020101" pitchFamily="49" charset="-127"/>
                </a:rPr>
                <a:t>'minimum: {} maximum: {}'</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a:solidFill>
                    <a:srgbClr val="8E7749"/>
                  </a:solidFill>
                  <a:latin typeface="D2Coding" panose="020B0609020101020101" pitchFamily="49" charset="-127"/>
                  <a:ea typeface="D2Coding" panose="020B0609020101020101" pitchFamily="49" charset="-127"/>
                </a:rPr>
                <a:t>format</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a:t>
              </a:r>
              <a:r>
                <a:rPr kumimoji="1" lang="en-US" altLang="ko-KR" sz="1100" dirty="0" err="1">
                  <a:solidFill>
                    <a:schemeClr val="tx1">
                      <a:lumMod val="75000"/>
                      <a:lumOff val="25000"/>
                    </a:schemeClr>
                  </a:solidFill>
                  <a:latin typeface="D2Coding" panose="020B0609020101020101" pitchFamily="49" charset="-127"/>
                  <a:ea typeface="D2Coding" panose="020B0609020101020101" pitchFamily="49" charset="-127"/>
                </a:rPr>
                <a:t>np.</a:t>
              </a:r>
              <a:r>
                <a:rPr kumimoji="1" lang="en-US" altLang="ko-KR" sz="1100" dirty="0" err="1">
                  <a:solidFill>
                    <a:srgbClr val="8E7749"/>
                  </a:solidFill>
                  <a:latin typeface="D2Coding" panose="020B0609020101020101" pitchFamily="49" charset="-127"/>
                  <a:ea typeface="D2Coding" panose="020B0609020101020101" pitchFamily="49" charset="-127"/>
                </a:rPr>
                <a:t>min</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(example), </a:t>
              </a:r>
              <a:r>
                <a:rPr kumimoji="1" lang="en-US" altLang="ko-KR" sz="1100" dirty="0" err="1">
                  <a:solidFill>
                    <a:schemeClr val="tx1">
                      <a:lumMod val="75000"/>
                      <a:lumOff val="25000"/>
                    </a:schemeClr>
                  </a:solidFill>
                  <a:latin typeface="D2Coding" panose="020B0609020101020101" pitchFamily="49" charset="-127"/>
                  <a:ea typeface="D2Coding" panose="020B0609020101020101" pitchFamily="49" charset="-127"/>
                </a:rPr>
                <a:t>np.</a:t>
              </a:r>
              <a:r>
                <a:rPr kumimoji="1" lang="en-US" altLang="ko-KR" sz="1100" dirty="0" err="1">
                  <a:solidFill>
                    <a:srgbClr val="8E7749"/>
                  </a:solidFill>
                  <a:latin typeface="D2Coding" panose="020B0609020101020101" pitchFamily="49" charset="-127"/>
                  <a:ea typeface="D2Coding" panose="020B0609020101020101" pitchFamily="49" charset="-127"/>
                </a:rPr>
                <a:t>max</a:t>
              </a:r>
              <a:r>
                <a:rPr kumimoji="1" lang="en-US" altLang="ko-KR" sz="1100" dirty="0">
                  <a:solidFill>
                    <a:schemeClr val="tx1">
                      <a:lumMod val="75000"/>
                      <a:lumOff val="25000"/>
                    </a:schemeClr>
                  </a:solidFill>
                  <a:latin typeface="D2Coding" panose="020B0609020101020101" pitchFamily="49" charset="-127"/>
                  <a:ea typeface="D2Coding" panose="020B0609020101020101" pitchFamily="49" charset="-127"/>
                </a:rPr>
                <a:t>(example)))</a:t>
              </a:r>
              <a:endParaRPr kumimoji="1"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6637100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75987E0-3F83-4297-B3A7-FA8FB5B71355}"/>
              </a:ext>
            </a:extLst>
          </p:cNvPr>
          <p:cNvGrpSpPr/>
          <p:nvPr/>
        </p:nvGrpSpPr>
        <p:grpSpPr>
          <a:xfrm>
            <a:off x="450000" y="450000"/>
            <a:ext cx="9018001" cy="276999"/>
            <a:chOff x="450000" y="450000"/>
            <a:chExt cx="9018001" cy="276999"/>
          </a:xfrm>
        </p:grpSpPr>
        <p:sp>
          <p:nvSpPr>
            <p:cNvPr id="5" name="직사각형 4">
              <a:extLst>
                <a:ext uri="{FF2B5EF4-FFF2-40B4-BE49-F238E27FC236}">
                  <a16:creationId xmlns:a16="http://schemas.microsoft.com/office/drawing/2014/main" id="{4EE32F28-D724-481A-9A95-0F79A91BAF70}"/>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EE9498E5-A3BD-461B-B380-91E5F4E795D0}"/>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2" name="그룹 7">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3"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Trong đoạn mã sau, hãy in vectơ đầu vào và hình dạng của mảng hình ảnh bằng cách trích xuất một lô</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559817" y="1803033"/>
            <a:ext cx="6479827" cy="2054995"/>
            <a:chOff x="559817" y="1803033"/>
            <a:chExt cx="6479827" cy="2054995"/>
          </a:xfrm>
        </p:grpSpPr>
        <p:pic>
          <p:nvPicPr>
            <p:cNvPr id="6" name="그림 5"/>
            <p:cNvPicPr>
              <a:picLocks noChangeAspect="1"/>
            </p:cNvPicPr>
            <p:nvPr/>
          </p:nvPicPr>
          <p:blipFill rotWithShape="1">
            <a:blip r:embed="rId2"/>
            <a:srcRect l="2493" t="1396"/>
            <a:stretch/>
          </p:blipFill>
          <p:spPr>
            <a:xfrm>
              <a:off x="559817" y="1803033"/>
              <a:ext cx="6479827" cy="2054995"/>
            </a:xfrm>
            <a:prstGeom prst="rect">
              <a:avLst/>
            </a:prstGeom>
            <a:ln>
              <a:solidFill>
                <a:schemeClr val="bg1">
                  <a:lumMod val="75000"/>
                </a:schemeClr>
              </a:solidFill>
            </a:ln>
          </p:spPr>
        </p:pic>
        <p:sp>
          <p:nvSpPr>
            <p:cNvPr id="8" name="TextBox 7">
              <a:extLst>
                <a:ext uri="{FF2B5EF4-FFF2-40B4-BE49-F238E27FC236}">
                  <a16:creationId xmlns:a16="http://schemas.microsoft.com/office/drawing/2014/main" id="{FD621258-9B09-B946-962E-32D4B01602D1}"/>
                </a:ext>
              </a:extLst>
            </p:cNvPr>
            <p:cNvSpPr txBox="1"/>
            <p:nvPr/>
          </p:nvSpPr>
          <p:spPr>
            <a:xfrm>
              <a:off x="1995265" y="3391273"/>
              <a:ext cx="397416" cy="212988"/>
            </a:xfrm>
            <a:prstGeom prst="rect">
              <a:avLst/>
            </a:prstGeom>
            <a:solidFill>
              <a:schemeClr val="bg1"/>
            </a:solidFill>
          </p:spPr>
          <p:txBody>
            <a:bodyPr wrap="square" lIns="0" tIns="0" rIns="0" bIns="0" rtlCol="0" anchor="ctr">
              <a:noAutofit/>
            </a:bodyPr>
            <a:lstStyle>
              <a:defPPr>
                <a:defRPr lang="en-US"/>
              </a:defPPr>
              <a:lvl1pPr>
                <a:defRPr kumimoji="1" sz="1200">
                  <a:solidFill>
                    <a:srgbClr val="A21515"/>
                  </a:solidFill>
                  <a:latin typeface="D2Coding" panose="020B0609020101020101" pitchFamily="49" charset="-127"/>
                  <a:ea typeface="D2Coding" panose="020B0609020101020101" pitchFamily="49" charset="-127"/>
                </a:defRPr>
              </a:lvl1pPr>
            </a:lstStyle>
            <a:p>
              <a:pPr algn="ctr"/>
              <a:r>
                <a:rPr lang="en-US" altLang="ko-KR" dirty="0">
                  <a:solidFill>
                    <a:schemeClr val="tx1">
                      <a:lumMod val="50000"/>
                      <a:lumOff val="50000"/>
                    </a:schemeClr>
                  </a:solidFill>
                </a:rPr>
                <a:t>shape</a:t>
              </a:r>
              <a:endParaRPr lang="ko-KR" altLang="en-US" dirty="0">
                <a:solidFill>
                  <a:schemeClr val="tx1">
                    <a:lumMod val="50000"/>
                    <a:lumOff val="50000"/>
                  </a:schemeClr>
                </a:solidFill>
              </a:endParaRPr>
            </a:p>
          </p:txBody>
        </p:sp>
        <p:sp>
          <p:nvSpPr>
            <p:cNvPr id="15" name="TextBox 14">
              <a:extLst>
                <a:ext uri="{FF2B5EF4-FFF2-40B4-BE49-F238E27FC236}">
                  <a16:creationId xmlns:a16="http://schemas.microsoft.com/office/drawing/2014/main" id="{B95B98B2-7B3F-534D-8A09-6F259AEE7D07}"/>
                </a:ext>
              </a:extLst>
            </p:cNvPr>
            <p:cNvSpPr txBox="1"/>
            <p:nvPr/>
          </p:nvSpPr>
          <p:spPr>
            <a:xfrm>
              <a:off x="2610433" y="2276677"/>
              <a:ext cx="384227" cy="237923"/>
            </a:xfrm>
            <a:prstGeom prst="rect">
              <a:avLst/>
            </a:prstGeom>
            <a:solidFill>
              <a:srgbClr val="F7F7F7"/>
            </a:solidFill>
          </p:spPr>
          <p:txBody>
            <a:bodyPr wrap="square" lIns="0" tIns="0" rIns="0" bIns="0" rtlCol="0" anchor="ctr">
              <a:noAutofit/>
            </a:bodyPr>
            <a:lstStyle/>
            <a:p>
              <a:r>
                <a:rPr kumimoji="1" lang="en-US" altLang="ko-KR" sz="1200" dirty="0">
                  <a:solidFill>
                    <a:srgbClr val="A21515"/>
                  </a:solidFill>
                  <a:latin typeface="D2Coding" panose="020B0609020101020101" pitchFamily="49" charset="-127"/>
                  <a:ea typeface="D2Coding" panose="020B0609020101020101" pitchFamily="49" charset="-127"/>
                </a:rPr>
                <a:t>shape</a:t>
              </a:r>
              <a:endParaRPr kumimoji="1" lang="ko-KR" altLang="en-US" sz="1200" dirty="0">
                <a:solidFill>
                  <a:srgbClr val="A21515"/>
                </a:solidFill>
                <a:latin typeface="D2Coding" panose="020B0609020101020101" pitchFamily="49" charset="-127"/>
                <a:ea typeface="D2Coding" panose="020B0609020101020101" pitchFamily="49" charset="-127"/>
              </a:endParaRPr>
            </a:p>
          </p:txBody>
        </p:sp>
        <p:sp>
          <p:nvSpPr>
            <p:cNvPr id="17" name="TextBox 16">
              <a:extLst>
                <a:ext uri="{FF2B5EF4-FFF2-40B4-BE49-F238E27FC236}">
                  <a16:creationId xmlns:a16="http://schemas.microsoft.com/office/drawing/2014/main" id="{B95B98B2-7B3F-534D-8A09-6F259AEE7D07}"/>
                </a:ext>
              </a:extLst>
            </p:cNvPr>
            <p:cNvSpPr txBox="1"/>
            <p:nvPr/>
          </p:nvSpPr>
          <p:spPr>
            <a:xfrm>
              <a:off x="2874667" y="2505160"/>
              <a:ext cx="384227" cy="237923"/>
            </a:xfrm>
            <a:prstGeom prst="rect">
              <a:avLst/>
            </a:prstGeom>
            <a:solidFill>
              <a:srgbClr val="F7F7F7"/>
            </a:solidFill>
          </p:spPr>
          <p:txBody>
            <a:bodyPr wrap="square" lIns="0" tIns="0" rIns="0" bIns="0" rtlCol="0" anchor="ctr">
              <a:noAutofit/>
            </a:bodyPr>
            <a:lstStyle/>
            <a:p>
              <a:r>
                <a:rPr kumimoji="1" lang="en-US" altLang="ko-KR" sz="1200" dirty="0">
                  <a:solidFill>
                    <a:srgbClr val="A21515"/>
                  </a:solidFill>
                  <a:latin typeface="D2Coding" panose="020B0609020101020101" pitchFamily="49" charset="-127"/>
                  <a:ea typeface="D2Coding" panose="020B0609020101020101" pitchFamily="49" charset="-127"/>
                </a:rPr>
                <a:t>shape</a:t>
              </a:r>
              <a:endParaRPr kumimoji="1" lang="ko-KR" altLang="en-US" sz="1200" dirty="0">
                <a:solidFill>
                  <a:srgbClr val="A21515"/>
                </a:solidFill>
                <a:latin typeface="D2Coding" panose="020B0609020101020101" pitchFamily="49" charset="-127"/>
                <a:ea typeface="D2Coding" panose="020B0609020101020101" pitchFamily="49" charset="-127"/>
              </a:endParaRPr>
            </a:p>
          </p:txBody>
        </p:sp>
        <p:sp>
          <p:nvSpPr>
            <p:cNvPr id="18" name="TextBox 17">
              <a:extLst>
                <a:ext uri="{FF2B5EF4-FFF2-40B4-BE49-F238E27FC236}">
                  <a16:creationId xmlns:a16="http://schemas.microsoft.com/office/drawing/2014/main" id="{FD621258-9B09-B946-962E-32D4B01602D1}"/>
                </a:ext>
              </a:extLst>
            </p:cNvPr>
            <p:cNvSpPr txBox="1"/>
            <p:nvPr/>
          </p:nvSpPr>
          <p:spPr>
            <a:xfrm>
              <a:off x="2228257" y="3580845"/>
              <a:ext cx="397416" cy="212988"/>
            </a:xfrm>
            <a:prstGeom prst="rect">
              <a:avLst/>
            </a:prstGeom>
            <a:solidFill>
              <a:schemeClr val="bg1"/>
            </a:solidFill>
          </p:spPr>
          <p:txBody>
            <a:bodyPr wrap="square" lIns="0" tIns="0" rIns="0" bIns="0" rtlCol="0" anchor="ctr">
              <a:noAutofit/>
            </a:bodyPr>
            <a:lstStyle>
              <a:defPPr>
                <a:defRPr lang="en-US"/>
              </a:defPPr>
              <a:lvl1pPr>
                <a:defRPr kumimoji="1" sz="1200">
                  <a:solidFill>
                    <a:srgbClr val="A21515"/>
                  </a:solidFill>
                  <a:latin typeface="D2Coding" panose="020B0609020101020101" pitchFamily="49" charset="-127"/>
                  <a:ea typeface="D2Coding" panose="020B0609020101020101" pitchFamily="49" charset="-127"/>
                </a:defRPr>
              </a:lvl1pPr>
            </a:lstStyle>
            <a:p>
              <a:pPr algn="ctr"/>
              <a:r>
                <a:rPr lang="en-US" altLang="ko-KR" dirty="0">
                  <a:solidFill>
                    <a:schemeClr val="tx1">
                      <a:lumMod val="50000"/>
                      <a:lumOff val="50000"/>
                    </a:schemeClr>
                  </a:solidFill>
                </a:rPr>
                <a:t>shape</a:t>
              </a:r>
              <a:endParaRPr lang="ko-KR" altLang="en-US" dirty="0">
                <a:solidFill>
                  <a:schemeClr val="tx1">
                    <a:lumMod val="50000"/>
                    <a:lumOff val="50000"/>
                  </a:schemeClr>
                </a:solidFill>
              </a:endParaRPr>
            </a:p>
          </p:txBody>
        </p:sp>
      </p:grpSp>
    </p:spTree>
    <p:extLst>
      <p:ext uri="{BB962C8B-B14F-4D97-AF65-F5344CB8AC3E}">
        <p14:creationId xmlns:p14="http://schemas.microsoft.com/office/powerpoint/2010/main" val="42741360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954181" y="3429000"/>
            <a:ext cx="7776864" cy="492443"/>
          </a:xfrm>
          <a:prstGeom prst="rect">
            <a:avLst/>
          </a:prstGeom>
        </p:spPr>
        <p:txBody>
          <a:bodyPr wrap="square">
            <a:spAutoFit/>
          </a:bodyPr>
          <a:lstStyle/>
          <a:p>
            <a:pPr lvl="1" algn="ct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Hai bản ghi, d_logits_fake và d_logits_real, được sử dụng để tính hàm mất mát trong quá trình đào tạo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5CFF71D6-856A-4519-A43B-FCC25F2EA4CD}"/>
              </a:ext>
            </a:extLst>
          </p:cNvPr>
          <p:cNvGrpSpPr/>
          <p:nvPr/>
        </p:nvGrpSpPr>
        <p:grpSpPr>
          <a:xfrm>
            <a:off x="450000" y="450000"/>
            <a:ext cx="9018000" cy="276999"/>
            <a:chOff x="450000" y="450000"/>
            <a:chExt cx="9018000" cy="276999"/>
          </a:xfrm>
        </p:grpSpPr>
        <p:sp>
          <p:nvSpPr>
            <p:cNvPr id="7" name="직사각형 6">
              <a:extLst>
                <a:ext uri="{FF2B5EF4-FFF2-40B4-BE49-F238E27FC236}">
                  <a16:creationId xmlns:a16="http://schemas.microsoft.com/office/drawing/2014/main" id="{C94EE709-6F6F-49C9-A1AD-B32BABEA524A}"/>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8" name="직사각형 7">
              <a:extLst>
                <a:ext uri="{FF2B5EF4-FFF2-40B4-BE49-F238E27FC236}">
                  <a16:creationId xmlns:a16="http://schemas.microsoft.com/office/drawing/2014/main" id="{48A38060-9F8C-41D0-AD30-C0E6C80E3BB1}"/>
                </a:ext>
              </a:extLst>
            </p:cNvPr>
            <p:cNvSpPr/>
            <p:nvPr/>
          </p:nvSpPr>
          <p:spPr>
            <a:xfrm>
              <a:off x="8494197" y="480778"/>
              <a:ext cx="973803"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6"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7"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Ngoài ra, hãy chạy tính toán lan truyền trước của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generator</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và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discriminator</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để hiểu luồng dữ liệu chung.</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9" name="직사각형 11">
            <a:extLst>
              <a:ext uri="{FF2B5EF4-FFF2-40B4-BE49-F238E27FC236}">
                <a16:creationId xmlns:a16="http://schemas.microsoft.com/office/drawing/2014/main" id="{D8BF98C4-B566-4812-B5F0-560CFBA969E7}"/>
              </a:ext>
            </a:extLst>
          </p:cNvPr>
          <p:cNvSpPr/>
          <p:nvPr/>
        </p:nvSpPr>
        <p:spPr>
          <a:xfrm>
            <a:off x="702940" y="1908471"/>
            <a:ext cx="8712968" cy="137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trả về đầu ra g_output bằng cách chèn lô vectơ đầu vào z vào trình tạo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lô của mẫu giả</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d_logits_fake, nhật ký lô của mẫu giả bằng cách chèn lô trên vào mô hình phân biệt đối xử.</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lấy d_logits_real, logit cho hình ảnh thực, bằng cách chèn hình ảnh được xử lý trước từ đối tượng tập dữ liệu vào mô hình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2220500" y="3868151"/>
            <a:ext cx="5244226" cy="2332278"/>
            <a:chOff x="2220500" y="3868151"/>
            <a:chExt cx="5244226" cy="2332278"/>
          </a:xfrm>
        </p:grpSpPr>
        <p:pic>
          <p:nvPicPr>
            <p:cNvPr id="4" name="그림 3"/>
            <p:cNvPicPr>
              <a:picLocks noChangeAspect="1"/>
            </p:cNvPicPr>
            <p:nvPr/>
          </p:nvPicPr>
          <p:blipFill rotWithShape="1">
            <a:blip r:embed="rId2"/>
            <a:srcRect l="2896" b="11751"/>
            <a:stretch/>
          </p:blipFill>
          <p:spPr>
            <a:xfrm>
              <a:off x="2220500" y="3868151"/>
              <a:ext cx="5244226" cy="2332278"/>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B95B98B2-7B3F-534D-8A09-6F259AEE7D07}"/>
                </a:ext>
              </a:extLst>
            </p:cNvPr>
            <p:cNvSpPr txBox="1"/>
            <p:nvPr/>
          </p:nvSpPr>
          <p:spPr>
            <a:xfrm>
              <a:off x="3073112" y="4179728"/>
              <a:ext cx="3321888" cy="194152"/>
            </a:xfrm>
            <a:prstGeom prst="rect">
              <a:avLst/>
            </a:prstGeom>
            <a:solidFill>
              <a:srgbClr val="F7F7F7"/>
            </a:solidFill>
          </p:spPr>
          <p:txBody>
            <a:bodyPr wrap="square" lIns="0" tIns="0" rIns="0" bIns="0" rtlCol="0" anchor="ctr">
              <a:noAutofit/>
            </a:bodyPr>
            <a:lstStyle/>
            <a:p>
              <a:r>
                <a:rPr kumimoji="1" lang="en-US" altLang="ko-KR" sz="1100" dirty="0">
                  <a:solidFill>
                    <a:srgbClr val="515151"/>
                  </a:solidFill>
                  <a:latin typeface="D2Coding" panose="020B0609020101020101" pitchFamily="49" charset="-127"/>
                  <a:ea typeface="D2Coding" panose="020B0609020101020101" pitchFamily="49" charset="-127"/>
                </a:rPr>
                <a:t>(</a:t>
              </a:r>
              <a:r>
                <a:rPr kumimoji="1" lang="en-US" altLang="ko-KR" sz="1100" dirty="0">
                  <a:solidFill>
                    <a:srgbClr val="B13B3B"/>
                  </a:solidFill>
                  <a:latin typeface="D2Coding" panose="020B0609020101020101" pitchFamily="49" charset="-127"/>
                  <a:ea typeface="D2Coding" panose="020B0609020101020101" pitchFamily="49" charset="-127"/>
                </a:rPr>
                <a:t>'Generator output -- shape:'</a:t>
              </a:r>
              <a:r>
                <a:rPr kumimoji="1" lang="en-US" altLang="ko-KR" sz="1100" dirty="0">
                  <a:solidFill>
                    <a:srgbClr val="515151"/>
                  </a:solidFill>
                  <a:latin typeface="D2Coding" panose="020B0609020101020101" pitchFamily="49" charset="-127"/>
                  <a:ea typeface="D2Coding" panose="020B0609020101020101" pitchFamily="49" charset="-127"/>
                </a:rPr>
                <a:t>, </a:t>
              </a:r>
              <a:r>
                <a:rPr kumimoji="1" lang="en-US" altLang="ko-KR" sz="1100" dirty="0" err="1">
                  <a:solidFill>
                    <a:srgbClr val="515151"/>
                  </a:solidFill>
                  <a:latin typeface="D2Coding" panose="020B0609020101020101" pitchFamily="49" charset="-127"/>
                  <a:ea typeface="D2Coding" panose="020B0609020101020101" pitchFamily="49" charset="-127"/>
                </a:rPr>
                <a:t>g_output.shape</a:t>
              </a:r>
              <a:r>
                <a:rPr kumimoji="1" lang="en-US" altLang="ko-KR" sz="1100" dirty="0">
                  <a:solidFill>
                    <a:srgbClr val="515151"/>
                  </a:solidFill>
                  <a:latin typeface="D2Coding" panose="020B0609020101020101" pitchFamily="49" charset="-127"/>
                  <a:ea typeface="D2Coding" panose="020B0609020101020101" pitchFamily="49" charset="-127"/>
                </a:rPr>
                <a:t>) </a:t>
              </a:r>
              <a:endParaRPr kumimoji="1" lang="ko-KR" altLang="en-US" sz="1100" dirty="0">
                <a:solidFill>
                  <a:srgbClr val="515151"/>
                </a:solidFill>
                <a:latin typeface="D2Coding" panose="020B0609020101020101" pitchFamily="49" charset="-127"/>
                <a:ea typeface="D2Coding" panose="020B0609020101020101" pitchFamily="49" charset="-127"/>
              </a:endParaRPr>
            </a:p>
          </p:txBody>
        </p:sp>
        <p:sp>
          <p:nvSpPr>
            <p:cNvPr id="22" name="TextBox 21">
              <a:extLst>
                <a:ext uri="{FF2B5EF4-FFF2-40B4-BE49-F238E27FC236}">
                  <a16:creationId xmlns:a16="http://schemas.microsoft.com/office/drawing/2014/main" id="{B95B98B2-7B3F-534D-8A09-6F259AEE7D07}"/>
                </a:ext>
              </a:extLst>
            </p:cNvPr>
            <p:cNvSpPr txBox="1"/>
            <p:nvPr/>
          </p:nvSpPr>
          <p:spPr>
            <a:xfrm>
              <a:off x="3084542" y="4999079"/>
              <a:ext cx="3966532" cy="194152"/>
            </a:xfrm>
            <a:prstGeom prst="rect">
              <a:avLst/>
            </a:prstGeom>
            <a:solidFill>
              <a:srgbClr val="F7F7F7"/>
            </a:solidFill>
          </p:spPr>
          <p:txBody>
            <a:bodyPr wrap="square" lIns="0" tIns="0" rIns="0" bIns="0" rtlCol="0" anchor="ctr">
              <a:noAutofit/>
            </a:bodyPr>
            <a:lstStyle/>
            <a:p>
              <a:r>
                <a:rPr kumimoji="1" lang="en-US" altLang="ko-KR" sz="1100" dirty="0">
                  <a:solidFill>
                    <a:srgbClr val="515151"/>
                  </a:solidFill>
                  <a:latin typeface="D2Coding" panose="020B0609020101020101" pitchFamily="49" charset="-127"/>
                  <a:ea typeface="D2Coding" panose="020B0609020101020101" pitchFamily="49" charset="-127"/>
                </a:rPr>
                <a:t>(</a:t>
              </a:r>
              <a:r>
                <a:rPr kumimoji="1" lang="en-US" altLang="ko-KR" sz="1100" dirty="0">
                  <a:solidFill>
                    <a:srgbClr val="B13B3B"/>
                  </a:solidFill>
                  <a:latin typeface="D2Coding" panose="020B0609020101020101" pitchFamily="49" charset="-127"/>
                  <a:ea typeface="D2Coding" panose="020B0609020101020101" pitchFamily="49" charset="-127"/>
                </a:rPr>
                <a:t>'discriminator (real) -- shape:'</a:t>
              </a:r>
              <a:r>
                <a:rPr kumimoji="1" lang="en-US" altLang="ko-KR" sz="1100" dirty="0">
                  <a:solidFill>
                    <a:srgbClr val="515151"/>
                  </a:solidFill>
                  <a:latin typeface="D2Coding" panose="020B0609020101020101" pitchFamily="49" charset="-127"/>
                  <a:ea typeface="D2Coding" panose="020B0609020101020101" pitchFamily="49" charset="-127"/>
                </a:rPr>
                <a:t>, </a:t>
              </a:r>
              <a:r>
                <a:rPr kumimoji="1" lang="en-US" altLang="ko-KR" sz="1100" dirty="0" err="1">
                  <a:solidFill>
                    <a:srgbClr val="515151"/>
                  </a:solidFill>
                  <a:latin typeface="D2Coding" panose="020B0609020101020101" pitchFamily="49" charset="-127"/>
                  <a:ea typeface="D2Coding" panose="020B0609020101020101" pitchFamily="49" charset="-127"/>
                </a:rPr>
                <a:t>d_logits_real.shape</a:t>
              </a:r>
              <a:r>
                <a:rPr kumimoji="1" lang="en-US" altLang="ko-KR" sz="1100" dirty="0">
                  <a:solidFill>
                    <a:srgbClr val="515151"/>
                  </a:solidFill>
                  <a:latin typeface="D2Coding" panose="020B0609020101020101" pitchFamily="49" charset="-127"/>
                  <a:ea typeface="D2Coding" panose="020B0609020101020101" pitchFamily="49" charset="-127"/>
                </a:rPr>
                <a:t>) </a:t>
              </a:r>
              <a:endParaRPr kumimoji="1" lang="ko-KR" altLang="en-US" sz="1100" dirty="0">
                <a:solidFill>
                  <a:srgbClr val="515151"/>
                </a:solidFill>
                <a:latin typeface="D2Coding" panose="020B0609020101020101" pitchFamily="49" charset="-127"/>
                <a:ea typeface="D2Coding" panose="020B0609020101020101" pitchFamily="49" charset="-127"/>
              </a:endParaRPr>
            </a:p>
          </p:txBody>
        </p:sp>
        <p:sp>
          <p:nvSpPr>
            <p:cNvPr id="23" name="TextBox 22">
              <a:extLst>
                <a:ext uri="{FF2B5EF4-FFF2-40B4-BE49-F238E27FC236}">
                  <a16:creationId xmlns:a16="http://schemas.microsoft.com/office/drawing/2014/main" id="{B95B98B2-7B3F-534D-8A09-6F259AEE7D07}"/>
                </a:ext>
              </a:extLst>
            </p:cNvPr>
            <p:cNvSpPr txBox="1"/>
            <p:nvPr/>
          </p:nvSpPr>
          <p:spPr>
            <a:xfrm>
              <a:off x="3088352" y="5212694"/>
              <a:ext cx="3966532" cy="194152"/>
            </a:xfrm>
            <a:prstGeom prst="rect">
              <a:avLst/>
            </a:prstGeom>
            <a:solidFill>
              <a:srgbClr val="F7F7F7"/>
            </a:solidFill>
          </p:spPr>
          <p:txBody>
            <a:bodyPr wrap="square" lIns="0" tIns="0" rIns="0" bIns="0" rtlCol="0" anchor="ctr">
              <a:noAutofit/>
            </a:bodyPr>
            <a:lstStyle/>
            <a:p>
              <a:r>
                <a:rPr kumimoji="1" lang="en-US" altLang="ko-KR" sz="1100" dirty="0">
                  <a:solidFill>
                    <a:srgbClr val="515151"/>
                  </a:solidFill>
                  <a:latin typeface="D2Coding" panose="020B0609020101020101" pitchFamily="49" charset="-127"/>
                  <a:ea typeface="D2Coding" panose="020B0609020101020101" pitchFamily="49" charset="-127"/>
                </a:rPr>
                <a:t>(</a:t>
              </a:r>
              <a:r>
                <a:rPr kumimoji="1" lang="en-US" altLang="ko-KR" sz="1100" dirty="0">
                  <a:solidFill>
                    <a:srgbClr val="B13B3B"/>
                  </a:solidFill>
                  <a:latin typeface="D2Coding" panose="020B0609020101020101" pitchFamily="49" charset="-127"/>
                  <a:ea typeface="D2Coding" panose="020B0609020101020101" pitchFamily="49" charset="-127"/>
                </a:rPr>
                <a:t>'discriminator (fake) -- shape:'</a:t>
              </a:r>
              <a:r>
                <a:rPr kumimoji="1" lang="en-US" altLang="ko-KR" sz="1100" dirty="0">
                  <a:solidFill>
                    <a:srgbClr val="515151"/>
                  </a:solidFill>
                  <a:latin typeface="D2Coding" panose="020B0609020101020101" pitchFamily="49" charset="-127"/>
                  <a:ea typeface="D2Coding" panose="020B0609020101020101" pitchFamily="49" charset="-127"/>
                </a:rPr>
                <a:t>, </a:t>
              </a:r>
              <a:r>
                <a:rPr kumimoji="1" lang="en-US" altLang="ko-KR" sz="1100" dirty="0" err="1">
                  <a:solidFill>
                    <a:srgbClr val="515151"/>
                  </a:solidFill>
                  <a:latin typeface="D2Coding" panose="020B0609020101020101" pitchFamily="49" charset="-127"/>
                  <a:ea typeface="D2Coding" panose="020B0609020101020101" pitchFamily="49" charset="-127"/>
                </a:rPr>
                <a:t>d_logits_fake.shape</a:t>
              </a:r>
              <a:r>
                <a:rPr kumimoji="1" lang="en-US" altLang="ko-KR" sz="1100" dirty="0">
                  <a:solidFill>
                    <a:srgbClr val="515151"/>
                  </a:solidFill>
                  <a:latin typeface="D2Coding" panose="020B0609020101020101" pitchFamily="49" charset="-127"/>
                  <a:ea typeface="D2Coding" panose="020B0609020101020101" pitchFamily="49" charset="-127"/>
                </a:rPr>
                <a:t>) </a:t>
              </a:r>
              <a:endParaRPr kumimoji="1" lang="ko-KR" altLang="en-US" sz="1100" dirty="0">
                <a:solidFill>
                  <a:srgbClr val="515151"/>
                </a:solidFill>
                <a:latin typeface="D2Coding" panose="020B0609020101020101" pitchFamily="49" charset="-127"/>
                <a:ea typeface="D2Coding" panose="020B0609020101020101" pitchFamily="49" charset="-127"/>
              </a:endParaRPr>
            </a:p>
          </p:txBody>
        </p:sp>
        <p:sp>
          <p:nvSpPr>
            <p:cNvPr id="26" name="TextBox 25">
              <a:extLst>
                <a:ext uri="{FF2B5EF4-FFF2-40B4-BE49-F238E27FC236}">
                  <a16:creationId xmlns:a16="http://schemas.microsoft.com/office/drawing/2014/main" id="{B95B98B2-7B3F-534D-8A09-6F259AEE7D07}"/>
                </a:ext>
              </a:extLst>
            </p:cNvPr>
            <p:cNvSpPr txBox="1"/>
            <p:nvPr/>
          </p:nvSpPr>
          <p:spPr>
            <a:xfrm>
              <a:off x="2583150" y="5550747"/>
              <a:ext cx="3966532" cy="606303"/>
            </a:xfrm>
            <a:prstGeom prst="rect">
              <a:avLst/>
            </a:prstGeom>
            <a:solidFill>
              <a:schemeClr val="bg1"/>
            </a:solidFill>
          </p:spPr>
          <p:txBody>
            <a:bodyPr wrap="square" lIns="0" tIns="0" rIns="0" bIns="0" rtlCol="0" anchor="ctr">
              <a:noAutofit/>
            </a:bodyPr>
            <a:lstStyle/>
            <a:p>
              <a:r>
                <a:rPr kumimoji="1" lang="en-US" altLang="ko-KR" sz="1100" dirty="0">
                  <a:solidFill>
                    <a:srgbClr val="515151"/>
                  </a:solidFill>
                  <a:latin typeface="D2Coding" panose="020B0609020101020101" pitchFamily="49" charset="-127"/>
                  <a:ea typeface="D2Coding" panose="020B0609020101020101" pitchFamily="49" charset="-127"/>
                </a:rPr>
                <a:t>(Generator output -- shape: (32, 784)</a:t>
              </a:r>
            </a:p>
            <a:p>
              <a:r>
                <a:rPr kumimoji="1" lang="en-US" altLang="ko-KR" sz="1100" dirty="0">
                  <a:solidFill>
                    <a:srgbClr val="515151"/>
                  </a:solidFill>
                  <a:latin typeface="D2Coding" panose="020B0609020101020101" pitchFamily="49" charset="-127"/>
                  <a:ea typeface="D2Coding" panose="020B0609020101020101" pitchFamily="49" charset="-127"/>
                </a:rPr>
                <a:t>(discriminator (real) -- shape: (32, 1)</a:t>
              </a:r>
            </a:p>
            <a:p>
              <a:r>
                <a:rPr kumimoji="1" lang="en-US" altLang="ko-KR" sz="1100" dirty="0">
                  <a:solidFill>
                    <a:srgbClr val="515151"/>
                  </a:solidFill>
                  <a:latin typeface="D2Coding" panose="020B0609020101020101" pitchFamily="49" charset="-127"/>
                  <a:ea typeface="D2Coding" panose="020B0609020101020101" pitchFamily="49" charset="-127"/>
                </a:rPr>
                <a:t>(discriminator (fake) -- shape: (32, 1)</a:t>
              </a:r>
              <a:endParaRPr kumimoji="1" lang="ko-KR" altLang="en-US" sz="1100" dirty="0">
                <a:solidFill>
                  <a:srgbClr val="515151"/>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005884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E46EAAB8-E2CE-4C04-899F-24C5EB84CF4D}"/>
              </a:ext>
            </a:extLst>
          </p:cNvPr>
          <p:cNvGrpSpPr/>
          <p:nvPr/>
        </p:nvGrpSpPr>
        <p:grpSpPr>
          <a:xfrm>
            <a:off x="450000" y="450000"/>
            <a:ext cx="9018001" cy="276999"/>
            <a:chOff x="450000" y="450000"/>
            <a:chExt cx="9018001" cy="276999"/>
          </a:xfrm>
        </p:grpSpPr>
        <p:sp>
          <p:nvSpPr>
            <p:cNvPr id="9" name="직사각형 8">
              <a:extLst>
                <a:ext uri="{FF2B5EF4-FFF2-40B4-BE49-F238E27FC236}">
                  <a16:creationId xmlns:a16="http://schemas.microsoft.com/office/drawing/2014/main" id="{34A10077-9044-4F01-9D0A-AEE7E7EF2B45}"/>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AB9C131F-3115-4AB0-BE6B-70D55BE4983D}"/>
                </a:ext>
              </a:extLst>
            </p:cNvPr>
            <p:cNvSpPr/>
            <p:nvPr/>
          </p:nvSpPr>
          <p:spPr>
            <a:xfrm>
              <a:off x="8191773" y="480778"/>
              <a:ext cx="127622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4" name="그룹 13">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7" name="직사각형 16">
            <a:extLst>
              <a:ext uri="{FF2B5EF4-FFF2-40B4-BE49-F238E27FC236}">
                <a16:creationId xmlns:a16="http://schemas.microsoft.com/office/drawing/2014/main" id="{D8BF98C4-B566-4812-B5F0-560CFBA969E7}"/>
              </a:ext>
            </a:extLst>
          </p:cNvPr>
          <p:cNvSpPr/>
          <p:nvPr/>
        </p:nvSpPr>
        <p:spPr>
          <a:xfrm>
            <a:off x="702940" y="1700808"/>
            <a:ext cx="8632825" cy="137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Tiếp theo, tạo một đối tượng lớp BinaryCrossentropy cho hàm mất mát để tính toán tổn thất của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của lô được xử lý trước đó.</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thao tác này, nhãn câu trả lời là cần thiết cho mỗi đầu ra.</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tạo một vectơ chứa đầy 1 cho trình tạo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 của vectơ này giống với kích thước của vectơ d_logits_fake chứa giá trị logit của hình ảnh được tạo.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870686" y="3368040"/>
            <a:ext cx="6300892" cy="1852800"/>
            <a:chOff x="1865852" y="3212976"/>
            <a:chExt cx="6300892" cy="1852800"/>
          </a:xfrm>
        </p:grpSpPr>
        <p:pic>
          <p:nvPicPr>
            <p:cNvPr id="23" name="그림 2"/>
            <p:cNvPicPr>
              <a:picLocks noChangeAspect="1"/>
            </p:cNvPicPr>
            <p:nvPr/>
          </p:nvPicPr>
          <p:blipFill rotWithShape="1">
            <a:blip r:embed="rId2"/>
            <a:srcRect b="61087"/>
            <a:stretch/>
          </p:blipFill>
          <p:spPr>
            <a:xfrm>
              <a:off x="1865852" y="3212976"/>
              <a:ext cx="6300892" cy="1584176"/>
            </a:xfrm>
            <a:prstGeom prst="rect">
              <a:avLst/>
            </a:prstGeom>
            <a:ln>
              <a:solidFill>
                <a:schemeClr val="bg1">
                  <a:lumMod val="75000"/>
                </a:schemeClr>
              </a:solidFill>
            </a:ln>
          </p:spPr>
        </p:pic>
        <p:sp>
          <p:nvSpPr>
            <p:cNvPr id="32" name="TextBox 31">
              <a:extLst>
                <a:ext uri="{FF2B5EF4-FFF2-40B4-BE49-F238E27FC236}">
                  <a16:creationId xmlns:a16="http://schemas.microsoft.com/office/drawing/2014/main" id="{0D84EA4F-8EFE-164A-8D72-6582A25FA5B1}"/>
                </a:ext>
              </a:extLst>
            </p:cNvPr>
            <p:cNvSpPr txBox="1"/>
            <p:nvPr/>
          </p:nvSpPr>
          <p:spPr>
            <a:xfrm>
              <a:off x="2888591" y="4459006"/>
              <a:ext cx="1172116" cy="186654"/>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dirty="0">
                  <a:solidFill>
                    <a:srgbClr val="B13B3B"/>
                  </a:solidFill>
                </a:rPr>
                <a:t>'Generator loss:</a:t>
              </a:r>
              <a:endParaRPr lang="ko-KR" altLang="en-US" dirty="0">
                <a:solidFill>
                  <a:srgbClr val="B13B3B"/>
                </a:solidFill>
              </a:endParaRPr>
            </a:p>
          </p:txBody>
        </p:sp>
        <p:sp>
          <p:nvSpPr>
            <p:cNvPr id="33" name="TextBox 32">
              <a:extLst>
                <a:ext uri="{FF2B5EF4-FFF2-40B4-BE49-F238E27FC236}">
                  <a16:creationId xmlns:a16="http://schemas.microsoft.com/office/drawing/2014/main" id="{68C4C708-8CA4-954A-A19C-921590436168}"/>
                </a:ext>
              </a:extLst>
            </p:cNvPr>
            <p:cNvSpPr txBox="1"/>
            <p:nvPr/>
          </p:nvSpPr>
          <p:spPr>
            <a:xfrm>
              <a:off x="2361808" y="3755172"/>
              <a:ext cx="1378936" cy="261610"/>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sz="1200" i="1" dirty="0">
                  <a:solidFill>
                    <a:srgbClr val="248E24"/>
                  </a:solidFill>
                </a:rPr>
                <a:t>## Generator loss</a:t>
              </a:r>
              <a:endParaRPr lang="ko-KR" altLang="en-US" sz="1200" i="1" dirty="0">
                <a:solidFill>
                  <a:srgbClr val="248E24"/>
                </a:solidFill>
              </a:endParaRPr>
            </a:p>
          </p:txBody>
        </p:sp>
        <p:sp>
          <p:nvSpPr>
            <p:cNvPr id="18" name="TextBox 17">
              <a:extLst>
                <a:ext uri="{FF2B5EF4-FFF2-40B4-BE49-F238E27FC236}">
                  <a16:creationId xmlns:a16="http://schemas.microsoft.com/office/drawing/2014/main" id="{0D84EA4F-8EFE-164A-8D72-6582A25FA5B1}"/>
                </a:ext>
              </a:extLst>
            </p:cNvPr>
            <p:cNvSpPr txBox="1"/>
            <p:nvPr/>
          </p:nvSpPr>
          <p:spPr>
            <a:xfrm>
              <a:off x="2145792" y="4882411"/>
              <a:ext cx="1844888" cy="183365"/>
            </a:xfrm>
            <a:prstGeom prst="rect">
              <a:avLst/>
            </a:prstGeom>
            <a:solidFill>
              <a:schemeClr val="bg1"/>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dirty="0"/>
                <a:t>Generator loss: 0.6775</a:t>
              </a:r>
              <a:endParaRPr lang="ko-KR" altLang="en-US" dirty="0"/>
            </a:p>
          </p:txBody>
        </p:sp>
      </p:grpSp>
    </p:spTree>
    <p:extLst>
      <p:ext uri="{BB962C8B-B14F-4D97-AF65-F5344CB8AC3E}">
        <p14:creationId xmlns:p14="http://schemas.microsoft.com/office/powerpoint/2010/main" val="2241314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E46EAAB8-E2CE-4C04-899F-24C5EB84CF4D}"/>
              </a:ext>
            </a:extLst>
          </p:cNvPr>
          <p:cNvGrpSpPr/>
          <p:nvPr/>
        </p:nvGrpSpPr>
        <p:grpSpPr>
          <a:xfrm>
            <a:off x="450000" y="450000"/>
            <a:ext cx="9018001" cy="276999"/>
            <a:chOff x="450000" y="450000"/>
            <a:chExt cx="9018001" cy="276999"/>
          </a:xfrm>
        </p:grpSpPr>
        <p:sp>
          <p:nvSpPr>
            <p:cNvPr id="9" name="직사각형 8">
              <a:extLst>
                <a:ext uri="{FF2B5EF4-FFF2-40B4-BE49-F238E27FC236}">
                  <a16:creationId xmlns:a16="http://schemas.microsoft.com/office/drawing/2014/main" id="{34A10077-9044-4F01-9D0A-AEE7E7EF2B45}"/>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AB9C131F-3115-4AB0-BE6B-70D55BE4983D}"/>
                </a:ext>
              </a:extLst>
            </p:cNvPr>
            <p:cNvSpPr/>
            <p:nvPr/>
          </p:nvSpPr>
          <p:spPr>
            <a:xfrm>
              <a:off x="8623821" y="480778"/>
              <a:ext cx="844180"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4" name="그룹 13">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7" name="직사각형 16">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cần hai mất mát.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Tính toán tổn thất phát hiện mẫu giả bằng cách sử dụng d_logits_fake và tính toán tổn thất phát hiện mẫu thực bằng cách sử dụng d_logits_real.</a:t>
            </a:r>
            <a:endParaRPr lang="en-US" altLang="ko-KR" sz="1300" dirty="0">
              <a:solidFill>
                <a:srgbClr val="FF0000"/>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8BF98C4-B566-4812-B5F0-560CFBA969E7}"/>
              </a:ext>
            </a:extLst>
          </p:cNvPr>
          <p:cNvSpPr/>
          <p:nvPr/>
        </p:nvSpPr>
        <p:spPr>
          <a:xfrm>
            <a:off x="712421" y="488373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đang từng bước tính toán các mệnh đề tổn thất khác nhau để hiểu ý tưởng tổng thể của việc đào tạo mô hình GAN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9" name="그림 3"/>
          <p:cNvPicPr>
            <a:picLocks noChangeAspect="1"/>
          </p:cNvPicPr>
          <p:nvPr/>
        </p:nvPicPr>
        <p:blipFill rotWithShape="1">
          <a:blip r:embed="rId2"/>
          <a:srcRect t="38914" b="13618"/>
          <a:stretch/>
        </p:blipFill>
        <p:spPr>
          <a:xfrm>
            <a:off x="893736" y="2633260"/>
            <a:ext cx="5890483" cy="1806660"/>
          </a:xfrm>
          <a:prstGeom prst="rect">
            <a:avLst/>
          </a:prstGeom>
          <a:ln>
            <a:solidFill>
              <a:schemeClr val="bg1">
                <a:lumMod val="75000"/>
              </a:schemeClr>
            </a:solidFill>
          </a:ln>
        </p:spPr>
      </p:pic>
      <p:sp>
        <p:nvSpPr>
          <p:cNvPr id="26" name="TextBox 25">
            <a:extLst>
              <a:ext uri="{FF2B5EF4-FFF2-40B4-BE49-F238E27FC236}">
                <a16:creationId xmlns:a16="http://schemas.microsoft.com/office/drawing/2014/main" id="{4513BE64-4C03-9F4D-96DF-87BA616E6C45}"/>
              </a:ext>
            </a:extLst>
          </p:cNvPr>
          <p:cNvSpPr txBox="1"/>
          <p:nvPr/>
        </p:nvSpPr>
        <p:spPr>
          <a:xfrm>
            <a:off x="1853646" y="3971245"/>
            <a:ext cx="3190794" cy="184195"/>
          </a:xfrm>
          <a:prstGeom prst="rect">
            <a:avLst/>
          </a:prstGeom>
          <a:solidFill>
            <a:srgbClr val="F7F7F7"/>
          </a:solidFill>
        </p:spPr>
        <p:txBody>
          <a:bodyPr wrap="square" lIns="0" tIns="0" rIns="0" bIns="0" rtlCol="0" anchor="ctr">
            <a:noAutofit/>
          </a:bodyPr>
          <a:lstStyle>
            <a:defPPr>
              <a:defRPr lang="en-US"/>
            </a:defPPr>
            <a:lvl1pPr>
              <a:defRPr kumimoji="1" sz="1100">
                <a:solidFill>
                  <a:srgbClr val="B13B3B"/>
                </a:solidFill>
                <a:latin typeface="D2Coding" panose="020B0609020101020101" pitchFamily="49" charset="-127"/>
                <a:ea typeface="D2Coding" panose="020B0609020101020101" pitchFamily="49" charset="-127"/>
              </a:defRPr>
            </a:lvl1pPr>
          </a:lstStyle>
          <a:p>
            <a:r>
              <a:rPr lang="en-US" altLang="ko-KR" dirty="0"/>
              <a:t>'discriminator loss: real {:.4f} fake {:.4f}'</a:t>
            </a:r>
            <a:endParaRPr lang="ko-KR" altLang="en-US" dirty="0"/>
          </a:p>
        </p:txBody>
      </p:sp>
      <p:sp>
        <p:nvSpPr>
          <p:cNvPr id="22" name="TextBox 21">
            <a:extLst>
              <a:ext uri="{FF2B5EF4-FFF2-40B4-BE49-F238E27FC236}">
                <a16:creationId xmlns:a16="http://schemas.microsoft.com/office/drawing/2014/main" id="{68C4C708-8CA4-954A-A19C-921590436168}"/>
              </a:ext>
            </a:extLst>
          </p:cNvPr>
          <p:cNvSpPr txBox="1"/>
          <p:nvPr/>
        </p:nvSpPr>
        <p:spPr>
          <a:xfrm>
            <a:off x="1361534" y="2688858"/>
            <a:ext cx="1378936" cy="261610"/>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sz="1200" i="1" dirty="0">
                <a:solidFill>
                  <a:srgbClr val="248E24"/>
                </a:solidFill>
              </a:rPr>
              <a:t>## Generator </a:t>
            </a:r>
            <a:r>
              <a:rPr lang="en-US" altLang="ko-KR" sz="1200" i="1" dirty="0" err="1">
                <a:solidFill>
                  <a:srgbClr val="248E24"/>
                </a:solidFill>
              </a:rPr>
              <a:t>lossx</a:t>
            </a:r>
            <a:endParaRPr lang="ko-KR" altLang="en-US" sz="1200" i="1" dirty="0">
              <a:solidFill>
                <a:srgbClr val="248E24"/>
              </a:solidFill>
            </a:endParaRPr>
          </a:p>
        </p:txBody>
      </p:sp>
      <p:sp>
        <p:nvSpPr>
          <p:cNvPr id="35" name="TextBox 34">
            <a:extLst>
              <a:ext uri="{FF2B5EF4-FFF2-40B4-BE49-F238E27FC236}">
                <a16:creationId xmlns:a16="http://schemas.microsoft.com/office/drawing/2014/main" id="{0D84EA4F-8EFE-164A-8D72-6582A25FA5B1}"/>
              </a:ext>
            </a:extLst>
          </p:cNvPr>
          <p:cNvSpPr txBox="1"/>
          <p:nvPr/>
        </p:nvSpPr>
        <p:spPr>
          <a:xfrm>
            <a:off x="1327032" y="4549857"/>
            <a:ext cx="3048316" cy="200192"/>
          </a:xfrm>
          <a:prstGeom prst="rect">
            <a:avLst/>
          </a:prstGeom>
          <a:solidFill>
            <a:schemeClr val="bg1"/>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dirty="0"/>
              <a:t>discriminator loss: real 0.3724 fake 0.7138</a:t>
            </a:r>
            <a:endParaRPr lang="ko-KR" altLang="en-US" dirty="0"/>
          </a:p>
        </p:txBody>
      </p:sp>
    </p:spTree>
    <p:extLst>
      <p:ext uri="{BB962C8B-B14F-4D97-AF65-F5344CB8AC3E}">
        <p14:creationId xmlns:p14="http://schemas.microsoft.com/office/powerpoint/2010/main" val="29657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413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vi-VN" altLang="ko-KR" sz="1300" dirty="0">
                <a:solidFill>
                  <a:srgbClr val="FF0000"/>
                </a:solidFill>
                <a:latin typeface="SamsungOne-400" panose="020B0503030303020204" pitchFamily="34" charset="0"/>
                <a:ea typeface="SamsungOne-400" panose="020B0503030303020204" pitchFamily="34" charset="0"/>
              </a:rPr>
              <a:t>Khoảng đệm</a:t>
            </a:r>
            <a:r>
              <a:rPr lang="vi-VN" altLang="ko-KR" sz="1300" dirty="0">
                <a:solidFill>
                  <a:schemeClr val="tx1"/>
                </a:solidFill>
                <a:latin typeface="SamsungOne-400" panose="020B0503030303020204" pitchFamily="34" charset="0"/>
                <a:ea typeface="SamsungOne-400" panose="020B0503030303020204" pitchFamily="34" charset="0"/>
              </a:rPr>
              <a:t>: các ô bổ sung với giá trị 0 được gắn vào biên ngoài để duy trì kích thước.</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20" name="Rectangle 26">
            <a:extLst>
              <a:ext uri="{FF2B5EF4-FFF2-40B4-BE49-F238E27FC236}">
                <a16:creationId xmlns:a16="http://schemas.microsoft.com/office/drawing/2014/main" id="{E6A2FC1B-802A-451D-8A0A-A767D18780AE}"/>
              </a:ext>
            </a:extLst>
          </p:cNvPr>
          <p:cNvSpPr/>
          <p:nvPr/>
        </p:nvSpPr>
        <p:spPr>
          <a:xfrm>
            <a:off x="2170660" y="2636912"/>
            <a:ext cx="145971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p>
            <a:pPr algn="ctr" defTabSz="914400">
              <a:buClr>
                <a:srgbClr val="193EB0"/>
              </a:buClr>
            </a:pP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 4</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aphicFrame>
        <p:nvGraphicFramePr>
          <p:cNvPr id="21" name="Table 24">
            <a:extLst>
              <a:ext uri="{FF2B5EF4-FFF2-40B4-BE49-F238E27FC236}">
                <a16:creationId xmlns:a16="http://schemas.microsoft.com/office/drawing/2014/main" id="{565C8AED-CC37-4FA5-80EF-B2CE1CC86B1E}"/>
              </a:ext>
            </a:extLst>
          </p:cNvPr>
          <p:cNvGraphicFramePr>
            <a:graphicFrameLocks noGrp="1"/>
          </p:cNvGraphicFramePr>
          <p:nvPr>
            <p:extLst>
              <p:ext uri="{D42A27DB-BD31-4B8C-83A1-F6EECF244321}">
                <p14:modId xmlns:p14="http://schemas.microsoft.com/office/powerpoint/2010/main" val="4232952815"/>
              </p:ext>
            </p:extLst>
          </p:nvPr>
        </p:nvGraphicFramePr>
        <p:xfrm>
          <a:off x="5959133" y="3354087"/>
          <a:ext cx="1476782" cy="1477070"/>
        </p:xfrm>
        <a:graphic>
          <a:graphicData uri="http://schemas.openxmlformats.org/drawingml/2006/table">
            <a:tbl>
              <a:tblPr firstRow="1" bandRow="1">
                <a:tableStyleId>{5940675A-B579-460E-94D1-54222C63F5DA}</a:tableStyleId>
              </a:tblPr>
              <a:tblGrid>
                <a:gridCol w="362591">
                  <a:extLst>
                    <a:ext uri="{9D8B030D-6E8A-4147-A177-3AD203B41FA5}">
                      <a16:colId xmlns:a16="http://schemas.microsoft.com/office/drawing/2014/main" val="20000"/>
                    </a:ext>
                  </a:extLst>
                </a:gridCol>
                <a:gridCol w="380655">
                  <a:extLst>
                    <a:ext uri="{9D8B030D-6E8A-4147-A177-3AD203B41FA5}">
                      <a16:colId xmlns:a16="http://schemas.microsoft.com/office/drawing/2014/main" val="20001"/>
                    </a:ext>
                  </a:extLst>
                </a:gridCol>
                <a:gridCol w="368243">
                  <a:extLst>
                    <a:ext uri="{9D8B030D-6E8A-4147-A177-3AD203B41FA5}">
                      <a16:colId xmlns:a16="http://schemas.microsoft.com/office/drawing/2014/main" val="20002"/>
                    </a:ext>
                  </a:extLst>
                </a:gridCol>
                <a:gridCol w="365293">
                  <a:extLst>
                    <a:ext uri="{9D8B030D-6E8A-4147-A177-3AD203B41FA5}">
                      <a16:colId xmlns:a16="http://schemas.microsoft.com/office/drawing/2014/main" val="1020786695"/>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86451">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86451">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52027821"/>
                  </a:ext>
                </a:extLst>
              </a:tr>
            </a:tbl>
          </a:graphicData>
        </a:graphic>
      </p:graphicFrame>
      <p:graphicFrame>
        <p:nvGraphicFramePr>
          <p:cNvPr id="34" name="Table 22">
            <a:extLst>
              <a:ext uri="{FF2B5EF4-FFF2-40B4-BE49-F238E27FC236}">
                <a16:creationId xmlns:a16="http://schemas.microsoft.com/office/drawing/2014/main" id="{89CA5C8A-57DC-4A0B-BA21-932FD46BDA3B}"/>
              </a:ext>
            </a:extLst>
          </p:cNvPr>
          <p:cNvGraphicFramePr>
            <a:graphicFrameLocks noGrp="1"/>
          </p:cNvGraphicFramePr>
          <p:nvPr>
            <p:extLst>
              <p:ext uri="{D42A27DB-BD31-4B8C-83A1-F6EECF244321}">
                <p14:modId xmlns:p14="http://schemas.microsoft.com/office/powerpoint/2010/main" val="1979508429"/>
              </p:ext>
            </p:extLst>
          </p:nvPr>
        </p:nvGraphicFramePr>
        <p:xfrm>
          <a:off x="1793352" y="2976903"/>
          <a:ext cx="2214330" cy="2237412"/>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tblGrid>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0</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5" name="Rectangle 23">
            <a:extLst>
              <a:ext uri="{FF2B5EF4-FFF2-40B4-BE49-F238E27FC236}">
                <a16:creationId xmlns:a16="http://schemas.microsoft.com/office/drawing/2014/main" id="{287212AF-0340-4162-8C5C-DAA5AD16001E}"/>
              </a:ext>
            </a:extLst>
          </p:cNvPr>
          <p:cNvSpPr/>
          <p:nvPr/>
        </p:nvSpPr>
        <p:spPr>
          <a:xfrm>
            <a:off x="2160137" y="3354087"/>
            <a:ext cx="1481021" cy="1493822"/>
          </a:xfrm>
          <a:prstGeom prst="rect">
            <a:avLst/>
          </a:prstGeom>
          <a:solidFill>
            <a:schemeClr val="tx1">
              <a:alpha val="10000"/>
            </a:schemeClr>
          </a:solidFill>
          <a:ln w="317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6">
            <a:extLst>
              <a:ext uri="{FF2B5EF4-FFF2-40B4-BE49-F238E27FC236}">
                <a16:creationId xmlns:a16="http://schemas.microsoft.com/office/drawing/2014/main" id="{D9C45846-71DD-4287-AE80-D8943A911BEF}"/>
              </a:ext>
            </a:extLst>
          </p:cNvPr>
          <p:cNvSpPr/>
          <p:nvPr/>
        </p:nvSpPr>
        <p:spPr>
          <a:xfrm>
            <a:off x="5967667" y="2972971"/>
            <a:ext cx="145971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p>
            <a:pPr algn="ctr" defTabSz="914400">
              <a:buClr>
                <a:srgbClr val="193EB0"/>
              </a:buClr>
            </a:pP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 4</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7" name="Rectangle 20">
            <a:extLst>
              <a:ext uri="{FF2B5EF4-FFF2-40B4-BE49-F238E27FC236}">
                <a16:creationId xmlns:a16="http://schemas.microsoft.com/office/drawing/2014/main" id="{EC411B6A-35C6-4BCF-A1D0-692743EC0124}"/>
              </a:ext>
            </a:extLst>
          </p:cNvPr>
          <p:cNvSpPr/>
          <p:nvPr/>
        </p:nvSpPr>
        <p:spPr>
          <a:xfrm>
            <a:off x="1799996" y="2966534"/>
            <a:ext cx="1098000" cy="1113386"/>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직사각형 37">
            <a:extLst>
              <a:ext uri="{FF2B5EF4-FFF2-40B4-BE49-F238E27FC236}">
                <a16:creationId xmlns:a16="http://schemas.microsoft.com/office/drawing/2014/main" id="{FF76C99F-4159-4FB4-82E8-35CC3799C794}"/>
              </a:ext>
            </a:extLst>
          </p:cNvPr>
          <p:cNvSpPr/>
          <p:nvPr/>
        </p:nvSpPr>
        <p:spPr>
          <a:xfrm>
            <a:off x="2170659" y="3362506"/>
            <a:ext cx="346314" cy="345600"/>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917DF492-4DB1-419D-B9C2-C5755DEF8F46}"/>
              </a:ext>
            </a:extLst>
          </p:cNvPr>
          <p:cNvSpPr/>
          <p:nvPr/>
        </p:nvSpPr>
        <p:spPr>
          <a:xfrm>
            <a:off x="5963528" y="3370274"/>
            <a:ext cx="346314" cy="345600"/>
          </a:xfrm>
          <a:prstGeom prst="rect">
            <a:avLst/>
          </a:prstGeom>
          <a:solidFill>
            <a:srgbClr val="00B050">
              <a:alpha val="2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23">
            <a:extLst>
              <a:ext uri="{FF2B5EF4-FFF2-40B4-BE49-F238E27FC236}">
                <a16:creationId xmlns:a16="http://schemas.microsoft.com/office/drawing/2014/main" id="{63A811D5-B925-4BD3-B517-E28893DE5AA6}"/>
              </a:ext>
            </a:extLst>
          </p:cNvPr>
          <p:cNvSpPr/>
          <p:nvPr/>
        </p:nvSpPr>
        <p:spPr>
          <a:xfrm>
            <a:off x="5954895" y="3354087"/>
            <a:ext cx="1481021" cy="1493822"/>
          </a:xfrm>
          <a:prstGeom prst="rect">
            <a:avLst/>
          </a:prstGeom>
          <a:solidFill>
            <a:schemeClr val="tx1">
              <a:alpha val="10000"/>
            </a:schemeClr>
          </a:solidFill>
          <a:ln w="317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직사각형 42">
            <a:extLst>
              <a:ext uri="{FF2B5EF4-FFF2-40B4-BE49-F238E27FC236}">
                <a16:creationId xmlns:a16="http://schemas.microsoft.com/office/drawing/2014/main" id="{9942B4E6-9DD0-4178-B179-37874A54F530}"/>
              </a:ext>
            </a:extLst>
          </p:cNvPr>
          <p:cNvSpPr/>
          <p:nvPr/>
        </p:nvSpPr>
        <p:spPr>
          <a:xfrm>
            <a:off x="4217937" y="5297751"/>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44" name="Right Arrow 2">
            <a:extLst>
              <a:ext uri="{FF2B5EF4-FFF2-40B4-BE49-F238E27FC236}">
                <a16:creationId xmlns:a16="http://schemas.microsoft.com/office/drawing/2014/main" id="{95D83201-944D-4DDF-A059-20AF08D3347D}"/>
              </a:ext>
            </a:extLst>
          </p:cNvPr>
          <p:cNvSpPr/>
          <p:nvPr/>
        </p:nvSpPr>
        <p:spPr>
          <a:xfrm>
            <a:off x="4847048" y="3900304"/>
            <a:ext cx="428400" cy="284400"/>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Tree>
    <p:extLst>
      <p:ext uri="{BB962C8B-B14F-4D97-AF65-F5344CB8AC3E}">
        <p14:creationId xmlns:p14="http://schemas.microsoft.com/office/powerpoint/2010/main" val="31750437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22A968D5-6451-4FE6-9CA1-53179EE46E44}"/>
              </a:ext>
            </a:extLst>
          </p:cNvPr>
          <p:cNvGrpSpPr/>
          <p:nvPr/>
        </p:nvGrpSpPr>
        <p:grpSpPr>
          <a:xfrm>
            <a:off x="450000" y="450000"/>
            <a:ext cx="9018001" cy="276999"/>
            <a:chOff x="450000" y="450000"/>
            <a:chExt cx="9018001" cy="276999"/>
          </a:xfrm>
        </p:grpSpPr>
        <p:sp>
          <p:nvSpPr>
            <p:cNvPr id="6" name="직사각형 5">
              <a:extLst>
                <a:ext uri="{FF2B5EF4-FFF2-40B4-BE49-F238E27FC236}">
                  <a16:creationId xmlns:a16="http://schemas.microsoft.com/office/drawing/2014/main" id="{E71B27C7-69B0-4E02-80D8-B4A1FF816576}"/>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DC1DF60E-F129-4639-A767-6425C6BF0204}"/>
                </a:ext>
              </a:extLst>
            </p:cNvPr>
            <p:cNvSpPr/>
            <p:nvPr/>
          </p:nvSpPr>
          <p:spPr>
            <a:xfrm>
              <a:off x="8479805" y="480778"/>
              <a:ext cx="988196"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0" name="그룹 1"/>
          <p:cNvGrpSpPr/>
          <p:nvPr/>
        </p:nvGrpSpPr>
        <p:grpSpPr>
          <a:xfrm>
            <a:off x="449997" y="1916832"/>
            <a:ext cx="8965912" cy="3051408"/>
            <a:chOff x="702939" y="1844824"/>
            <a:chExt cx="7917582" cy="2694625"/>
          </a:xfrm>
        </p:grpSpPr>
        <p:pic>
          <p:nvPicPr>
            <p:cNvPr id="11" name="그림 4"/>
            <p:cNvPicPr>
              <a:picLocks noChangeAspect="1"/>
            </p:cNvPicPr>
            <p:nvPr/>
          </p:nvPicPr>
          <p:blipFill rotWithShape="1">
            <a:blip r:embed="rId2"/>
            <a:srcRect t="1693" r="25399" b="47726"/>
            <a:stretch/>
          </p:blipFill>
          <p:spPr>
            <a:xfrm>
              <a:off x="702939" y="1844824"/>
              <a:ext cx="3451629" cy="2694625"/>
            </a:xfrm>
            <a:prstGeom prst="rect">
              <a:avLst/>
            </a:prstGeom>
            <a:noFill/>
            <a:ln>
              <a:solidFill>
                <a:schemeClr val="bg1">
                  <a:lumMod val="85000"/>
                </a:schemeClr>
              </a:solidFill>
            </a:ln>
          </p:spPr>
        </p:pic>
        <p:pic>
          <p:nvPicPr>
            <p:cNvPr id="12" name="그림 15"/>
            <p:cNvPicPr>
              <a:picLocks noChangeAspect="1"/>
            </p:cNvPicPr>
            <p:nvPr/>
          </p:nvPicPr>
          <p:blipFill rotWithShape="1">
            <a:blip r:embed="rId2"/>
            <a:srcRect t="52274" r="5945" b="3574"/>
            <a:stretch/>
          </p:blipFill>
          <p:spPr>
            <a:xfrm>
              <a:off x="4291271" y="1857607"/>
              <a:ext cx="4329250" cy="2339992"/>
            </a:xfrm>
            <a:prstGeom prst="rect">
              <a:avLst/>
            </a:prstGeom>
            <a:noFill/>
            <a:ln>
              <a:solidFill>
                <a:schemeClr val="bg1">
                  <a:lumMod val="85000"/>
                </a:schemeClr>
              </a:solidFill>
            </a:ln>
          </p:spPr>
        </p:pic>
      </p:grpSp>
      <p:sp>
        <p:nvSpPr>
          <p:cNvPr id="13" name="직사각형 12">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(1/7)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spTree>
    <p:extLst>
      <p:ext uri="{BB962C8B-B14F-4D97-AF65-F5344CB8AC3E}">
        <p14:creationId xmlns:p14="http://schemas.microsoft.com/office/powerpoint/2010/main" val="870306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22A968D5-6451-4FE6-9CA1-53179EE46E44}"/>
              </a:ext>
            </a:extLst>
          </p:cNvPr>
          <p:cNvGrpSpPr/>
          <p:nvPr/>
        </p:nvGrpSpPr>
        <p:grpSpPr>
          <a:xfrm>
            <a:off x="450000" y="450000"/>
            <a:ext cx="9018001" cy="276999"/>
            <a:chOff x="450000" y="450000"/>
            <a:chExt cx="9018001" cy="276999"/>
          </a:xfrm>
        </p:grpSpPr>
        <p:sp>
          <p:nvSpPr>
            <p:cNvPr id="6" name="직사각형 5">
              <a:extLst>
                <a:ext uri="{FF2B5EF4-FFF2-40B4-BE49-F238E27FC236}">
                  <a16:creationId xmlns:a16="http://schemas.microsoft.com/office/drawing/2014/main" id="{E71B27C7-69B0-4E02-80D8-B4A1FF816576}"/>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DC1DF60E-F129-4639-A767-6425C6BF0204}"/>
                </a:ext>
              </a:extLst>
            </p:cNvPr>
            <p:cNvSpPr/>
            <p:nvPr/>
          </p:nvSpPr>
          <p:spPr>
            <a:xfrm>
              <a:off x="8407797" y="480778"/>
              <a:ext cx="1060204"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10" name="직사각형 9">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(2/7)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grpSp>
        <p:nvGrpSpPr>
          <p:cNvPr id="3" name="그룹 2"/>
          <p:cNvGrpSpPr/>
          <p:nvPr/>
        </p:nvGrpSpPr>
        <p:grpSpPr>
          <a:xfrm>
            <a:off x="2719164" y="2204864"/>
            <a:ext cx="4608511" cy="1792199"/>
            <a:chOff x="2431133" y="2348880"/>
            <a:chExt cx="4608511" cy="1792199"/>
          </a:xfrm>
        </p:grpSpPr>
        <p:pic>
          <p:nvPicPr>
            <p:cNvPr id="14" name="그림 1"/>
            <p:cNvPicPr>
              <a:picLocks noChangeAspect="1"/>
            </p:cNvPicPr>
            <p:nvPr/>
          </p:nvPicPr>
          <p:blipFill rotWithShape="1">
            <a:blip r:embed="rId2"/>
            <a:srcRect l="4440" t="2908" r="1875" b="15678"/>
            <a:stretch/>
          </p:blipFill>
          <p:spPr>
            <a:xfrm>
              <a:off x="2431133" y="2348880"/>
              <a:ext cx="4608511" cy="1792199"/>
            </a:xfrm>
            <a:prstGeom prst="rect">
              <a:avLst/>
            </a:prstGeom>
            <a:ln>
              <a:solidFill>
                <a:schemeClr val="bg1">
                  <a:lumMod val="75000"/>
                </a:schemeClr>
              </a:solidFill>
            </a:ln>
          </p:spPr>
        </p:pic>
        <p:sp>
          <p:nvSpPr>
            <p:cNvPr id="12" name="TextBox 11">
              <a:extLst>
                <a:ext uri="{FF2B5EF4-FFF2-40B4-BE49-F238E27FC236}">
                  <a16:creationId xmlns:a16="http://schemas.microsoft.com/office/drawing/2014/main" id="{68C4C708-8CA4-954A-A19C-921590436168}"/>
                </a:ext>
              </a:extLst>
            </p:cNvPr>
            <p:cNvSpPr txBox="1"/>
            <p:nvPr/>
          </p:nvSpPr>
          <p:spPr>
            <a:xfrm>
              <a:off x="2921122" y="2393856"/>
              <a:ext cx="1378936" cy="261610"/>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sz="1200" i="1" dirty="0">
                  <a:solidFill>
                    <a:srgbClr val="248E24"/>
                  </a:solidFill>
                </a:rPr>
                <a:t>## Prepare dataset</a:t>
              </a:r>
              <a:endParaRPr lang="ko-KR" altLang="en-US" sz="1200" i="1" dirty="0">
                <a:solidFill>
                  <a:srgbClr val="248E24"/>
                </a:solidFill>
              </a:endParaRPr>
            </a:p>
          </p:txBody>
        </p:sp>
      </p:grpSp>
    </p:spTree>
    <p:extLst>
      <p:ext uri="{BB962C8B-B14F-4D97-AF65-F5344CB8AC3E}">
        <p14:creationId xmlns:p14="http://schemas.microsoft.com/office/powerpoint/2010/main" val="23909710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22A968D5-6451-4FE6-9CA1-53179EE46E44}"/>
              </a:ext>
            </a:extLst>
          </p:cNvPr>
          <p:cNvGrpSpPr/>
          <p:nvPr/>
        </p:nvGrpSpPr>
        <p:grpSpPr>
          <a:xfrm>
            <a:off x="450000" y="450000"/>
            <a:ext cx="9018001" cy="276999"/>
            <a:chOff x="450000" y="450000"/>
            <a:chExt cx="9018001" cy="276999"/>
          </a:xfrm>
        </p:grpSpPr>
        <p:sp>
          <p:nvSpPr>
            <p:cNvPr id="6" name="직사각형 5">
              <a:extLst>
                <a:ext uri="{FF2B5EF4-FFF2-40B4-BE49-F238E27FC236}">
                  <a16:creationId xmlns:a16="http://schemas.microsoft.com/office/drawing/2014/main" id="{E71B27C7-69B0-4E02-80D8-B4A1FF816576}"/>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7" name="직사각형 6">
              <a:extLst>
                <a:ext uri="{FF2B5EF4-FFF2-40B4-BE49-F238E27FC236}">
                  <a16:creationId xmlns:a16="http://schemas.microsoft.com/office/drawing/2014/main" id="{DC1DF60E-F129-4639-A767-6425C6BF0204}"/>
                </a:ext>
              </a:extLst>
            </p:cNvPr>
            <p:cNvSpPr/>
            <p:nvPr/>
          </p:nvSpPr>
          <p:spPr>
            <a:xfrm>
              <a:off x="8479805" y="480778"/>
              <a:ext cx="988196"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16" name="직사각형 15">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(3/7)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grpSp>
        <p:nvGrpSpPr>
          <p:cNvPr id="4" name="그룹 3"/>
          <p:cNvGrpSpPr/>
          <p:nvPr/>
        </p:nvGrpSpPr>
        <p:grpSpPr>
          <a:xfrm>
            <a:off x="1801601" y="2132856"/>
            <a:ext cx="6301779" cy="3707814"/>
            <a:chOff x="1783060" y="1988841"/>
            <a:chExt cx="6301779" cy="3707814"/>
          </a:xfrm>
        </p:grpSpPr>
        <p:grpSp>
          <p:nvGrpSpPr>
            <p:cNvPr id="3" name="그룹 2"/>
            <p:cNvGrpSpPr/>
            <p:nvPr/>
          </p:nvGrpSpPr>
          <p:grpSpPr>
            <a:xfrm>
              <a:off x="1783060" y="1988841"/>
              <a:ext cx="6264696" cy="2520280"/>
              <a:chOff x="1783060" y="1988841"/>
              <a:chExt cx="6264696" cy="2520280"/>
            </a:xfrm>
          </p:grpSpPr>
          <p:pic>
            <p:nvPicPr>
              <p:cNvPr id="11" name="그림 2"/>
              <p:cNvPicPr>
                <a:picLocks noChangeAspect="1"/>
              </p:cNvPicPr>
              <p:nvPr/>
            </p:nvPicPr>
            <p:blipFill rotWithShape="1">
              <a:blip r:embed="rId2"/>
              <a:srcRect l="4586" t="2911" r="220" b="13497"/>
              <a:stretch/>
            </p:blipFill>
            <p:spPr>
              <a:xfrm>
                <a:off x="1783060" y="1988841"/>
                <a:ext cx="6264696" cy="2520280"/>
              </a:xfrm>
              <a:prstGeom prst="rect">
                <a:avLst/>
              </a:prstGeom>
              <a:ln>
                <a:solidFill>
                  <a:schemeClr val="bg1">
                    <a:lumMod val="75000"/>
                  </a:schemeClr>
                </a:solidFill>
              </a:ln>
            </p:spPr>
          </p:pic>
          <p:sp>
            <p:nvSpPr>
              <p:cNvPr id="17" name="TextBox 16">
                <a:extLst>
                  <a:ext uri="{FF2B5EF4-FFF2-40B4-BE49-F238E27FC236}">
                    <a16:creationId xmlns:a16="http://schemas.microsoft.com/office/drawing/2014/main" id="{68C4C708-8CA4-954A-A19C-921590436168}"/>
                  </a:ext>
                </a:extLst>
              </p:cNvPr>
              <p:cNvSpPr txBox="1"/>
              <p:nvPr/>
            </p:nvSpPr>
            <p:spPr>
              <a:xfrm>
                <a:off x="2227767" y="2026196"/>
                <a:ext cx="1378936" cy="261610"/>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sz="1200" i="1" dirty="0">
                    <a:solidFill>
                      <a:srgbClr val="248E24"/>
                    </a:solidFill>
                  </a:rPr>
                  <a:t>## Prepare model</a:t>
                </a:r>
                <a:endParaRPr lang="ko-KR" altLang="en-US" sz="1200" i="1" dirty="0">
                  <a:solidFill>
                    <a:srgbClr val="248E24"/>
                  </a:solidFill>
                </a:endParaRPr>
              </a:p>
            </p:txBody>
          </p:sp>
        </p:grpSp>
        <p:grpSp>
          <p:nvGrpSpPr>
            <p:cNvPr id="2" name="그룹 1"/>
            <p:cNvGrpSpPr/>
            <p:nvPr/>
          </p:nvGrpSpPr>
          <p:grpSpPr>
            <a:xfrm>
              <a:off x="1820143" y="4653136"/>
              <a:ext cx="6264696" cy="1043519"/>
              <a:chOff x="1783060" y="4831501"/>
              <a:chExt cx="6264696" cy="1043519"/>
            </a:xfrm>
          </p:grpSpPr>
          <p:pic>
            <p:nvPicPr>
              <p:cNvPr id="14" name="그림 1"/>
              <p:cNvPicPr>
                <a:picLocks noChangeAspect="1"/>
              </p:cNvPicPr>
              <p:nvPr/>
            </p:nvPicPr>
            <p:blipFill rotWithShape="1">
              <a:blip r:embed="rId3"/>
              <a:srcRect l="2486" t="10420" r="225" b="20176"/>
              <a:stretch/>
            </p:blipFill>
            <p:spPr>
              <a:xfrm>
                <a:off x="1783060" y="4831501"/>
                <a:ext cx="6264696" cy="1043519"/>
              </a:xfrm>
              <a:prstGeom prst="rect">
                <a:avLst/>
              </a:prstGeom>
              <a:ln>
                <a:solidFill>
                  <a:schemeClr val="bg1">
                    <a:lumMod val="75000"/>
                  </a:schemeClr>
                </a:solidFill>
              </a:ln>
            </p:spPr>
          </p:pic>
          <p:sp>
            <p:nvSpPr>
              <p:cNvPr id="18" name="TextBox 17">
                <a:extLst>
                  <a:ext uri="{FF2B5EF4-FFF2-40B4-BE49-F238E27FC236}">
                    <a16:creationId xmlns:a16="http://schemas.microsoft.com/office/drawing/2014/main" id="{68C4C708-8CA4-954A-A19C-921590436168}"/>
                  </a:ext>
                </a:extLst>
              </p:cNvPr>
              <p:cNvSpPr txBox="1"/>
              <p:nvPr/>
            </p:nvSpPr>
            <p:spPr>
              <a:xfrm>
                <a:off x="2212526" y="4858797"/>
                <a:ext cx="2291597" cy="261610"/>
              </a:xfrm>
              <a:prstGeom prst="rect">
                <a:avLst/>
              </a:prstGeom>
              <a:solidFill>
                <a:srgbClr val="F7F7F7"/>
              </a:solidFill>
            </p:spPr>
            <p:txBody>
              <a:bodyPr wrap="square" lIns="0" tIns="0" rIns="0" bIns="0" rtlCol="0" anchor="ctr">
                <a:noAutofit/>
              </a:bodyPr>
              <a:lstStyle>
                <a:defPPr>
                  <a:defRPr lang="en-US"/>
                </a:defPPr>
                <a:lvl1pPr>
                  <a:defRPr kumimoji="1" sz="1100">
                    <a:solidFill>
                      <a:srgbClr val="515151"/>
                    </a:solidFill>
                    <a:latin typeface="D2Coding" panose="020B0609020101020101" pitchFamily="49" charset="-127"/>
                    <a:ea typeface="D2Coding" panose="020B0609020101020101" pitchFamily="49" charset="-127"/>
                  </a:defRPr>
                </a:lvl1pPr>
              </a:lstStyle>
              <a:p>
                <a:r>
                  <a:rPr lang="en-US" altLang="ko-KR" sz="1200" i="1" dirty="0">
                    <a:solidFill>
                      <a:srgbClr val="248E24"/>
                    </a:solidFill>
                  </a:rPr>
                  <a:t>## Loss function and optimizer</a:t>
                </a:r>
                <a:endParaRPr lang="ko-KR" altLang="en-US" sz="1200" i="1" dirty="0">
                  <a:solidFill>
                    <a:srgbClr val="248E24"/>
                  </a:solidFill>
                </a:endParaRPr>
              </a:p>
            </p:txBody>
          </p:sp>
        </p:grpSp>
      </p:grpSp>
    </p:spTree>
    <p:extLst>
      <p:ext uri="{BB962C8B-B14F-4D97-AF65-F5344CB8AC3E}">
        <p14:creationId xmlns:p14="http://schemas.microsoft.com/office/powerpoint/2010/main" val="348789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F8D29DF6-2024-4A07-AA46-950057491AE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9771F935-CCD4-460A-9B5F-3D6D672CE35B}"/>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922D9A08-5F9B-42D2-9CAF-51F204A6BB4E}"/>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2" name="그룹 10">
            <a:extLst>
              <a:ext uri="{FF2B5EF4-FFF2-40B4-BE49-F238E27FC236}">
                <a16:creationId xmlns:a16="http://schemas.microsoft.com/office/drawing/2014/main" id="{D15585C6-1FC8-4615-9C4A-E22A876A6B6D}"/>
              </a:ext>
            </a:extLst>
          </p:cNvPr>
          <p:cNvGrpSpPr/>
          <p:nvPr/>
        </p:nvGrpSpPr>
        <p:grpSpPr>
          <a:xfrm>
            <a:off x="559817" y="1758261"/>
            <a:ext cx="8773950" cy="430887"/>
            <a:chOff x="559817" y="2050351"/>
            <a:chExt cx="8773950" cy="430887"/>
          </a:xfrm>
        </p:grpSpPr>
        <p:sp>
          <p:nvSpPr>
            <p:cNvPr id="13"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2">
              <a:extLst>
                <a:ext uri="{FF2B5EF4-FFF2-40B4-BE49-F238E27FC236}">
                  <a16:creationId xmlns:a16="http://schemas.microsoft.com/office/drawing/2014/main" id="{97EC28A6-DD84-4FEF-84BE-A8DBE1B0A7E9}"/>
                </a:ext>
              </a:extLst>
            </p:cNvPr>
            <p:cNvSpPr/>
            <p:nvPr/>
          </p:nvSpPr>
          <p:spPr>
            <a:xfrm>
              <a:off x="702940" y="2050351"/>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Thực hiện thao tác như vậy trong câu lệnh vòng lặp for trong mã cuối cùng để xây dựng mô hình GAN và lặp lại quá trình đào tạo</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(4/7)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grpSp>
        <p:nvGrpSpPr>
          <p:cNvPr id="11" name="그룹 10"/>
          <p:cNvGrpSpPr/>
          <p:nvPr/>
        </p:nvGrpSpPr>
        <p:grpSpPr>
          <a:xfrm>
            <a:off x="571156" y="2189148"/>
            <a:ext cx="8001619" cy="4048163"/>
            <a:chOff x="571156" y="2189148"/>
            <a:chExt cx="8001619" cy="4048163"/>
          </a:xfrm>
        </p:grpSpPr>
        <p:pic>
          <p:nvPicPr>
            <p:cNvPr id="17" name="그림 2"/>
            <p:cNvPicPr>
              <a:picLocks noChangeAspect="1"/>
            </p:cNvPicPr>
            <p:nvPr/>
          </p:nvPicPr>
          <p:blipFill rotWithShape="1">
            <a:blip r:embed="rId3"/>
            <a:srcRect l="3780" t="3118" b="26807"/>
            <a:stretch/>
          </p:blipFill>
          <p:spPr>
            <a:xfrm>
              <a:off x="571156" y="2189148"/>
              <a:ext cx="8001619" cy="4048163"/>
            </a:xfrm>
            <a:prstGeom prst="rect">
              <a:avLst/>
            </a:prstGeom>
            <a:ln>
              <a:solidFill>
                <a:schemeClr val="bg1">
                  <a:lumMod val="75000"/>
                </a:schemeClr>
              </a:solidFill>
            </a:ln>
          </p:spPr>
        </p:pic>
        <p:sp>
          <p:nvSpPr>
            <p:cNvPr id="18" name="TextBox 17"/>
            <p:cNvSpPr txBox="1"/>
            <p:nvPr/>
          </p:nvSpPr>
          <p:spPr>
            <a:xfrm>
              <a:off x="1519541" y="3822091"/>
              <a:ext cx="2564780" cy="180950"/>
            </a:xfrm>
            <a:prstGeom prst="rect">
              <a:avLst/>
            </a:prstGeom>
            <a:solidFill>
              <a:srgbClr val="F7F7F7"/>
            </a:solidFill>
          </p:spPr>
          <p:txBody>
            <a:bodyPr wrap="none" lIns="0" tIns="0" rIns="0" bIns="0" rtlCol="0" anchor="ctr">
              <a:noAutofit/>
            </a:bodyPr>
            <a:lstStyle/>
            <a:p>
              <a:r>
                <a:rPr lang="en-US" altLang="ko-KR" sz="1100" i="1" dirty="0">
                  <a:solidFill>
                    <a:srgbClr val="248E24"/>
                  </a:solidFill>
                  <a:latin typeface="D2Coding"/>
                </a:rPr>
                <a:t>## Calculate the loss of generator. </a:t>
              </a:r>
              <a:endParaRPr lang="ko-KR" altLang="en-US" sz="1100" i="1" dirty="0">
                <a:solidFill>
                  <a:srgbClr val="248E24"/>
                </a:solidFill>
                <a:latin typeface="D2Coding"/>
              </a:endParaRPr>
            </a:p>
          </p:txBody>
        </p:sp>
        <p:sp>
          <p:nvSpPr>
            <p:cNvPr id="19" name="TextBox 18"/>
            <p:cNvSpPr txBox="1"/>
            <p:nvPr/>
          </p:nvSpPr>
          <p:spPr>
            <a:xfrm>
              <a:off x="1524275" y="5064760"/>
              <a:ext cx="2565126" cy="181429"/>
            </a:xfrm>
            <a:prstGeom prst="rect">
              <a:avLst/>
            </a:prstGeom>
            <a:solidFill>
              <a:srgbClr val="F7F7F7"/>
            </a:solidFill>
          </p:spPr>
          <p:txBody>
            <a:bodyPr wrap="none" lIns="0" tIns="0" rIns="0" bIns="0" rtlCol="0" anchor="ctr">
              <a:noAutofit/>
            </a:bodyPr>
            <a:lstStyle>
              <a:defPPr>
                <a:defRPr lang="en-US"/>
              </a:defPPr>
              <a:lvl1pPr>
                <a:defRPr sz="1100" i="1">
                  <a:solidFill>
                    <a:srgbClr val="248E24"/>
                  </a:solidFill>
                  <a:latin typeface="D2Coding"/>
                </a:defRPr>
              </a:lvl1pPr>
            </a:lstStyle>
            <a:p>
              <a:r>
                <a:rPr lang="en-US" altLang="ko-KR" dirty="0"/>
                <a:t># Calculate the gradient of g_loss.</a:t>
              </a:r>
              <a:endParaRPr lang="ko-KR" altLang="en-US" dirty="0"/>
            </a:p>
          </p:txBody>
        </p:sp>
        <p:sp>
          <p:nvSpPr>
            <p:cNvPr id="20" name="TextBox 19"/>
            <p:cNvSpPr txBox="1"/>
            <p:nvPr/>
          </p:nvSpPr>
          <p:spPr>
            <a:xfrm>
              <a:off x="1519195" y="5584270"/>
              <a:ext cx="2565126" cy="157480"/>
            </a:xfrm>
            <a:prstGeom prst="rect">
              <a:avLst/>
            </a:prstGeom>
            <a:solidFill>
              <a:srgbClr val="F7F7F7"/>
            </a:solidFill>
          </p:spPr>
          <p:txBody>
            <a:bodyPr wrap="none" lIns="0" tIns="0" rIns="0" bIns="0" rtlCol="0" anchor="ctr">
              <a:noAutofit/>
            </a:bodyPr>
            <a:lstStyle>
              <a:defPPr>
                <a:defRPr lang="en-US"/>
              </a:defPPr>
              <a:lvl1pPr>
                <a:defRPr sz="1100" i="1">
                  <a:solidFill>
                    <a:srgbClr val="248E24"/>
                  </a:solidFill>
                  <a:latin typeface="D2Coding"/>
                </a:defRPr>
              </a:lvl1pPr>
            </a:lstStyle>
            <a:p>
              <a:r>
                <a:rPr lang="en-US" altLang="ko-KR" dirty="0"/>
                <a:t># Optimizer: Apply gradients.</a:t>
              </a:r>
              <a:endParaRPr lang="ko-KR" altLang="en-US" dirty="0"/>
            </a:p>
          </p:txBody>
        </p:sp>
        <p:sp>
          <p:nvSpPr>
            <p:cNvPr id="21" name="직사각형 20"/>
            <p:cNvSpPr/>
            <p:nvPr/>
          </p:nvSpPr>
          <p:spPr>
            <a:xfrm>
              <a:off x="6679604" y="2189148"/>
              <a:ext cx="216024" cy="404816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344385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F8D29DF6-2024-4A07-AA46-950057491AE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9771F935-CCD4-460A-9B5F-3D6D672CE35B}"/>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922D9A08-5F9B-42D2-9CAF-51F204A6BB4E}"/>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2" name="그룹 10">
            <a:extLst>
              <a:ext uri="{FF2B5EF4-FFF2-40B4-BE49-F238E27FC236}">
                <a16:creationId xmlns:a16="http://schemas.microsoft.com/office/drawing/2014/main" id="{D15585C6-1FC8-4615-9C4A-E22A876A6B6D}"/>
              </a:ext>
            </a:extLst>
          </p:cNvPr>
          <p:cNvGrpSpPr/>
          <p:nvPr/>
        </p:nvGrpSpPr>
        <p:grpSpPr>
          <a:xfrm>
            <a:off x="559817" y="1773977"/>
            <a:ext cx="8783192" cy="430887"/>
            <a:chOff x="559817" y="2136914"/>
            <a:chExt cx="8783192" cy="430887"/>
          </a:xfrm>
        </p:grpSpPr>
        <p:sp>
          <p:nvSpPr>
            <p:cNvPr id="13"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2">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Thực hiện thao tác như vậy trong câu lệnh vòng lặp for trong mã cuối cùng để xây dựng mô hình GAN và lặp lại quá trình đào tạo</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8" name="직사각형 17">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(6/7)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grpSp>
        <p:nvGrpSpPr>
          <p:cNvPr id="15" name="그룹 14"/>
          <p:cNvGrpSpPr/>
          <p:nvPr/>
        </p:nvGrpSpPr>
        <p:grpSpPr>
          <a:xfrm>
            <a:off x="585412" y="2179320"/>
            <a:ext cx="7979468" cy="3605087"/>
            <a:chOff x="585412" y="2179320"/>
            <a:chExt cx="7979468" cy="3605087"/>
          </a:xfrm>
        </p:grpSpPr>
        <p:grpSp>
          <p:nvGrpSpPr>
            <p:cNvPr id="16" name="그룹 15"/>
            <p:cNvGrpSpPr/>
            <p:nvPr/>
          </p:nvGrpSpPr>
          <p:grpSpPr>
            <a:xfrm>
              <a:off x="585412" y="2179320"/>
              <a:ext cx="7979468" cy="3605086"/>
              <a:chOff x="585412" y="2179320"/>
              <a:chExt cx="7979468" cy="3605086"/>
            </a:xfrm>
          </p:grpSpPr>
          <p:grpSp>
            <p:nvGrpSpPr>
              <p:cNvPr id="25" name="그룹 1"/>
              <p:cNvGrpSpPr/>
              <p:nvPr/>
            </p:nvGrpSpPr>
            <p:grpSpPr>
              <a:xfrm>
                <a:off x="585412" y="2189148"/>
                <a:ext cx="7979468" cy="3595258"/>
                <a:chOff x="611941" y="1821860"/>
                <a:chExt cx="4127388" cy="1827078"/>
              </a:xfrm>
            </p:grpSpPr>
            <p:pic>
              <p:nvPicPr>
                <p:cNvPr id="27" name="그림 2"/>
                <p:cNvPicPr>
                  <a:picLocks noChangeAspect="1"/>
                </p:cNvPicPr>
                <p:nvPr/>
              </p:nvPicPr>
              <p:blipFill rotWithShape="1">
                <a:blip r:embed="rId3"/>
                <a:srcRect l="3780" t="71314" b="107"/>
                <a:stretch/>
              </p:blipFill>
              <p:spPr>
                <a:xfrm>
                  <a:off x="611941" y="1821860"/>
                  <a:ext cx="4122969" cy="850706"/>
                </a:xfrm>
                <a:prstGeom prst="rect">
                  <a:avLst/>
                </a:prstGeom>
              </p:spPr>
            </p:pic>
            <p:pic>
              <p:nvPicPr>
                <p:cNvPr id="28" name="그림 5"/>
                <p:cNvPicPr>
                  <a:picLocks noChangeAspect="1"/>
                </p:cNvPicPr>
                <p:nvPr/>
              </p:nvPicPr>
              <p:blipFill rotWithShape="1">
                <a:blip r:embed="rId4"/>
                <a:srcRect l="772" r="17010" b="72169"/>
                <a:stretch/>
              </p:blipFill>
              <p:spPr>
                <a:xfrm>
                  <a:off x="611941" y="2665517"/>
                  <a:ext cx="4127388" cy="983421"/>
                </a:xfrm>
                <a:prstGeom prst="rect">
                  <a:avLst/>
                </a:prstGeom>
              </p:spPr>
            </p:pic>
          </p:grpSp>
          <p:sp>
            <p:nvSpPr>
              <p:cNvPr id="26" name="직사각형 25"/>
              <p:cNvSpPr/>
              <p:nvPr/>
            </p:nvSpPr>
            <p:spPr>
              <a:xfrm>
                <a:off x="595809" y="2179320"/>
                <a:ext cx="7956004" cy="360508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TextBox 16"/>
            <p:cNvSpPr txBox="1"/>
            <p:nvPr/>
          </p:nvSpPr>
          <p:spPr>
            <a:xfrm>
              <a:off x="1534780" y="2350486"/>
              <a:ext cx="2864887" cy="205629"/>
            </a:xfrm>
            <a:prstGeom prst="rect">
              <a:avLst/>
            </a:prstGeom>
            <a:solidFill>
              <a:srgbClr val="F7F7F7"/>
            </a:solidFill>
          </p:spPr>
          <p:txBody>
            <a:bodyPr wrap="none" lIns="0" tIns="0" rIns="0" bIns="0" rtlCol="0" anchor="ctr">
              <a:noAutofit/>
            </a:bodyPr>
            <a:lstStyle>
              <a:defPPr>
                <a:defRPr lang="en-US"/>
              </a:defPPr>
              <a:lvl1pPr>
                <a:defRPr sz="1100" i="1">
                  <a:solidFill>
                    <a:srgbClr val="248E24"/>
                  </a:solidFill>
                  <a:latin typeface="D2Coding"/>
                </a:defRPr>
              </a:lvl1pPr>
            </a:lstStyle>
            <a:p>
              <a:r>
                <a:rPr lang="en-US" altLang="ko-KR" dirty="0"/>
                <a:t>## Calculate the loss of discriminator</a:t>
              </a:r>
              <a:endParaRPr lang="ko-KR" altLang="en-US" dirty="0"/>
            </a:p>
          </p:txBody>
        </p:sp>
        <p:sp>
          <p:nvSpPr>
            <p:cNvPr id="19" name="TextBox 18"/>
            <p:cNvSpPr txBox="1"/>
            <p:nvPr/>
          </p:nvSpPr>
          <p:spPr>
            <a:xfrm>
              <a:off x="1547558" y="5288676"/>
              <a:ext cx="2565126" cy="205629"/>
            </a:xfrm>
            <a:prstGeom prst="rect">
              <a:avLst/>
            </a:prstGeom>
            <a:solidFill>
              <a:srgbClr val="F7F7F7"/>
            </a:solidFill>
          </p:spPr>
          <p:txBody>
            <a:bodyPr wrap="none" lIns="0" tIns="0" rIns="0" bIns="0" rtlCol="0" anchor="ctr">
              <a:noAutofit/>
            </a:bodyPr>
            <a:lstStyle>
              <a:defPPr>
                <a:defRPr lang="en-US"/>
              </a:defPPr>
              <a:lvl1pPr>
                <a:defRPr sz="1100" i="1">
                  <a:solidFill>
                    <a:srgbClr val="248E24"/>
                  </a:solidFill>
                  <a:latin typeface="D2Coding"/>
                </a:defRPr>
              </a:lvl1pPr>
            </a:lstStyle>
            <a:p>
              <a:r>
                <a:rPr lang="en-US" altLang="ko-KR" dirty="0"/>
                <a:t>## Calculate the gradient of d_loss.</a:t>
              </a:r>
              <a:endParaRPr lang="ko-KR" altLang="en-US" dirty="0"/>
            </a:p>
          </p:txBody>
        </p:sp>
        <p:sp>
          <p:nvSpPr>
            <p:cNvPr id="24" name="직사각형 23"/>
            <p:cNvSpPr/>
            <p:nvPr/>
          </p:nvSpPr>
          <p:spPr>
            <a:xfrm>
              <a:off x="6607596" y="2213265"/>
              <a:ext cx="288032" cy="357114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581582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F8D29DF6-2024-4A07-AA46-950057491AE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9771F935-CCD4-460A-9B5F-3D6D672CE35B}"/>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922D9A08-5F9B-42D2-9CAF-51F204A6BB4E}"/>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4" name="그룹 3"/>
          <p:cNvGrpSpPr/>
          <p:nvPr/>
        </p:nvGrpSpPr>
        <p:grpSpPr>
          <a:xfrm>
            <a:off x="559045" y="1785395"/>
            <a:ext cx="8783963" cy="4329525"/>
            <a:chOff x="559045" y="1816471"/>
            <a:chExt cx="8783963" cy="4329525"/>
          </a:xfrm>
        </p:grpSpPr>
        <p:grpSp>
          <p:nvGrpSpPr>
            <p:cNvPr id="12" name="그룹 10">
              <a:extLst>
                <a:ext uri="{FF2B5EF4-FFF2-40B4-BE49-F238E27FC236}">
                  <a16:creationId xmlns:a16="http://schemas.microsoft.com/office/drawing/2014/main" id="{D15585C6-1FC8-4615-9C4A-E22A876A6B6D}"/>
                </a:ext>
              </a:extLst>
            </p:cNvPr>
            <p:cNvGrpSpPr/>
            <p:nvPr/>
          </p:nvGrpSpPr>
          <p:grpSpPr>
            <a:xfrm>
              <a:off x="559817" y="1816471"/>
              <a:ext cx="8778290" cy="430887"/>
              <a:chOff x="559817" y="2077485"/>
              <a:chExt cx="8778290" cy="430887"/>
            </a:xfrm>
          </p:grpSpPr>
          <p:sp>
            <p:nvSpPr>
              <p:cNvPr id="13"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2">
                <a:extLst>
                  <a:ext uri="{FF2B5EF4-FFF2-40B4-BE49-F238E27FC236}">
                    <a16:creationId xmlns:a16="http://schemas.microsoft.com/office/drawing/2014/main" id="{97EC28A6-DD84-4FEF-84BE-A8DBE1B0A7E9}"/>
                  </a:ext>
                </a:extLst>
              </p:cNvPr>
              <p:cNvSpPr/>
              <p:nvPr/>
            </p:nvSpPr>
            <p:spPr>
              <a:xfrm>
                <a:off x="707280" y="2077485"/>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6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Thực hiện thao tác như vậy trong câu lệnh vòng lặp for trong mã cuối cùng để xây dựng mô hình GAN và lặp lại quá trình đào tạo</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pic>
          <p:nvPicPr>
            <p:cNvPr id="15" name="그림 5"/>
            <p:cNvPicPr>
              <a:picLocks noChangeAspect="1"/>
            </p:cNvPicPr>
            <p:nvPr/>
          </p:nvPicPr>
          <p:blipFill rotWithShape="1">
            <a:blip r:embed="rId3"/>
            <a:srcRect l="602" t="26807" r="8942" b="4546"/>
            <a:stretch/>
          </p:blipFill>
          <p:spPr>
            <a:xfrm>
              <a:off x="570193" y="2210307"/>
              <a:ext cx="7367676" cy="3935689"/>
            </a:xfrm>
            <a:prstGeom prst="rect">
              <a:avLst/>
            </a:prstGeom>
          </p:spPr>
        </p:pic>
        <p:sp>
          <p:nvSpPr>
            <p:cNvPr id="2" name="TextBox 1"/>
            <p:cNvSpPr txBox="1"/>
            <p:nvPr/>
          </p:nvSpPr>
          <p:spPr>
            <a:xfrm>
              <a:off x="1384508" y="2316480"/>
              <a:ext cx="2074972" cy="152400"/>
            </a:xfrm>
            <a:prstGeom prst="rect">
              <a:avLst/>
            </a:prstGeom>
            <a:solidFill>
              <a:srgbClr val="F7F7F7"/>
            </a:solidFill>
          </p:spPr>
          <p:txBody>
            <a:bodyPr wrap="none" lIns="0" tIns="0" rIns="0" bIns="0" rtlCol="0" anchor="ctr">
              <a:noAutofit/>
            </a:bodyPr>
            <a:lstStyle>
              <a:defPPr>
                <a:defRPr lang="en-US"/>
              </a:defPPr>
              <a:lvl1pPr>
                <a:defRPr sz="900" i="1">
                  <a:solidFill>
                    <a:srgbClr val="568E8E"/>
                  </a:solidFill>
                  <a:latin typeface="D2Coding" panose="020B0609020101020101" pitchFamily="49" charset="-127"/>
                  <a:ea typeface="D2Coding" panose="020B0609020101020101" pitchFamily="49" charset="-127"/>
                </a:defRPr>
              </a:lvl1pPr>
            </a:lstStyle>
            <a:p>
              <a:r>
                <a:rPr lang="en-US" altLang="ko-KR" sz="1000" dirty="0">
                  <a:solidFill>
                    <a:srgbClr val="00B050"/>
                  </a:solidFill>
                </a:rPr>
                <a:t>## Optimizer: Apply ‘gradients’</a:t>
              </a:r>
              <a:endParaRPr lang="ko-KR" altLang="en-US" sz="1000" dirty="0">
                <a:solidFill>
                  <a:srgbClr val="00B050"/>
                </a:solidFill>
              </a:endParaRPr>
            </a:p>
          </p:txBody>
        </p:sp>
        <p:sp>
          <p:nvSpPr>
            <p:cNvPr id="23" name="직사각형 22"/>
            <p:cNvSpPr/>
            <p:nvPr/>
          </p:nvSpPr>
          <p:spPr>
            <a:xfrm>
              <a:off x="559045" y="2204091"/>
              <a:ext cx="8783963" cy="3941905"/>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599484" y="2217927"/>
              <a:ext cx="216024" cy="3277479"/>
            </a:xfrm>
            <a:prstGeom prst="rect">
              <a:avLst/>
            </a:prstGeom>
            <a:solidFill>
              <a:srgbClr val="F7F7F7"/>
            </a:solidFill>
          </p:spPr>
          <p:txBody>
            <a:bodyPr wrap="none" lIns="0" tIns="0" rIns="0" bIns="0" rtlCol="0" anchor="ctr">
              <a:noAutofit/>
            </a:bodyPr>
            <a:lstStyle/>
            <a:p>
              <a:pPr algn="ctr"/>
              <a:endParaRPr lang="ko-KR" altLang="en-US" sz="1050">
                <a:solidFill>
                  <a:srgbClr val="AD3131"/>
                </a:solidFill>
                <a:latin typeface="D2Coding" panose="020B0609020101020101" pitchFamily="49" charset="-127"/>
                <a:ea typeface="D2Coding" panose="020B0609020101020101" pitchFamily="49" charset="-127"/>
              </a:endParaRPr>
            </a:p>
          </p:txBody>
        </p:sp>
        <p:pic>
          <p:nvPicPr>
            <p:cNvPr id="31" name="그림 5"/>
            <p:cNvPicPr>
              <a:picLocks noChangeAspect="1"/>
            </p:cNvPicPr>
            <p:nvPr/>
          </p:nvPicPr>
          <p:blipFill rotWithShape="1">
            <a:blip r:embed="rId3"/>
            <a:srcRect l="87844" t="26807" r="8942" b="4546"/>
            <a:stretch/>
          </p:blipFill>
          <p:spPr>
            <a:xfrm>
              <a:off x="7871461" y="2210307"/>
              <a:ext cx="1466646" cy="3935689"/>
            </a:xfrm>
            <a:prstGeom prst="rect">
              <a:avLst/>
            </a:prstGeom>
          </p:spPr>
        </p:pic>
        <p:sp>
          <p:nvSpPr>
            <p:cNvPr id="16" name="TextBox 15"/>
            <p:cNvSpPr txBox="1"/>
            <p:nvPr/>
          </p:nvSpPr>
          <p:spPr>
            <a:xfrm>
              <a:off x="1467274" y="4361031"/>
              <a:ext cx="376766" cy="138499"/>
            </a:xfrm>
            <a:prstGeom prst="rect">
              <a:avLst/>
            </a:prstGeom>
            <a:solidFill>
              <a:srgbClr val="F7F7F7"/>
            </a:solidFill>
          </p:spPr>
          <p:txBody>
            <a:bodyPr wrap="none" lIns="0" tIns="0" rIns="0" bIns="0" rtlCol="0" anchor="ctr">
              <a:noAutofit/>
            </a:bodyPr>
            <a:lstStyle>
              <a:defPPr>
                <a:defRPr lang="en-US"/>
              </a:defPPr>
              <a:lvl1pPr>
                <a:defRPr sz="900" i="1">
                  <a:solidFill>
                    <a:srgbClr val="568E8E"/>
                  </a:solidFill>
                  <a:latin typeface="D2Coding" panose="020B0609020101020101" pitchFamily="49" charset="-127"/>
                  <a:ea typeface="D2Coding" panose="020B0609020101020101" pitchFamily="49" charset="-127"/>
                </a:defRPr>
              </a:lvl1pPr>
            </a:lstStyle>
            <a:p>
              <a:pPr algn="ctr"/>
              <a:r>
                <a:rPr lang="en-US" altLang="ko-KR" sz="1050" i="0" dirty="0">
                  <a:solidFill>
                    <a:srgbClr val="AD3131"/>
                  </a:solidFill>
                </a:rPr>
                <a:t>epoch</a:t>
              </a:r>
              <a:endParaRPr lang="ko-KR" altLang="en-US" sz="1050" i="0" dirty="0">
                <a:solidFill>
                  <a:srgbClr val="AD3131"/>
                </a:solidFill>
              </a:endParaRPr>
            </a:p>
          </p:txBody>
        </p:sp>
        <p:sp>
          <p:nvSpPr>
            <p:cNvPr id="17" name="TextBox 16"/>
            <p:cNvSpPr txBox="1"/>
            <p:nvPr/>
          </p:nvSpPr>
          <p:spPr>
            <a:xfrm>
              <a:off x="3482518" y="4363422"/>
              <a:ext cx="1129084" cy="138499"/>
            </a:xfrm>
            <a:prstGeom prst="rect">
              <a:avLst/>
            </a:prstGeom>
            <a:solidFill>
              <a:srgbClr val="F7F7F7"/>
            </a:solidFill>
          </p:spPr>
          <p:txBody>
            <a:bodyPr wrap="none" lIns="0" tIns="0" rIns="0" bIns="0" rtlCol="0" anchor="ctr">
              <a:noAutofit/>
            </a:bodyPr>
            <a:lstStyle>
              <a:defPPr>
                <a:defRPr lang="en-US"/>
              </a:defPPr>
              <a:lvl1pPr algn="ctr">
                <a:defRPr sz="1050" i="0">
                  <a:solidFill>
                    <a:srgbClr val="AD3131"/>
                  </a:solidFill>
                  <a:latin typeface="D2Coding" panose="020B0609020101020101" pitchFamily="49" charset="-127"/>
                  <a:ea typeface="D2Coding" panose="020B0609020101020101" pitchFamily="49" charset="-127"/>
                </a:defRPr>
              </a:lvl1pPr>
            </a:lstStyle>
            <a:p>
              <a:r>
                <a:rPr lang="en-US" altLang="ko-KR" dirty="0"/>
                <a:t>Average loss &gt;&gt;' </a:t>
              </a:r>
              <a:endParaRPr lang="ko-KR" altLang="en-US" dirty="0"/>
            </a:p>
          </p:txBody>
        </p:sp>
        <p:sp>
          <p:nvSpPr>
            <p:cNvPr id="21" name="TextBox 20"/>
            <p:cNvSpPr txBox="1"/>
            <p:nvPr/>
          </p:nvSpPr>
          <p:spPr>
            <a:xfrm>
              <a:off x="915396" y="5517232"/>
              <a:ext cx="639661" cy="576064"/>
            </a:xfrm>
            <a:prstGeom prst="rect">
              <a:avLst/>
            </a:prstGeom>
            <a:solidFill>
              <a:schemeClr val="bg1"/>
            </a:solidFill>
          </p:spPr>
          <p:txBody>
            <a:bodyPr wrap="none" lIns="0" tIns="0" rIns="0" bIns="0" rtlCol="0" anchor="ctr">
              <a:noAutofit/>
            </a:bodyPr>
            <a:lstStyle>
              <a:defPPr>
                <a:defRPr lang="en-US"/>
              </a:defPPr>
              <a:lvl1pPr algn="ctr">
                <a:defRPr sz="1050" i="0">
                  <a:solidFill>
                    <a:srgbClr val="AD3131"/>
                  </a:solidFill>
                  <a:latin typeface="D2Coding" panose="020B0609020101020101" pitchFamily="49" charset="-127"/>
                  <a:ea typeface="D2Coding" panose="020B0609020101020101" pitchFamily="49" charset="-127"/>
                </a:defRPr>
              </a:lvl1pPr>
            </a:lstStyle>
            <a:p>
              <a:pPr>
                <a:lnSpc>
                  <a:spcPts val="1000"/>
                </a:lnSpc>
              </a:pPr>
              <a:r>
                <a:rPr lang="en-US" altLang="ko-KR" dirty="0">
                  <a:solidFill>
                    <a:schemeClr val="tx1">
                      <a:lumMod val="75000"/>
                      <a:lumOff val="25000"/>
                    </a:schemeClr>
                  </a:solidFill>
                </a:rPr>
                <a:t>Epoch 001</a:t>
              </a:r>
            </a:p>
            <a:p>
              <a:pPr>
                <a:lnSpc>
                  <a:spcPts val="1000"/>
                </a:lnSpc>
              </a:pPr>
              <a:r>
                <a:rPr lang="en-US" altLang="ko-KR" dirty="0">
                  <a:solidFill>
                    <a:schemeClr val="tx1">
                      <a:lumMod val="75000"/>
                      <a:lumOff val="25000"/>
                    </a:schemeClr>
                  </a:solidFill>
                </a:rPr>
                <a:t>Epoch 002</a:t>
              </a:r>
              <a:endParaRPr lang="ko-KR" altLang="en-US" dirty="0">
                <a:solidFill>
                  <a:schemeClr val="tx1">
                    <a:lumMod val="75000"/>
                    <a:lumOff val="25000"/>
                  </a:schemeClr>
                </a:solidFill>
              </a:endParaRPr>
            </a:p>
            <a:p>
              <a:pPr>
                <a:lnSpc>
                  <a:spcPts val="1000"/>
                </a:lnSpc>
              </a:pPr>
              <a:r>
                <a:rPr lang="en-US" altLang="ko-KR" dirty="0">
                  <a:solidFill>
                    <a:schemeClr val="tx1">
                      <a:lumMod val="75000"/>
                      <a:lumOff val="25000"/>
                    </a:schemeClr>
                  </a:solidFill>
                </a:rPr>
                <a:t>Epoch 003</a:t>
              </a:r>
              <a:endParaRPr lang="ko-KR" altLang="en-US" dirty="0">
                <a:solidFill>
                  <a:schemeClr val="tx1">
                    <a:lumMod val="75000"/>
                    <a:lumOff val="25000"/>
                  </a:schemeClr>
                </a:solidFill>
              </a:endParaRPr>
            </a:p>
            <a:p>
              <a:pPr>
                <a:lnSpc>
                  <a:spcPts val="1000"/>
                </a:lnSpc>
              </a:pPr>
              <a:r>
                <a:rPr lang="en-US" altLang="ko-KR" dirty="0">
                  <a:solidFill>
                    <a:schemeClr val="tx1">
                      <a:lumMod val="75000"/>
                      <a:lumOff val="25000"/>
                    </a:schemeClr>
                  </a:solidFill>
                </a:rPr>
                <a:t>Epoch 004</a:t>
              </a:r>
              <a:endParaRPr lang="ko-KR" altLang="en-US" dirty="0">
                <a:solidFill>
                  <a:schemeClr val="tx1">
                    <a:lumMod val="75000"/>
                    <a:lumOff val="25000"/>
                  </a:schemeClr>
                </a:solidFill>
              </a:endParaRPr>
            </a:p>
          </p:txBody>
        </p:sp>
        <p:sp>
          <p:nvSpPr>
            <p:cNvPr id="28" name="TextBox 27"/>
            <p:cNvSpPr txBox="1"/>
            <p:nvPr/>
          </p:nvSpPr>
          <p:spPr>
            <a:xfrm>
              <a:off x="2356047" y="4367058"/>
              <a:ext cx="376766" cy="138499"/>
            </a:xfrm>
            <a:prstGeom prst="rect">
              <a:avLst/>
            </a:prstGeom>
            <a:solidFill>
              <a:srgbClr val="F7F7F7"/>
            </a:solidFill>
          </p:spPr>
          <p:txBody>
            <a:bodyPr wrap="none" lIns="0" tIns="0" rIns="0" bIns="0" rtlCol="0" anchor="ctr">
              <a:noAutofit/>
            </a:bodyPr>
            <a:lstStyle>
              <a:defPPr>
                <a:defRPr lang="en-US"/>
              </a:defPPr>
              <a:lvl1pPr>
                <a:defRPr sz="900" i="1">
                  <a:solidFill>
                    <a:srgbClr val="568E8E"/>
                  </a:solidFill>
                  <a:latin typeface="D2Coding" panose="020B0609020101020101" pitchFamily="49" charset="-127"/>
                  <a:ea typeface="D2Coding" panose="020B0609020101020101" pitchFamily="49" charset="-127"/>
                </a:defRPr>
              </a:lvl1pPr>
            </a:lstStyle>
            <a:p>
              <a:pPr algn="ctr"/>
              <a:r>
                <a:rPr lang="en-US" altLang="ko-KR" sz="1050" i="0" dirty="0">
                  <a:solidFill>
                    <a:srgbClr val="AD3131"/>
                  </a:solidFill>
                </a:rPr>
                <a:t>time</a:t>
              </a:r>
              <a:endParaRPr lang="ko-KR" altLang="en-US" sz="1050" i="0" dirty="0">
                <a:solidFill>
                  <a:srgbClr val="AD3131"/>
                </a:solidFill>
              </a:endParaRPr>
            </a:p>
          </p:txBody>
        </p:sp>
        <p:sp>
          <p:nvSpPr>
            <p:cNvPr id="18" name="TextBox 17"/>
            <p:cNvSpPr txBox="1"/>
            <p:nvPr/>
          </p:nvSpPr>
          <p:spPr>
            <a:xfrm>
              <a:off x="1486477" y="4498896"/>
              <a:ext cx="6384984" cy="156923"/>
            </a:xfrm>
            <a:prstGeom prst="rect">
              <a:avLst/>
            </a:prstGeom>
            <a:solidFill>
              <a:srgbClr val="F7F7F7"/>
            </a:solidFill>
          </p:spPr>
          <p:txBody>
            <a:bodyPr wrap="none" lIns="0" tIns="0" rIns="0" bIns="0" rtlCol="0" anchor="ctr">
              <a:noAutofit/>
            </a:bodyPr>
            <a:lstStyle>
              <a:defPPr>
                <a:defRPr lang="en-US"/>
              </a:defPPr>
              <a:lvl1pPr algn="ctr">
                <a:defRPr sz="1050" i="0">
                  <a:solidFill>
                    <a:srgbClr val="AD3131"/>
                  </a:solidFill>
                  <a:latin typeface="D2Coding" panose="020B0609020101020101" pitchFamily="49" charset="-127"/>
                  <a:ea typeface="D2Coding" panose="020B0609020101020101" pitchFamily="49" charset="-127"/>
                </a:defRPr>
              </a:lvl1pPr>
            </a:lstStyle>
            <a:p>
              <a:pPr algn="l"/>
              <a:r>
                <a:rPr lang="en-US" altLang="ko-KR" dirty="0"/>
                <a:t>Generator/Discriminator {:,4f}/{:,4f} [Discriminator-Real: {:,4f} Discriminator-Fake: {:,4f}]' </a:t>
              </a:r>
              <a:endParaRPr lang="ko-KR" altLang="en-US" dirty="0"/>
            </a:p>
          </p:txBody>
        </p:sp>
        <p:sp>
          <p:nvSpPr>
            <p:cNvPr id="29" name="TextBox 28"/>
            <p:cNvSpPr txBox="1"/>
            <p:nvPr/>
          </p:nvSpPr>
          <p:spPr>
            <a:xfrm>
              <a:off x="1655657" y="5537058"/>
              <a:ext cx="859280" cy="536411"/>
            </a:xfrm>
            <a:prstGeom prst="rect">
              <a:avLst/>
            </a:prstGeom>
            <a:solidFill>
              <a:schemeClr val="bg1"/>
            </a:solidFill>
          </p:spPr>
          <p:txBody>
            <a:bodyPr wrap="none" lIns="0" tIns="0" rIns="0" bIns="0" rtlCol="0" anchor="ctr">
              <a:noAutofit/>
            </a:bodyPr>
            <a:lstStyle>
              <a:defPPr>
                <a:defRPr lang="en-US"/>
              </a:defPPr>
              <a:lvl1pPr algn="ctr">
                <a:defRPr sz="1050" i="0">
                  <a:solidFill>
                    <a:srgbClr val="AD3131"/>
                  </a:solidFill>
                  <a:latin typeface="D2Coding" panose="020B0609020101020101" pitchFamily="49" charset="-127"/>
                  <a:ea typeface="D2Coding" panose="020B0609020101020101" pitchFamily="49" charset="-127"/>
                </a:defRPr>
              </a:lvl1pPr>
            </a:lstStyle>
            <a:p>
              <a:pPr algn="l">
                <a:lnSpc>
                  <a:spcPts val="1000"/>
                </a:lnSpc>
              </a:pPr>
              <a:r>
                <a:rPr lang="en-US" altLang="ko-KR" dirty="0">
                  <a:solidFill>
                    <a:schemeClr val="tx1">
                      <a:lumMod val="75000"/>
                      <a:lumOff val="25000"/>
                    </a:schemeClr>
                  </a:solidFill>
                </a:rPr>
                <a:t>Time 0.66 min</a:t>
              </a:r>
            </a:p>
            <a:p>
              <a:pPr algn="l">
                <a:lnSpc>
                  <a:spcPts val="1000"/>
                </a:lnSpc>
              </a:pPr>
              <a:r>
                <a:rPr lang="en-US" altLang="ko-KR" dirty="0">
                  <a:solidFill>
                    <a:schemeClr val="tx1">
                      <a:lumMod val="75000"/>
                      <a:lumOff val="25000"/>
                    </a:schemeClr>
                  </a:solidFill>
                </a:rPr>
                <a:t>Time 1.25 min</a:t>
              </a:r>
              <a:endParaRPr lang="ko-KR" altLang="en-US" dirty="0">
                <a:solidFill>
                  <a:schemeClr val="tx1">
                    <a:lumMod val="75000"/>
                    <a:lumOff val="25000"/>
                  </a:schemeClr>
                </a:solidFill>
              </a:endParaRPr>
            </a:p>
            <a:p>
              <a:pPr algn="l">
                <a:lnSpc>
                  <a:spcPts val="1000"/>
                </a:lnSpc>
              </a:pPr>
              <a:r>
                <a:rPr lang="en-US" altLang="ko-KR" dirty="0">
                  <a:solidFill>
                    <a:schemeClr val="tx1">
                      <a:lumMod val="75000"/>
                      <a:lumOff val="25000"/>
                    </a:schemeClr>
                  </a:solidFill>
                </a:rPr>
                <a:t>Time 1.83 min</a:t>
              </a:r>
              <a:endParaRPr lang="ko-KR" altLang="en-US" dirty="0">
                <a:solidFill>
                  <a:schemeClr val="tx1">
                    <a:lumMod val="75000"/>
                    <a:lumOff val="25000"/>
                  </a:schemeClr>
                </a:solidFill>
              </a:endParaRPr>
            </a:p>
            <a:p>
              <a:pPr algn="l">
                <a:lnSpc>
                  <a:spcPts val="1000"/>
                </a:lnSpc>
              </a:pPr>
              <a:r>
                <a:rPr lang="en-US" altLang="ko-KR" dirty="0">
                  <a:solidFill>
                    <a:schemeClr val="tx1">
                      <a:lumMod val="75000"/>
                      <a:lumOff val="25000"/>
                    </a:schemeClr>
                  </a:solidFill>
                </a:rPr>
                <a:t>Time 2.43 min</a:t>
              </a:r>
              <a:endParaRPr lang="ko-KR" altLang="en-US" dirty="0">
                <a:solidFill>
                  <a:schemeClr val="tx1">
                    <a:lumMod val="75000"/>
                    <a:lumOff val="25000"/>
                  </a:schemeClr>
                </a:solidFill>
              </a:endParaRPr>
            </a:p>
          </p:txBody>
        </p:sp>
        <p:sp>
          <p:nvSpPr>
            <p:cNvPr id="30" name="TextBox 29"/>
            <p:cNvSpPr txBox="1"/>
            <p:nvPr/>
          </p:nvSpPr>
          <p:spPr>
            <a:xfrm>
              <a:off x="2535062" y="5227896"/>
              <a:ext cx="2074972" cy="152400"/>
            </a:xfrm>
            <a:prstGeom prst="rect">
              <a:avLst/>
            </a:prstGeom>
            <a:solidFill>
              <a:srgbClr val="F7F7F7"/>
            </a:solidFill>
          </p:spPr>
          <p:txBody>
            <a:bodyPr wrap="none" lIns="0" tIns="0" rIns="0" bIns="0" rtlCol="0" anchor="ctr">
              <a:noAutofit/>
            </a:bodyPr>
            <a:lstStyle>
              <a:defPPr>
                <a:defRPr lang="en-US"/>
              </a:defPPr>
              <a:lvl1pPr>
                <a:defRPr sz="900" i="1">
                  <a:solidFill>
                    <a:srgbClr val="568E8E"/>
                  </a:solidFill>
                  <a:latin typeface="D2Coding" panose="020B0609020101020101" pitchFamily="49" charset="-127"/>
                  <a:ea typeface="D2Coding" panose="020B0609020101020101" pitchFamily="49" charset="-127"/>
                </a:defRPr>
              </a:lvl1pPr>
            </a:lstStyle>
            <a:p>
              <a:r>
                <a:rPr lang="en-US" altLang="ko-KR" sz="1000" dirty="0">
                  <a:solidFill>
                    <a:srgbClr val="00B050"/>
                  </a:solidFill>
                </a:rPr>
                <a:t>## Optimizer: Apply ‘gradients’</a:t>
              </a:r>
              <a:endParaRPr lang="ko-KR" altLang="en-US" sz="1000" dirty="0">
                <a:solidFill>
                  <a:srgbClr val="00B050"/>
                </a:solidFill>
              </a:endParaRPr>
            </a:p>
          </p:txBody>
        </p:sp>
        <p:sp>
          <p:nvSpPr>
            <p:cNvPr id="24" name="TextBox 23"/>
            <p:cNvSpPr txBox="1"/>
            <p:nvPr/>
          </p:nvSpPr>
          <p:spPr>
            <a:xfrm>
              <a:off x="2630531" y="5519607"/>
              <a:ext cx="6707576" cy="573634"/>
            </a:xfrm>
            <a:prstGeom prst="rect">
              <a:avLst/>
            </a:prstGeom>
            <a:solidFill>
              <a:schemeClr val="bg1"/>
            </a:solidFill>
          </p:spPr>
          <p:txBody>
            <a:bodyPr wrap="none" lIns="0" tIns="0" rIns="0" bIns="0" rtlCol="0" anchor="ctr">
              <a:noAutofit/>
            </a:bodyPr>
            <a:lstStyle>
              <a:defPPr>
                <a:defRPr lang="en-US"/>
              </a:defPPr>
              <a:lvl1pPr>
                <a:lnSpc>
                  <a:spcPts val="1000"/>
                </a:lnSpc>
                <a:defRPr sz="1050" i="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t>Average loss &gt;&gt; Generator/Discriminator 2.8728/0.2887 [</a:t>
              </a:r>
              <a:r>
                <a:rPr lang="en-US" altLang="ko-KR" spc="-100" dirty="0"/>
                <a:t>Discriminator-Real: 0.0332 Discriminator-Fake: 0.2555] </a:t>
              </a:r>
              <a:r>
                <a:rPr lang="en-US" altLang="ko-KR" dirty="0"/>
                <a:t> </a:t>
              </a:r>
            </a:p>
            <a:p>
              <a:r>
                <a:rPr lang="en-US" altLang="ko-KR" dirty="0"/>
                <a:t>Average loss &gt;&gt; Generator/Discriminator 5.1191/0.3697 [</a:t>
              </a:r>
              <a:r>
                <a:rPr lang="en-US" altLang="ko-KR" spc="-100" dirty="0"/>
                <a:t>Discriminator-Real: 0.1236 Discriminator-Fake: 0.2460]</a:t>
              </a:r>
              <a:endParaRPr lang="ko-KR" altLang="en-US" dirty="0"/>
            </a:p>
            <a:p>
              <a:r>
                <a:rPr lang="en-US" altLang="ko-KR" dirty="0"/>
                <a:t>Average loss &gt;&gt; Generator/Discriminator 3.0876/0.7191 [</a:t>
              </a:r>
              <a:r>
                <a:rPr lang="en-US" altLang="ko-KR" spc="-100" dirty="0"/>
                <a:t>Discriminator-Real: 0.3233 Discriminator-Fake: 0.3967]</a:t>
              </a:r>
              <a:endParaRPr lang="ko-KR" altLang="en-US" dirty="0"/>
            </a:p>
            <a:p>
              <a:r>
                <a:rPr lang="en-US" altLang="ko-KR" dirty="0"/>
                <a:t>Average loss &gt;&gt; Generator/Discriminator 2.3511/0.7997 [</a:t>
              </a:r>
              <a:r>
                <a:rPr lang="en-US" altLang="ko-KR" spc="-100" dirty="0"/>
                <a:t>Discriminator-Real: 0.4111 Discriminator-Fake: 0.3887]</a:t>
              </a:r>
              <a:endParaRPr lang="ko-KR" altLang="en-US" dirty="0"/>
            </a:p>
          </p:txBody>
        </p:sp>
      </p:grpSp>
      <p:sp>
        <p:nvSpPr>
          <p:cNvPr id="32" name="직사각형 31">
            <a:extLst>
              <a:ext uri="{FF2B5EF4-FFF2-40B4-BE49-F238E27FC236}">
                <a16:creationId xmlns:a16="http://schemas.microsoft.com/office/drawing/2014/main" id="{9BB2B8AD-33CC-4DB6-8573-F3D6E3CE6FE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Huấn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luyện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cuối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kỳ</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(7/7)</a:t>
            </a:r>
            <a:endParaRPr lang="ko-KR" altLang="en-US" sz="2400" dirty="0">
              <a:solidFill>
                <a:schemeClr val="tx1">
                  <a:lumMod val="95000"/>
                  <a:lumOff val="5000"/>
                </a:schemeClr>
              </a:solidFill>
              <a:latin typeface="iCiel Samsung Sharp Sans Medium" pitchFamily="2" charset="0"/>
              <a:ea typeface="Samsung Sharp Sans" pitchFamily="2" charset="0"/>
              <a:cs typeface="iCiel Samsung Sharp Sans Medium" pitchFamily="2" charset="0"/>
            </a:endParaRPr>
          </a:p>
        </p:txBody>
      </p:sp>
    </p:spTree>
    <p:extLst>
      <p:ext uri="{BB962C8B-B14F-4D97-AF65-F5344CB8AC3E}">
        <p14:creationId xmlns:p14="http://schemas.microsoft.com/office/powerpoint/2010/main" val="2991226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7C5FDC6B-94D1-48BD-8E04-1665FF65086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8EB9AF98-BB29-46F5-B089-D19C00A038F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CAB0DC73-C19E-4CB3-9CA2-B7E058F39B1C}"/>
                </a:ext>
              </a:extLst>
            </p:cNvPr>
            <p:cNvSpPr/>
            <p:nvPr/>
          </p:nvSpPr>
          <p:spPr>
            <a:xfrm>
              <a:off x="8479805" y="480778"/>
              <a:ext cx="988196"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5"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6"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8" name="직사각형 12">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4" name="그룹 3"/>
          <p:cNvGrpSpPr/>
          <p:nvPr/>
        </p:nvGrpSpPr>
        <p:grpSpPr>
          <a:xfrm>
            <a:off x="4941055" y="2579942"/>
            <a:ext cx="4304557" cy="2754058"/>
            <a:chOff x="4915643" y="2579942"/>
            <a:chExt cx="4304557" cy="2754058"/>
          </a:xfrm>
        </p:grpSpPr>
        <p:grpSp>
          <p:nvGrpSpPr>
            <p:cNvPr id="3" name="그룹 2"/>
            <p:cNvGrpSpPr/>
            <p:nvPr/>
          </p:nvGrpSpPr>
          <p:grpSpPr>
            <a:xfrm>
              <a:off x="4915643" y="2595316"/>
              <a:ext cx="4304557" cy="2738684"/>
              <a:chOff x="4836270" y="2595316"/>
              <a:chExt cx="4304557" cy="2738684"/>
            </a:xfrm>
          </p:grpSpPr>
          <p:pic>
            <p:nvPicPr>
              <p:cNvPr id="20" name="그림 13"/>
              <p:cNvPicPr>
                <a:picLocks noChangeAspect="1"/>
              </p:cNvPicPr>
              <p:nvPr/>
            </p:nvPicPr>
            <p:blipFill rotWithShape="1">
              <a:blip r:embed="rId2"/>
              <a:srcRect l="1" t="57929" r="40400"/>
              <a:stretch/>
            </p:blipFill>
            <p:spPr>
              <a:xfrm>
                <a:off x="4836270" y="2595316"/>
                <a:ext cx="4304557" cy="2738684"/>
              </a:xfrm>
              <a:prstGeom prst="rect">
                <a:avLst/>
              </a:prstGeom>
            </p:spPr>
          </p:pic>
          <p:sp>
            <p:nvSpPr>
              <p:cNvPr id="14" name="TextBox 13"/>
              <p:cNvSpPr txBox="1"/>
              <p:nvPr/>
            </p:nvSpPr>
            <p:spPr>
              <a:xfrm>
                <a:off x="5000645" y="2656276"/>
                <a:ext cx="1285855" cy="163124"/>
              </a:xfrm>
              <a:prstGeom prst="rect">
                <a:avLst/>
              </a:prstGeom>
              <a:solidFill>
                <a:srgbClr val="F7F7F7"/>
              </a:solidFill>
            </p:spPr>
            <p:txBody>
              <a:bodyPr wrap="none" lIns="0" tIns="0" rIns="0" bIns="0" rtlCol="0" anchor="ctr">
                <a:noAutofit/>
              </a:bodyPr>
              <a:lstStyle>
                <a:defPPr>
                  <a:defRPr lang="en-US"/>
                </a:defPPr>
                <a:lvl1pPr algn="ctr">
                  <a:defRPr sz="900" i="1">
                    <a:solidFill>
                      <a:srgbClr val="568E8E"/>
                    </a:solidFill>
                    <a:latin typeface="D2Coding" panose="020B0609020101020101" pitchFamily="49" charset="-127"/>
                    <a:ea typeface="D2Coding" panose="020B0609020101020101" pitchFamily="49" charset="-127"/>
                  </a:defRPr>
                </a:lvl1pPr>
              </a:lstStyle>
              <a:p>
                <a:pPr algn="l"/>
                <a:r>
                  <a:rPr lang="en-US" altLang="ko-KR" dirty="0"/>
                  <a:t>## Print discriminator</a:t>
                </a:r>
                <a:endParaRPr lang="ko-KR" altLang="en-US" dirty="0"/>
              </a:p>
            </p:txBody>
          </p:sp>
        </p:grpSp>
        <p:sp>
          <p:nvSpPr>
            <p:cNvPr id="22" name="직사각형 21"/>
            <p:cNvSpPr/>
            <p:nvPr/>
          </p:nvSpPr>
          <p:spPr>
            <a:xfrm>
              <a:off x="4946516" y="2579942"/>
              <a:ext cx="4273684" cy="275405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p:cNvGrpSpPr/>
          <p:nvPr/>
        </p:nvGrpSpPr>
        <p:grpSpPr>
          <a:xfrm>
            <a:off x="702940" y="2579942"/>
            <a:ext cx="4174513" cy="3441346"/>
            <a:chOff x="846956" y="2579942"/>
            <a:chExt cx="3999815" cy="3297330"/>
          </a:xfrm>
        </p:grpSpPr>
        <p:pic>
          <p:nvPicPr>
            <p:cNvPr id="19" name="그림 5"/>
            <p:cNvPicPr>
              <a:picLocks noChangeAspect="1"/>
            </p:cNvPicPr>
            <p:nvPr/>
          </p:nvPicPr>
          <p:blipFill rotWithShape="1">
            <a:blip r:embed="rId2"/>
            <a:srcRect l="907" r="36131" b="41882"/>
            <a:stretch/>
          </p:blipFill>
          <p:spPr>
            <a:xfrm>
              <a:off x="892676" y="2587696"/>
              <a:ext cx="3954095" cy="3289576"/>
            </a:xfrm>
            <a:prstGeom prst="rect">
              <a:avLst/>
            </a:prstGeom>
          </p:spPr>
        </p:pic>
        <p:sp>
          <p:nvSpPr>
            <p:cNvPr id="12" name="TextBox 11"/>
            <p:cNvSpPr txBox="1"/>
            <p:nvPr/>
          </p:nvSpPr>
          <p:spPr>
            <a:xfrm>
              <a:off x="953616" y="3171448"/>
              <a:ext cx="806604" cy="112772"/>
            </a:xfrm>
            <a:prstGeom prst="rect">
              <a:avLst/>
            </a:prstGeom>
            <a:solidFill>
              <a:srgbClr val="F7F7F7"/>
            </a:solidFill>
          </p:spPr>
          <p:txBody>
            <a:bodyPr wrap="none" lIns="0" tIns="0" rIns="0" bIns="0" rtlCol="0" anchor="ctr">
              <a:noAutofit/>
            </a:bodyPr>
            <a:lstStyle>
              <a:defPPr>
                <a:defRPr lang="en-US"/>
              </a:defPPr>
              <a:lvl1pPr algn="ctr">
                <a:defRPr sz="1100" i="1">
                  <a:solidFill>
                    <a:srgbClr val="568E8E"/>
                  </a:solidFill>
                  <a:latin typeface="D2Coding" panose="020B0609020101020101" pitchFamily="49" charset="-127"/>
                  <a:ea typeface="D2Coding" panose="020B0609020101020101" pitchFamily="49" charset="-127"/>
                </a:defRPr>
              </a:lvl1pPr>
            </a:lstStyle>
            <a:p>
              <a:r>
                <a:rPr lang="en-US" altLang="ko-KR" sz="900" dirty="0"/>
                <a:t>## Loss graph</a:t>
              </a:r>
              <a:endParaRPr lang="ko-KR" altLang="en-US" sz="900" dirty="0"/>
            </a:p>
          </p:txBody>
        </p:sp>
        <p:sp>
          <p:nvSpPr>
            <p:cNvPr id="21" name="직사각형 20"/>
            <p:cNvSpPr/>
            <p:nvPr/>
          </p:nvSpPr>
          <p:spPr>
            <a:xfrm>
              <a:off x="846956" y="2579942"/>
              <a:ext cx="3999815" cy="329733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9085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7C5FDC6B-94D1-48BD-8E04-1665FF65086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8EB9AF98-BB29-46F5-B089-D19C00A038F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CAB0DC73-C19E-4CB3-9CA2-B7E058F39B1C}"/>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5"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6"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8" name="직사각형 12">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803387" y="2579942"/>
            <a:ext cx="8431839" cy="3630358"/>
            <a:chOff x="803387" y="2579942"/>
            <a:chExt cx="8431839" cy="3630358"/>
          </a:xfrm>
        </p:grpSpPr>
        <p:grpSp>
          <p:nvGrpSpPr>
            <p:cNvPr id="2" name="그룹 1"/>
            <p:cNvGrpSpPr/>
            <p:nvPr/>
          </p:nvGrpSpPr>
          <p:grpSpPr>
            <a:xfrm>
              <a:off x="803387" y="2594061"/>
              <a:ext cx="8431839" cy="3550286"/>
              <a:chOff x="803387" y="2594061"/>
              <a:chExt cx="8431839" cy="3550286"/>
            </a:xfrm>
          </p:grpSpPr>
          <p:pic>
            <p:nvPicPr>
              <p:cNvPr id="11" name="그림 6"/>
              <p:cNvPicPr>
                <a:picLocks noChangeAspect="1"/>
              </p:cNvPicPr>
              <p:nvPr/>
            </p:nvPicPr>
            <p:blipFill rotWithShape="1">
              <a:blip r:embed="rId2"/>
              <a:srcRect r="22293" b="54835"/>
              <a:stretch/>
            </p:blipFill>
            <p:spPr>
              <a:xfrm>
                <a:off x="803387" y="2594061"/>
                <a:ext cx="8211073" cy="3549165"/>
              </a:xfrm>
              <a:prstGeom prst="rect">
                <a:avLst/>
              </a:prstGeom>
            </p:spPr>
          </p:pic>
          <p:sp>
            <p:nvSpPr>
              <p:cNvPr id="10" name="TextBox 9"/>
              <p:cNvSpPr txBox="1"/>
              <p:nvPr/>
            </p:nvSpPr>
            <p:spPr>
              <a:xfrm>
                <a:off x="1034020" y="2623576"/>
                <a:ext cx="1568186" cy="201466"/>
              </a:xfrm>
              <a:prstGeom prst="rect">
                <a:avLst/>
              </a:prstGeom>
              <a:solidFill>
                <a:srgbClr val="F7F7F7"/>
              </a:solidFill>
            </p:spPr>
            <p:txBody>
              <a:bodyPr wrap="none" lIns="0" tIns="0" rIns="0" bIns="0" rtlCol="0" anchor="ctr">
                <a:noAutofit/>
              </a:bodyPr>
              <a:lstStyle/>
              <a:p>
                <a:pPr algn="ctr"/>
                <a:r>
                  <a:rPr lang="en-US" altLang="ko-KR" sz="1100" i="1" dirty="0">
                    <a:solidFill>
                      <a:srgbClr val="568E8E"/>
                    </a:solidFill>
                    <a:latin typeface="D2Coding" panose="020B0609020101020101" pitchFamily="49" charset="-127"/>
                    <a:ea typeface="D2Coding" panose="020B0609020101020101" pitchFamily="49" charset="-127"/>
                  </a:rPr>
                  <a:t>## Print discriminator</a:t>
                </a:r>
                <a:endParaRPr lang="ko-KR" altLang="en-US" sz="1100" i="1" dirty="0">
                  <a:solidFill>
                    <a:srgbClr val="568E8E"/>
                  </a:solidFill>
                  <a:latin typeface="D2Coding" panose="020B0609020101020101" pitchFamily="49" charset="-127"/>
                  <a:ea typeface="D2Coding" panose="020B0609020101020101" pitchFamily="49" charset="-127"/>
                </a:endParaRPr>
              </a:p>
            </p:txBody>
          </p:sp>
          <p:pic>
            <p:nvPicPr>
              <p:cNvPr id="19" name="그림 6"/>
              <p:cNvPicPr>
                <a:picLocks noChangeAspect="1"/>
              </p:cNvPicPr>
              <p:nvPr/>
            </p:nvPicPr>
            <p:blipFill rotWithShape="1">
              <a:blip r:embed="rId2"/>
              <a:srcRect l="71440" r="22293" b="54835"/>
              <a:stretch/>
            </p:blipFill>
            <p:spPr>
              <a:xfrm>
                <a:off x="8572990" y="2595182"/>
                <a:ext cx="662236" cy="3549165"/>
              </a:xfrm>
              <a:prstGeom prst="rect">
                <a:avLst/>
              </a:prstGeom>
            </p:spPr>
          </p:pic>
        </p:grpSp>
        <p:sp>
          <p:nvSpPr>
            <p:cNvPr id="12" name="직사각형 11"/>
            <p:cNvSpPr/>
            <p:nvPr/>
          </p:nvSpPr>
          <p:spPr>
            <a:xfrm>
              <a:off x="846956" y="2579942"/>
              <a:ext cx="8388270" cy="363035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159056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srcRect t="45350" r="12113" b="5917"/>
          <a:stretch/>
        </p:blipFill>
        <p:spPr>
          <a:xfrm>
            <a:off x="1279004" y="2996952"/>
            <a:ext cx="6984776" cy="2880320"/>
          </a:xfrm>
          <a:prstGeom prst="rect">
            <a:avLst/>
          </a:prstGeom>
        </p:spPr>
      </p:pic>
      <p:grpSp>
        <p:nvGrpSpPr>
          <p:cNvPr id="5" name="그룹 4">
            <a:extLst>
              <a:ext uri="{FF2B5EF4-FFF2-40B4-BE49-F238E27FC236}">
                <a16:creationId xmlns:a16="http://schemas.microsoft.com/office/drawing/2014/main" id="{7C5FDC6B-94D1-48BD-8E04-1665FF650865}"/>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8EB9AF98-BB29-46F5-B089-D19C00A038F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CAB0DC73-C19E-4CB3-9CA2-B7E058F39B1C}"/>
                </a:ext>
              </a:extLst>
            </p:cNvPr>
            <p:cNvSpPr/>
            <p:nvPr/>
          </p:nvSpPr>
          <p:spPr>
            <a:xfrm>
              <a:off x="8551813" y="480778"/>
              <a:ext cx="916188"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5" name="그룹 9">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6"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8" name="직사각형 12">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0,5,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discriminator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901165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C6CD4D5-5FCC-47F5-80CF-5148ED500B6A}"/>
              </a:ext>
            </a:extLst>
          </p:cNvPr>
          <p:cNvGrpSpPr/>
          <p:nvPr/>
        </p:nvGrpSpPr>
        <p:grpSpPr>
          <a:xfrm>
            <a:off x="450000" y="450000"/>
            <a:ext cx="9018000" cy="276999"/>
            <a:chOff x="450000" y="450000"/>
            <a:chExt cx="9018000" cy="276999"/>
          </a:xfrm>
        </p:grpSpPr>
        <p:sp>
          <p:nvSpPr>
            <p:cNvPr id="5" name="직사각형 4">
              <a:extLst>
                <a:ext uri="{FF2B5EF4-FFF2-40B4-BE49-F238E27FC236}">
                  <a16:creationId xmlns:a16="http://schemas.microsoft.com/office/drawing/2014/main" id="{BE7B6B43-9215-43B0-82AA-B18333B5ED0B}"/>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AA5B0BCB-6878-4305-98AF-222C462B6A0A}"/>
                </a:ext>
              </a:extLst>
            </p:cNvPr>
            <p:cNvSpPr/>
            <p:nvPr/>
          </p:nvSpPr>
          <p:spPr>
            <a:xfrm>
              <a:off x="8557363" y="480778"/>
              <a:ext cx="910637"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2" name="그룹 11"/>
          <p:cNvGrpSpPr/>
          <p:nvPr/>
        </p:nvGrpSpPr>
        <p:grpSpPr>
          <a:xfrm>
            <a:off x="559817" y="1428745"/>
            <a:ext cx="8886359" cy="4800882"/>
            <a:chOff x="559817" y="1428745"/>
            <a:chExt cx="8886359" cy="4800882"/>
          </a:xfrm>
        </p:grpSpPr>
        <p:grpSp>
          <p:nvGrpSpPr>
            <p:cNvPr id="8" name="그룹 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9" name="직사각형 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0" name="직사각형 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grpSp>
          <p:nvGrpSpPr>
            <p:cNvPr id="2" name="그룹 1"/>
            <p:cNvGrpSpPr/>
            <p:nvPr/>
          </p:nvGrpSpPr>
          <p:grpSpPr>
            <a:xfrm>
              <a:off x="583433" y="1772817"/>
              <a:ext cx="8862743" cy="4456810"/>
              <a:chOff x="583433" y="1772817"/>
              <a:chExt cx="8862743" cy="4456810"/>
            </a:xfrm>
          </p:grpSpPr>
          <p:pic>
            <p:nvPicPr>
              <p:cNvPr id="3" name="그림 2"/>
              <p:cNvPicPr>
                <a:picLocks noChangeAspect="1"/>
              </p:cNvPicPr>
              <p:nvPr/>
            </p:nvPicPr>
            <p:blipFill rotWithShape="1">
              <a:blip r:embed="rId2"/>
              <a:srcRect l="1538" t="924" b="2973"/>
              <a:stretch/>
            </p:blipFill>
            <p:spPr>
              <a:xfrm>
                <a:off x="583433" y="1772817"/>
                <a:ext cx="7973930" cy="4320480"/>
              </a:xfrm>
              <a:prstGeom prst="rect">
                <a:avLst/>
              </a:prstGeom>
              <a:ln>
                <a:noFill/>
              </a:ln>
            </p:spPr>
          </p:pic>
          <p:pic>
            <p:nvPicPr>
              <p:cNvPr id="11" name="그림 10"/>
              <p:cNvPicPr>
                <a:picLocks noChangeAspect="1"/>
              </p:cNvPicPr>
              <p:nvPr/>
            </p:nvPicPr>
            <p:blipFill rotWithShape="1">
              <a:blip r:embed="rId2"/>
              <a:srcRect l="86289" t="923"/>
              <a:stretch/>
            </p:blipFill>
            <p:spPr>
              <a:xfrm>
                <a:off x="8335788" y="1775480"/>
                <a:ext cx="1110388" cy="4454147"/>
              </a:xfrm>
              <a:prstGeom prst="rect">
                <a:avLst/>
              </a:prstGeom>
              <a:ln>
                <a:noFill/>
              </a:ln>
            </p:spPr>
          </p:pic>
        </p:grpSp>
        <p:sp>
          <p:nvSpPr>
            <p:cNvPr id="7" name="직사각형 6"/>
            <p:cNvSpPr/>
            <p:nvPr/>
          </p:nvSpPr>
          <p:spPr>
            <a:xfrm>
              <a:off x="583433" y="1772816"/>
              <a:ext cx="8862743" cy="44374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76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2" name="그룹 21">
            <a:extLst>
              <a:ext uri="{FF2B5EF4-FFF2-40B4-BE49-F238E27FC236}">
                <a16:creationId xmlns:a16="http://schemas.microsoft.com/office/drawing/2014/main" id="{78AA0D33-1238-4126-9FE2-E1C9950D7606}"/>
              </a:ext>
            </a:extLst>
          </p:cNvPr>
          <p:cNvGrpSpPr/>
          <p:nvPr/>
        </p:nvGrpSpPr>
        <p:grpSpPr>
          <a:xfrm>
            <a:off x="2417569" y="2474007"/>
            <a:ext cx="4845109" cy="2520000"/>
            <a:chOff x="4203219" y="2285949"/>
            <a:chExt cx="4845109" cy="2520000"/>
          </a:xfrm>
        </p:grpSpPr>
        <p:sp>
          <p:nvSpPr>
            <p:cNvPr id="23" name="곱하기 기호 23">
              <a:extLst>
                <a:ext uri="{FF2B5EF4-FFF2-40B4-BE49-F238E27FC236}">
                  <a16:creationId xmlns:a16="http://schemas.microsoft.com/office/drawing/2014/main" id="{7A6ADDBF-F589-42AD-B21D-DE232158F5D7}"/>
                </a:ext>
              </a:extLst>
            </p:cNvPr>
            <p:cNvSpPr/>
            <p:nvPr/>
          </p:nvSpPr>
          <p:spPr>
            <a:xfrm>
              <a:off x="6528328" y="2285949"/>
              <a:ext cx="2520000" cy="2520000"/>
            </a:xfrm>
            <a:prstGeom prst="mathMultiply">
              <a:avLst>
                <a:gd name="adj1" fmla="val 4556"/>
              </a:avLst>
            </a:prstGeom>
            <a:solidFill>
              <a:srgbClr val="193E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D483FA30-3895-4745-8404-6EBF0B7EF078}"/>
                </a:ext>
              </a:extLst>
            </p:cNvPr>
            <p:cNvSpPr/>
            <p:nvPr/>
          </p:nvSpPr>
          <p:spPr>
            <a:xfrm>
              <a:off x="7788328" y="2825949"/>
              <a:ext cx="720000" cy="720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latin typeface="SamsungOne-400" panose="020B0503030303020204" pitchFamily="34" charset="0"/>
              </a:endParaRPr>
            </a:p>
          </p:txBody>
        </p:sp>
        <p:sp>
          <p:nvSpPr>
            <p:cNvPr id="25" name="직사각형 24">
              <a:extLst>
                <a:ext uri="{FF2B5EF4-FFF2-40B4-BE49-F238E27FC236}">
                  <a16:creationId xmlns:a16="http://schemas.microsoft.com/office/drawing/2014/main" id="{E8B9D239-A704-4D25-B1F6-9AE87E31D570}"/>
                </a:ext>
              </a:extLst>
            </p:cNvPr>
            <p:cNvSpPr/>
            <p:nvPr/>
          </p:nvSpPr>
          <p:spPr>
            <a:xfrm>
              <a:off x="4239168" y="3330861"/>
              <a:ext cx="720000" cy="720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latin typeface="SamsungOne-400" panose="020B0503030303020204" pitchFamily="34" charset="0"/>
              </a:endParaRPr>
            </a:p>
          </p:txBody>
        </p:sp>
        <p:sp>
          <p:nvSpPr>
            <p:cNvPr id="26" name="직사각형 25">
              <a:extLst>
                <a:ext uri="{FF2B5EF4-FFF2-40B4-BE49-F238E27FC236}">
                  <a16:creationId xmlns:a16="http://schemas.microsoft.com/office/drawing/2014/main" id="{C79D8BE8-C80F-448B-B964-FB267E271AAA}"/>
                </a:ext>
              </a:extLst>
            </p:cNvPr>
            <p:cNvSpPr/>
            <p:nvPr/>
          </p:nvSpPr>
          <p:spPr>
            <a:xfrm rot="-2700000">
              <a:off x="4203219" y="3655332"/>
              <a:ext cx="810000" cy="90000"/>
            </a:xfrm>
            <a:prstGeom prst="rect">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Straight Arrow Connector 7">
              <a:extLst>
                <a:ext uri="{FF2B5EF4-FFF2-40B4-BE49-F238E27FC236}">
                  <a16:creationId xmlns:a16="http://schemas.microsoft.com/office/drawing/2014/main" id="{D6E1C7C5-1099-4092-99E1-3C974B60FB9E}"/>
                </a:ext>
              </a:extLst>
            </p:cNvPr>
            <p:cNvCxnSpPr>
              <a:cxnSpLocks/>
              <a:stCxn id="25" idx="3"/>
              <a:endCxn id="24" idx="1"/>
            </p:cNvCxnSpPr>
            <p:nvPr/>
          </p:nvCxnSpPr>
          <p:spPr>
            <a:xfrm flipV="1">
              <a:off x="4959168" y="3185949"/>
              <a:ext cx="2829160" cy="504912"/>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17A632D4-5ED0-4C16-B5BB-C39238A22931}"/>
              </a:ext>
            </a:extLst>
          </p:cNvPr>
          <p:cNvSpPr txBox="1"/>
          <p:nvPr/>
        </p:nvSpPr>
        <p:spPr>
          <a:xfrm>
            <a:off x="2344867" y="3038564"/>
            <a:ext cx="955402" cy="289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Kernel</a:t>
            </a:r>
            <a:endParaRPr lang="ko-KR" altLang="en-US" dirty="0"/>
          </a:p>
        </p:txBody>
      </p:sp>
      <p:sp>
        <p:nvSpPr>
          <p:cNvPr id="32" name="TextBox 31">
            <a:extLst>
              <a:ext uri="{FF2B5EF4-FFF2-40B4-BE49-F238E27FC236}">
                <a16:creationId xmlns:a16="http://schemas.microsoft.com/office/drawing/2014/main" id="{A70B3614-CA87-4A94-87FF-7EC5AACC8E66}"/>
              </a:ext>
            </a:extLst>
          </p:cNvPr>
          <p:cNvSpPr txBox="1"/>
          <p:nvPr/>
        </p:nvSpPr>
        <p:spPr>
          <a:xfrm>
            <a:off x="5524976" y="2458590"/>
            <a:ext cx="95540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Hình</a:t>
            </a:r>
            <a:r>
              <a:rPr lang="en-US" altLang="ko-KR" dirty="0"/>
              <a:t> </a:t>
            </a:r>
            <a:r>
              <a:rPr lang="en-US" altLang="ko-KR" dirty="0" err="1"/>
              <a:t>ảnh</a:t>
            </a:r>
            <a:endParaRPr lang="ko-KR" altLang="en-US" dirty="0"/>
          </a:p>
        </p:txBody>
      </p:sp>
    </p:spTree>
    <p:extLst>
      <p:ext uri="{BB962C8B-B14F-4D97-AF65-F5344CB8AC3E}">
        <p14:creationId xmlns:p14="http://schemas.microsoft.com/office/powerpoint/2010/main" val="11729849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7563" r="23365" b="6305"/>
          <a:stretch/>
        </p:blipFill>
        <p:spPr>
          <a:xfrm>
            <a:off x="2466349" y="1677581"/>
            <a:ext cx="4752528" cy="4596526"/>
          </a:xfrm>
          <a:prstGeom prst="rect">
            <a:avLst/>
          </a:prstGeom>
        </p:spPr>
      </p:pic>
      <p:grpSp>
        <p:nvGrpSpPr>
          <p:cNvPr id="4" name="그룹 3">
            <a:extLst>
              <a:ext uri="{FF2B5EF4-FFF2-40B4-BE49-F238E27FC236}">
                <a16:creationId xmlns:a16="http://schemas.microsoft.com/office/drawing/2014/main" id="{F40195A1-6791-4568-BE93-BA7324238923}"/>
              </a:ext>
            </a:extLst>
          </p:cNvPr>
          <p:cNvGrpSpPr/>
          <p:nvPr/>
        </p:nvGrpSpPr>
        <p:grpSpPr>
          <a:xfrm>
            <a:off x="450000" y="450000"/>
            <a:ext cx="9018000" cy="276999"/>
            <a:chOff x="450000" y="450000"/>
            <a:chExt cx="9018000" cy="276999"/>
          </a:xfrm>
        </p:grpSpPr>
        <p:sp>
          <p:nvSpPr>
            <p:cNvPr id="5" name="직사각형 4">
              <a:extLst>
                <a:ext uri="{FF2B5EF4-FFF2-40B4-BE49-F238E27FC236}">
                  <a16:creationId xmlns:a16="http://schemas.microsoft.com/office/drawing/2014/main" id="{F8D9B636-1542-4F10-B3F1-6947148CCB49}"/>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endParaRPr lang="ko-KR" altLang="en-US"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4CF12546-DA4A-45DE-BA16-78FBCBBBCC6D}"/>
                </a:ext>
              </a:extLst>
            </p:cNvPr>
            <p:cNvSpPr/>
            <p:nvPr/>
          </p:nvSpPr>
          <p:spPr>
            <a:xfrm>
              <a:off x="8549867" y="480778"/>
              <a:ext cx="918133"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8" name="그룹 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9" name="직사각형 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0" name="직사각형 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Tree>
    <p:extLst>
      <p:ext uri="{BB962C8B-B14F-4D97-AF65-F5344CB8AC3E}">
        <p14:creationId xmlns:p14="http://schemas.microsoft.com/office/powerpoint/2010/main" val="833316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Samsung Innovation Campus</a:t>
            </a:r>
          </a:p>
        </p:txBody>
      </p:sp>
      <p:sp>
        <p:nvSpPr>
          <p:cNvPr id="5" name="직사각형 133">
            <a:extLst>
              <a:ext uri="{FF2B5EF4-FFF2-40B4-BE49-F238E27FC236}">
                <a16:creationId xmlns:a16="http://schemas.microsoft.com/office/drawing/2014/main" id="{56BFD6E2-A41F-FCCD-F061-5916DCAFCD62}"/>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spTree>
    <p:extLst>
      <p:ext uri="{BB962C8B-B14F-4D97-AF65-F5344CB8AC3E}">
        <p14:creationId xmlns:p14="http://schemas.microsoft.com/office/powerpoint/2010/main" val="2903702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16" name="TextBox 15">
            <a:extLst>
              <a:ext uri="{FF2B5EF4-FFF2-40B4-BE49-F238E27FC236}">
                <a16:creationId xmlns:a16="http://schemas.microsoft.com/office/drawing/2014/main" id="{6FAA05C9-B4FC-45BA-9284-92CE852D8EB1}"/>
              </a:ext>
            </a:extLst>
          </p:cNvPr>
          <p:cNvSpPr txBox="1"/>
          <p:nvPr/>
        </p:nvSpPr>
        <p:spPr>
          <a:xfrm>
            <a:off x="4550209" y="3179153"/>
            <a:ext cx="432048" cy="1015663"/>
          </a:xfrm>
          <a:prstGeom prst="rect">
            <a:avLst/>
          </a:prstGeom>
          <a:noFill/>
        </p:spPr>
        <p:txBody>
          <a:bodyPr wrap="square" rtlCol="0">
            <a:spAutoFit/>
          </a:bodyPr>
          <a:lstStyle/>
          <a:p>
            <a:pPr algn="ctr"/>
            <a:r>
              <a:rPr lang="en-US" sz="6000" b="1" dirty="0">
                <a:solidFill>
                  <a:srgbClr val="002060"/>
                </a:solidFill>
              </a:rPr>
              <a:t>*</a:t>
            </a:r>
          </a:p>
        </p:txBody>
      </p:sp>
      <p:graphicFrame>
        <p:nvGraphicFramePr>
          <p:cNvPr id="17" name="Table 20">
            <a:extLst>
              <a:ext uri="{FF2B5EF4-FFF2-40B4-BE49-F238E27FC236}">
                <a16:creationId xmlns:a16="http://schemas.microsoft.com/office/drawing/2014/main" id="{35BAF9D1-5A19-42B1-AD9B-CFDDFD4941D3}"/>
              </a:ext>
            </a:extLst>
          </p:cNvPr>
          <p:cNvGraphicFramePr>
            <a:graphicFrameLocks noGrp="1"/>
          </p:cNvGraphicFramePr>
          <p:nvPr>
            <p:extLst>
              <p:ext uri="{D42A27DB-BD31-4B8C-83A1-F6EECF244321}">
                <p14:modId xmlns:p14="http://schemas.microsoft.com/office/powerpoint/2010/main" val="1543812057"/>
              </p:ext>
            </p:extLst>
          </p:nvPr>
        </p:nvGraphicFramePr>
        <p:xfrm>
          <a:off x="5135177" y="223551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extLst>
                  <a:ext uri="{0D108BD9-81ED-4DB2-BD59-A6C34878D82A}">
                    <a16:rowId xmlns:a16="http://schemas.microsoft.com/office/drawing/2014/main" val="10000"/>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1"/>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2"/>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3"/>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4"/>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5"/>
                  </a:ext>
                </a:extLst>
              </a:tr>
              <a:tr h="372902">
                <a:tc>
                  <a:txBody>
                    <a:bodyPr/>
                    <a:lstStyle/>
                    <a:p>
                      <a:pPr marL="0" algn="ctr" defTabSz="914400" rtl="0" eaLnBrk="1" latinLnBrk="1" hangingPunct="1"/>
                      <a:r>
                        <a:rPr lang="en-US" sz="8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6"/>
                  </a:ext>
                </a:extLst>
              </a:tr>
            </a:tbl>
          </a:graphicData>
        </a:graphic>
      </p:graphicFrame>
      <p:graphicFrame>
        <p:nvGraphicFramePr>
          <p:cNvPr id="18" name="Table 22">
            <a:extLst>
              <a:ext uri="{FF2B5EF4-FFF2-40B4-BE49-F238E27FC236}">
                <a16:creationId xmlns:a16="http://schemas.microsoft.com/office/drawing/2014/main" id="{495C511D-4336-4029-9FDC-002E197BA27B}"/>
              </a:ext>
            </a:extLst>
          </p:cNvPr>
          <p:cNvGraphicFramePr>
            <a:graphicFrameLocks noGrp="1"/>
          </p:cNvGraphicFramePr>
          <p:nvPr>
            <p:extLst>
              <p:ext uri="{D42A27DB-BD31-4B8C-83A1-F6EECF244321}">
                <p14:modId xmlns:p14="http://schemas.microsoft.com/office/powerpoint/2010/main" val="3386658466"/>
              </p:ext>
            </p:extLst>
          </p:nvPr>
        </p:nvGraphicFramePr>
        <p:xfrm>
          <a:off x="1822809" y="2250599"/>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extLst>
                  <a:ext uri="{0D108BD9-81ED-4DB2-BD59-A6C34878D82A}">
                    <a16:rowId xmlns:a16="http://schemas.microsoft.com/office/drawing/2014/main" val="10000"/>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1"/>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2"/>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3"/>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4"/>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5"/>
                  </a:ext>
                </a:extLst>
              </a:tr>
              <a:tr h="372902">
                <a:tc>
                  <a:txBody>
                    <a:bodyPr/>
                    <a:lstStyle/>
                    <a:p>
                      <a:pPr marL="0" algn="ctr" defTabSz="914400" rtl="0" eaLnBrk="1" latinLnBrk="1" hangingPunct="1"/>
                      <a:r>
                        <a:rPr lang="en-US" sz="16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6"/>
                  </a:ext>
                </a:extLst>
              </a:tr>
            </a:tbl>
          </a:graphicData>
        </a:graphic>
      </p:graphicFrame>
      <p:sp>
        <p:nvSpPr>
          <p:cNvPr id="19" name="TextBox 18">
            <a:extLst>
              <a:ext uri="{FF2B5EF4-FFF2-40B4-BE49-F238E27FC236}">
                <a16:creationId xmlns:a16="http://schemas.microsoft.com/office/drawing/2014/main" id="{9CFECC1F-AB37-4E33-BEE0-91EEBC7CB3DE}"/>
              </a:ext>
            </a:extLst>
          </p:cNvPr>
          <p:cNvSpPr txBox="1"/>
          <p:nvPr/>
        </p:nvSpPr>
        <p:spPr>
          <a:xfrm>
            <a:off x="5478139" y="1927340"/>
            <a:ext cx="189745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Ma </a:t>
            </a:r>
            <a:r>
              <a:rPr lang="en-US" altLang="ko-KR" dirty="0" err="1"/>
              <a:t>trận</a:t>
            </a:r>
            <a:r>
              <a:rPr lang="en-US" altLang="ko-KR" dirty="0"/>
              <a:t> </a:t>
            </a:r>
            <a:r>
              <a:rPr lang="en-US" altLang="ko-KR" dirty="0" err="1"/>
              <a:t>hình</a:t>
            </a:r>
            <a:r>
              <a:rPr lang="en-US" altLang="ko-KR" dirty="0"/>
              <a:t> </a:t>
            </a:r>
            <a:r>
              <a:rPr lang="en-US" altLang="ko-KR" dirty="0" err="1"/>
              <a:t>ảnh</a:t>
            </a:r>
            <a:r>
              <a:rPr lang="en-US" altLang="ko-KR" dirty="0"/>
              <a:t> </a:t>
            </a:r>
            <a:r>
              <a:rPr lang="en-US" altLang="ko-KR" dirty="0" err="1"/>
              <a:t>cục</a:t>
            </a:r>
            <a:r>
              <a:rPr lang="en-US" altLang="ko-KR" dirty="0"/>
              <a:t> </a:t>
            </a:r>
            <a:r>
              <a:rPr lang="en-US" altLang="ko-KR" dirty="0" err="1"/>
              <a:t>bộ</a:t>
            </a:r>
            <a:endParaRPr lang="ko-KR" altLang="en-US" dirty="0"/>
          </a:p>
        </p:txBody>
      </p:sp>
      <p:sp>
        <p:nvSpPr>
          <p:cNvPr id="20" name="TextBox 19">
            <a:extLst>
              <a:ext uri="{FF2B5EF4-FFF2-40B4-BE49-F238E27FC236}">
                <a16:creationId xmlns:a16="http://schemas.microsoft.com/office/drawing/2014/main" id="{00C5FA18-8A1A-4BDF-81B0-6207DF180CA3}"/>
              </a:ext>
            </a:extLst>
          </p:cNvPr>
          <p:cNvSpPr txBox="1"/>
          <p:nvPr/>
        </p:nvSpPr>
        <p:spPr>
          <a:xfrm>
            <a:off x="2471941" y="1916832"/>
            <a:ext cx="128511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Ma </a:t>
            </a:r>
            <a:r>
              <a:rPr lang="en-US" altLang="ko-KR" dirty="0" err="1"/>
              <a:t>trận</a:t>
            </a:r>
            <a:r>
              <a:rPr lang="en-US" altLang="ko-KR" dirty="0"/>
              <a:t> kernel</a:t>
            </a:r>
            <a:endParaRPr lang="ko-KR" altLang="en-US" dirty="0"/>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8BF98C4-B566-4812-B5F0-560CFBA969E7}"/>
                  </a:ext>
                </a:extLst>
              </p:cNvPr>
              <p:cNvSpPr/>
              <p:nvPr/>
            </p:nvSpPr>
            <p:spPr>
              <a:xfrm>
                <a:off x="702940" y="5031283"/>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kernel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ko-KR" altLang="en-US" sz="1300" dirty="0">
                    <a:solidFill>
                      <a:schemeClr val="tx1">
                        <a:lumMod val="85000"/>
                        <a:lumOff val="15000"/>
                      </a:schemeClr>
                    </a:solidFill>
                    <a:latin typeface="SamsungOne-400" panose="020B0503030303020204" pitchFamily="34" charset="0"/>
                    <a:sym typeface="Symbol" panose="05050102010706020507" pitchFamily="18" charset="2"/>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1</m:t>
                    </m:r>
                    <m:r>
                      <a:rPr lang="en-US" altLang="ko-KR" sz="1300">
                        <a:solidFill>
                          <a:schemeClr val="tx1">
                            <a:lumMod val="85000"/>
                            <a:lumOff val="15000"/>
                          </a:schemeClr>
                        </a:solidFill>
                        <a:latin typeface="Cambria Math" panose="02040503050406030204" pitchFamily="18" charset="0"/>
                        <a:sym typeface="Symbol" panose="05050102010706020507" pitchFamily="18" charset="2"/>
                      </a:rPr>
                      <m:t>×255+…+1×255=7×255=</m:t>
                    </m:r>
                    <m:r>
                      <a:rPr lang="en-US" altLang="ko-KR" sz="1300">
                        <a:solidFill>
                          <a:srgbClr val="193EB0"/>
                        </a:solidFill>
                        <a:latin typeface="Cambria Math" panose="02040503050406030204" pitchFamily="18" charset="0"/>
                        <a:sym typeface="Symbol" panose="05050102010706020507" pitchFamily="18" charset="2"/>
                      </a:rPr>
                      <m:t>1785</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(một số điểm ảnh trùng khớp).</a:t>
                </a:r>
              </a:p>
            </p:txBody>
          </p:sp>
        </mc:Choice>
        <mc:Fallback xmlns="">
          <p:sp>
            <p:nvSpPr>
              <p:cNvPr id="21" name="직사각형 2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5031283"/>
                <a:ext cx="8632825" cy="745571"/>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6692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14" name="그룹 13">
            <a:extLst>
              <a:ext uri="{FF2B5EF4-FFF2-40B4-BE49-F238E27FC236}">
                <a16:creationId xmlns:a16="http://schemas.microsoft.com/office/drawing/2014/main" id="{7E96D859-DD9E-49F4-A63C-478961EDC655}"/>
              </a:ext>
            </a:extLst>
          </p:cNvPr>
          <p:cNvGrpSpPr/>
          <p:nvPr/>
        </p:nvGrpSpPr>
        <p:grpSpPr>
          <a:xfrm>
            <a:off x="2417569" y="2474007"/>
            <a:ext cx="4845109" cy="2520000"/>
            <a:chOff x="4203219" y="2285949"/>
            <a:chExt cx="4845109" cy="2520000"/>
          </a:xfrm>
        </p:grpSpPr>
        <p:sp>
          <p:nvSpPr>
            <p:cNvPr id="15" name="곱하기 기호 24">
              <a:extLst>
                <a:ext uri="{FF2B5EF4-FFF2-40B4-BE49-F238E27FC236}">
                  <a16:creationId xmlns:a16="http://schemas.microsoft.com/office/drawing/2014/main" id="{33F666FF-24C5-44DC-8759-3148EF093473}"/>
                </a:ext>
              </a:extLst>
            </p:cNvPr>
            <p:cNvSpPr/>
            <p:nvPr/>
          </p:nvSpPr>
          <p:spPr>
            <a:xfrm>
              <a:off x="6528328" y="2285949"/>
              <a:ext cx="2520000" cy="2520000"/>
            </a:xfrm>
            <a:prstGeom prst="mathMultiply">
              <a:avLst>
                <a:gd name="adj1" fmla="val 4556"/>
              </a:avLst>
            </a:prstGeom>
            <a:solidFill>
              <a:srgbClr val="193EB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CD6DFFAD-6808-4E68-B32E-1BFE445E5B30}"/>
                </a:ext>
              </a:extLst>
            </p:cNvPr>
            <p:cNvSpPr/>
            <p:nvPr/>
          </p:nvSpPr>
          <p:spPr>
            <a:xfrm>
              <a:off x="6950626" y="2825949"/>
              <a:ext cx="720000" cy="720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latin typeface="SamsungOne-400" panose="020B0503030303020204" pitchFamily="34" charset="0"/>
              </a:endParaRPr>
            </a:p>
          </p:txBody>
        </p:sp>
        <p:sp>
          <p:nvSpPr>
            <p:cNvPr id="23" name="직사각형 22">
              <a:extLst>
                <a:ext uri="{FF2B5EF4-FFF2-40B4-BE49-F238E27FC236}">
                  <a16:creationId xmlns:a16="http://schemas.microsoft.com/office/drawing/2014/main" id="{15BDFC3B-A6F3-4912-B364-4805F2207F99}"/>
                </a:ext>
              </a:extLst>
            </p:cNvPr>
            <p:cNvSpPr/>
            <p:nvPr/>
          </p:nvSpPr>
          <p:spPr>
            <a:xfrm>
              <a:off x="4239168" y="3330861"/>
              <a:ext cx="720000" cy="7200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latin typeface="SamsungOne-400" panose="020B0503030303020204" pitchFamily="34" charset="0"/>
              </a:endParaRPr>
            </a:p>
          </p:txBody>
        </p:sp>
        <p:sp>
          <p:nvSpPr>
            <p:cNvPr id="24" name="직사각형 23">
              <a:extLst>
                <a:ext uri="{FF2B5EF4-FFF2-40B4-BE49-F238E27FC236}">
                  <a16:creationId xmlns:a16="http://schemas.microsoft.com/office/drawing/2014/main" id="{CF9A5292-4535-4782-9D6B-DBD49BB4B4DA}"/>
                </a:ext>
              </a:extLst>
            </p:cNvPr>
            <p:cNvSpPr/>
            <p:nvPr/>
          </p:nvSpPr>
          <p:spPr>
            <a:xfrm rot="-2700000">
              <a:off x="4203219" y="3655332"/>
              <a:ext cx="810000" cy="90000"/>
            </a:xfrm>
            <a:prstGeom prst="rect">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Straight Arrow Connector 7">
              <a:extLst>
                <a:ext uri="{FF2B5EF4-FFF2-40B4-BE49-F238E27FC236}">
                  <a16:creationId xmlns:a16="http://schemas.microsoft.com/office/drawing/2014/main" id="{7F80C6F3-3B58-4D77-BB96-5D77E62D362E}"/>
                </a:ext>
              </a:extLst>
            </p:cNvPr>
            <p:cNvCxnSpPr>
              <a:cxnSpLocks/>
              <a:stCxn id="23" idx="3"/>
              <a:endCxn id="22" idx="1"/>
            </p:cNvCxnSpPr>
            <p:nvPr/>
          </p:nvCxnSpPr>
          <p:spPr>
            <a:xfrm flipV="1">
              <a:off x="4959168" y="3185949"/>
              <a:ext cx="1991458" cy="504912"/>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C86CAB8-73B6-4F66-9372-1ABAF078749B}"/>
              </a:ext>
            </a:extLst>
          </p:cNvPr>
          <p:cNvSpPr txBox="1"/>
          <p:nvPr/>
        </p:nvSpPr>
        <p:spPr>
          <a:xfrm>
            <a:off x="2344867" y="3038564"/>
            <a:ext cx="955402" cy="289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Kernel</a:t>
            </a:r>
            <a:endParaRPr lang="ko-KR" altLang="en-US" dirty="0"/>
          </a:p>
        </p:txBody>
      </p:sp>
      <p:sp>
        <p:nvSpPr>
          <p:cNvPr id="30" name="TextBox 29">
            <a:extLst>
              <a:ext uri="{FF2B5EF4-FFF2-40B4-BE49-F238E27FC236}">
                <a16:creationId xmlns:a16="http://schemas.microsoft.com/office/drawing/2014/main" id="{A70964D7-264E-4FD0-8BF9-1008A52BC967}"/>
              </a:ext>
            </a:extLst>
          </p:cNvPr>
          <p:cNvSpPr txBox="1"/>
          <p:nvPr/>
        </p:nvSpPr>
        <p:spPr>
          <a:xfrm>
            <a:off x="5524976" y="2458590"/>
            <a:ext cx="95540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Hình</a:t>
            </a:r>
            <a:r>
              <a:rPr lang="en-US" altLang="ko-KR" dirty="0"/>
              <a:t> </a:t>
            </a:r>
            <a:r>
              <a:rPr lang="en-US" altLang="ko-KR" dirty="0" err="1"/>
              <a:t>ảnh</a:t>
            </a:r>
            <a:endParaRPr lang="ko-KR" altLang="en-US" dirty="0"/>
          </a:p>
        </p:txBody>
      </p:sp>
    </p:spTree>
    <p:extLst>
      <p:ext uri="{BB962C8B-B14F-4D97-AF65-F5344CB8AC3E}">
        <p14:creationId xmlns:p14="http://schemas.microsoft.com/office/powerpoint/2010/main" val="693558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8BF98C4-B566-4812-B5F0-560CFBA969E7}"/>
                  </a:ext>
                </a:extLst>
              </p:cNvPr>
              <p:cNvSpPr/>
              <p:nvPr/>
            </p:nvSpPr>
            <p:spPr>
              <a:xfrm>
                <a:off x="702940" y="5031283"/>
                <a:ext cx="8632825"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kernel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ko-KR" altLang="en-US" sz="1300" dirty="0">
                    <a:solidFill>
                      <a:schemeClr val="tx1">
                        <a:lumMod val="85000"/>
                        <a:lumOff val="15000"/>
                      </a:schemeClr>
                    </a:solidFill>
                    <a:latin typeface="SamsungOne-400" panose="020B0503030303020204" pitchFamily="34" charset="0"/>
                    <a:sym typeface="Symbol" panose="05050102010706020507" pitchFamily="18" charset="2"/>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1</m:t>
                    </m:r>
                    <m:r>
                      <a:rPr lang="en-US" altLang="ko-KR" sz="1300">
                        <a:solidFill>
                          <a:schemeClr val="tx1">
                            <a:lumMod val="85000"/>
                            <a:lumOff val="15000"/>
                          </a:schemeClr>
                        </a:solidFill>
                        <a:latin typeface="Cambria Math" panose="02040503050406030204" pitchFamily="18" charset="0"/>
                        <a:sym typeface="Symbol" panose="05050102010706020507" pitchFamily="18" charset="2"/>
                      </a:rPr>
                      <m:t>×255=</m:t>
                    </m:r>
                    <m:r>
                      <a:rPr lang="en-US" altLang="ko-KR" sz="1300">
                        <a:solidFill>
                          <a:srgbClr val="193EB0"/>
                        </a:solidFill>
                        <a:latin typeface="Cambria Math" panose="02040503050406030204" pitchFamily="18" charset="0"/>
                        <a:sym typeface="Symbol" panose="05050102010706020507" pitchFamily="18" charset="2"/>
                      </a:rPr>
                      <m:t>255</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khớp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21" name="직사각형 20">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5031283"/>
                <a:ext cx="8632825" cy="745571"/>
              </a:xfrm>
              <a:prstGeom prst="rect">
                <a:avLst/>
              </a:prstGeom>
              <a:blipFill>
                <a:blip r:embed="rId3"/>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59069AA1-4A01-4F3A-B01E-E9B83B4B84C9}"/>
              </a:ext>
            </a:extLst>
          </p:cNvPr>
          <p:cNvSpPr txBox="1"/>
          <p:nvPr/>
        </p:nvSpPr>
        <p:spPr>
          <a:xfrm>
            <a:off x="4550209" y="3179153"/>
            <a:ext cx="432048" cy="1015663"/>
          </a:xfrm>
          <a:prstGeom prst="rect">
            <a:avLst/>
          </a:prstGeom>
          <a:noFill/>
        </p:spPr>
        <p:txBody>
          <a:bodyPr wrap="square" rtlCol="0">
            <a:spAutoFit/>
          </a:bodyPr>
          <a:lstStyle/>
          <a:p>
            <a:pPr algn="ctr"/>
            <a:r>
              <a:rPr lang="en-US" sz="6000" b="1" dirty="0">
                <a:solidFill>
                  <a:srgbClr val="002060"/>
                </a:solidFill>
              </a:rPr>
              <a:t>*</a:t>
            </a:r>
          </a:p>
        </p:txBody>
      </p:sp>
      <p:graphicFrame>
        <p:nvGraphicFramePr>
          <p:cNvPr id="15" name="Table 20">
            <a:extLst>
              <a:ext uri="{FF2B5EF4-FFF2-40B4-BE49-F238E27FC236}">
                <a16:creationId xmlns:a16="http://schemas.microsoft.com/office/drawing/2014/main" id="{38AE445C-B8BA-485A-B8CA-508A3FEE2E71}"/>
              </a:ext>
            </a:extLst>
          </p:cNvPr>
          <p:cNvGraphicFramePr>
            <a:graphicFrameLocks noGrp="1"/>
          </p:cNvGraphicFramePr>
          <p:nvPr>
            <p:extLst>
              <p:ext uri="{D42A27DB-BD31-4B8C-83A1-F6EECF244321}">
                <p14:modId xmlns:p14="http://schemas.microsoft.com/office/powerpoint/2010/main" val="3318134877"/>
              </p:ext>
            </p:extLst>
          </p:nvPr>
        </p:nvGraphicFramePr>
        <p:xfrm>
          <a:off x="5135177" y="223551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0"/>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1"/>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2"/>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3"/>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4"/>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5"/>
                  </a:ext>
                </a:extLst>
              </a:tr>
              <a:tr h="372902">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800" b="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255</a:t>
                      </a:r>
                    </a:p>
                  </a:txBody>
                  <a:tcPr anchor="ctr"/>
                </a:tc>
                <a:extLst>
                  <a:ext uri="{0D108BD9-81ED-4DB2-BD59-A6C34878D82A}">
                    <a16:rowId xmlns:a16="http://schemas.microsoft.com/office/drawing/2014/main" val="10006"/>
                  </a:ext>
                </a:extLst>
              </a:tr>
            </a:tbl>
          </a:graphicData>
        </a:graphic>
      </p:graphicFrame>
      <p:graphicFrame>
        <p:nvGraphicFramePr>
          <p:cNvPr id="22" name="Table 22">
            <a:extLst>
              <a:ext uri="{FF2B5EF4-FFF2-40B4-BE49-F238E27FC236}">
                <a16:creationId xmlns:a16="http://schemas.microsoft.com/office/drawing/2014/main" id="{4E8D633E-6907-46B8-B86C-87A4673A5EB2}"/>
              </a:ext>
            </a:extLst>
          </p:cNvPr>
          <p:cNvGraphicFramePr>
            <a:graphicFrameLocks noGrp="1"/>
          </p:cNvGraphicFramePr>
          <p:nvPr>
            <p:extLst>
              <p:ext uri="{D42A27DB-BD31-4B8C-83A1-F6EECF244321}">
                <p14:modId xmlns:p14="http://schemas.microsoft.com/office/powerpoint/2010/main" val="1895099996"/>
              </p:ext>
            </p:extLst>
          </p:nvPr>
        </p:nvGraphicFramePr>
        <p:xfrm>
          <a:off x="1822809" y="2250599"/>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extLst>
                  <a:ext uri="{0D108BD9-81ED-4DB2-BD59-A6C34878D82A}">
                    <a16:rowId xmlns:a16="http://schemas.microsoft.com/office/drawing/2014/main" val="10000"/>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1"/>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2"/>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3"/>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4"/>
                  </a:ext>
                </a:extLst>
              </a:tr>
              <a:tr h="372902">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5"/>
                  </a:ext>
                </a:extLst>
              </a:tr>
              <a:tr h="372902">
                <a:tc>
                  <a:txBody>
                    <a:bodyPr/>
                    <a:lstStyle/>
                    <a:p>
                      <a:pPr algn="ctr"/>
                      <a:r>
                        <a:rPr lang="en-US" sz="1600" b="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tc>
                  <a:txBody>
                    <a:bodyPr/>
                    <a:lstStyle/>
                    <a:p>
                      <a:pPr algn="ctr"/>
                      <a:r>
                        <a:rPr lang="en-US" sz="1600" b="0" dirty="0">
                          <a:solidFill>
                            <a:schemeClr val="bg1">
                              <a:lumMod val="75000"/>
                            </a:schemeClr>
                          </a:soli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tc>
                <a:extLst>
                  <a:ext uri="{0D108BD9-81ED-4DB2-BD59-A6C34878D82A}">
                    <a16:rowId xmlns:a16="http://schemas.microsoft.com/office/drawing/2014/main" val="10006"/>
                  </a:ext>
                </a:extLst>
              </a:tr>
            </a:tbl>
          </a:graphicData>
        </a:graphic>
      </p:graphicFrame>
      <p:sp>
        <p:nvSpPr>
          <p:cNvPr id="23" name="TextBox 22">
            <a:extLst>
              <a:ext uri="{FF2B5EF4-FFF2-40B4-BE49-F238E27FC236}">
                <a16:creationId xmlns:a16="http://schemas.microsoft.com/office/drawing/2014/main" id="{CF05E1DF-4B90-4883-BA74-5A0BEDC68F0C}"/>
              </a:ext>
            </a:extLst>
          </p:cNvPr>
          <p:cNvSpPr txBox="1"/>
          <p:nvPr/>
        </p:nvSpPr>
        <p:spPr>
          <a:xfrm>
            <a:off x="5458443" y="1916832"/>
            <a:ext cx="193685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Ma </a:t>
            </a:r>
            <a:r>
              <a:rPr lang="en-US" altLang="ko-KR" dirty="0" err="1"/>
              <a:t>trận</a:t>
            </a:r>
            <a:r>
              <a:rPr lang="en-US" altLang="ko-KR" dirty="0"/>
              <a:t> </a:t>
            </a:r>
            <a:r>
              <a:rPr lang="en-US" altLang="ko-KR" dirty="0" err="1"/>
              <a:t>hình</a:t>
            </a:r>
            <a:r>
              <a:rPr lang="en-US" altLang="ko-KR" dirty="0"/>
              <a:t> </a:t>
            </a:r>
            <a:r>
              <a:rPr lang="en-US" altLang="ko-KR" dirty="0" err="1"/>
              <a:t>ảnh</a:t>
            </a:r>
            <a:r>
              <a:rPr lang="en-US" altLang="ko-KR" dirty="0"/>
              <a:t> </a:t>
            </a:r>
            <a:r>
              <a:rPr lang="en-US" altLang="ko-KR" dirty="0" err="1"/>
              <a:t>cục</a:t>
            </a:r>
            <a:r>
              <a:rPr lang="en-US" altLang="ko-KR" dirty="0"/>
              <a:t> </a:t>
            </a:r>
            <a:r>
              <a:rPr lang="en-US" altLang="ko-KR" dirty="0" err="1"/>
              <a:t>bộ</a:t>
            </a:r>
            <a:endParaRPr lang="ko-KR" altLang="en-US" dirty="0"/>
          </a:p>
        </p:txBody>
      </p:sp>
      <p:sp>
        <p:nvSpPr>
          <p:cNvPr id="24" name="TextBox 23">
            <a:extLst>
              <a:ext uri="{FF2B5EF4-FFF2-40B4-BE49-F238E27FC236}">
                <a16:creationId xmlns:a16="http://schemas.microsoft.com/office/drawing/2014/main" id="{5DAA5AC1-224F-462B-A487-28E4B3AF00A6}"/>
              </a:ext>
            </a:extLst>
          </p:cNvPr>
          <p:cNvSpPr txBox="1"/>
          <p:nvPr/>
        </p:nvSpPr>
        <p:spPr>
          <a:xfrm>
            <a:off x="2471941" y="1916832"/>
            <a:ext cx="128511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Ma </a:t>
            </a:r>
            <a:r>
              <a:rPr lang="en-US" altLang="ko-KR" dirty="0" err="1"/>
              <a:t>trânh</a:t>
            </a:r>
            <a:r>
              <a:rPr lang="en-US" altLang="ko-KR" dirty="0"/>
              <a:t> kernel</a:t>
            </a:r>
            <a:endParaRPr lang="ko-KR" altLang="en-US" dirty="0"/>
          </a:p>
        </p:txBody>
      </p:sp>
    </p:spTree>
    <p:extLst>
      <p:ext uri="{BB962C8B-B14F-4D97-AF65-F5344CB8AC3E}">
        <p14:creationId xmlns:p14="http://schemas.microsoft.com/office/powerpoint/2010/main" val="285012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Bộ lọc tích chập trong mạng nơ-ron: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triển khai một bộ lọc tích chập với mạng nơ-ron.</a:t>
            </a:r>
          </a:p>
          <a:p>
            <a:pPr marL="182563" indent="-182563" defTabSz="914400">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giống như khi kernel được áp dụng.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a:p>
            <a:pPr marL="182563" indent="-182563" defTabSz="914400">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rgbClr val="FF0000"/>
                </a:solidFill>
                <a:latin typeface="SamsungOne-400" panose="020B0503030303020204" pitchFamily="34" charset="0"/>
                <a:ea typeface="SamsungOne-400" panose="020B0503030303020204" pitchFamily="34" charset="0"/>
                <a:sym typeface="Symbol" panose="05050102010706020507" pitchFamily="18" charset="2"/>
              </a:rPr>
              <a:t>trọng</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rgbClr val="FF0000"/>
                </a:solidFill>
                <a:latin typeface="SamsungOne-400" panose="020B0503030303020204" pitchFamily="34" charset="0"/>
                <a:ea typeface="SamsungOne-400" panose="020B0503030303020204" pitchFamily="34" charset="0"/>
                <a:sym typeface="Symbol" panose="05050102010706020507" pitchFamily="18" charset="2"/>
              </a:rPr>
              <a:t>số</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kernel </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có thể được </a:t>
            </a:r>
            <a:r>
              <a:rPr lang="vi-VN"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đào tạo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với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2" name="그룹 21">
            <a:extLst>
              <a:ext uri="{FF2B5EF4-FFF2-40B4-BE49-F238E27FC236}">
                <a16:creationId xmlns:a16="http://schemas.microsoft.com/office/drawing/2014/main" id="{4CE18C4C-1853-4E58-B2EA-401574C2463C}"/>
              </a:ext>
            </a:extLst>
          </p:cNvPr>
          <p:cNvGrpSpPr/>
          <p:nvPr/>
        </p:nvGrpSpPr>
        <p:grpSpPr>
          <a:xfrm>
            <a:off x="2739900" y="3068960"/>
            <a:ext cx="4342690" cy="2525327"/>
            <a:chOff x="2414385" y="3300713"/>
            <a:chExt cx="5051362" cy="2937429"/>
          </a:xfrm>
        </p:grpSpPr>
        <p:grpSp>
          <p:nvGrpSpPr>
            <p:cNvPr id="23" name="그룹 22">
              <a:extLst>
                <a:ext uri="{FF2B5EF4-FFF2-40B4-BE49-F238E27FC236}">
                  <a16:creationId xmlns:a16="http://schemas.microsoft.com/office/drawing/2014/main" id="{B9B2DDE3-E839-4145-A7AA-066F1059F5E5}"/>
                </a:ext>
              </a:extLst>
            </p:cNvPr>
            <p:cNvGrpSpPr/>
            <p:nvPr/>
          </p:nvGrpSpPr>
          <p:grpSpPr>
            <a:xfrm>
              <a:off x="2544883" y="3661829"/>
              <a:ext cx="1294353" cy="1992152"/>
              <a:chOff x="3995570" y="3670637"/>
              <a:chExt cx="1294353" cy="1992152"/>
            </a:xfrm>
          </p:grpSpPr>
          <p:sp>
            <p:nvSpPr>
              <p:cNvPr id="56" name="타원 55">
                <a:extLst>
                  <a:ext uri="{FF2B5EF4-FFF2-40B4-BE49-F238E27FC236}">
                    <a16:creationId xmlns:a16="http://schemas.microsoft.com/office/drawing/2014/main" id="{8A7841E4-12A9-48C7-A8D5-8C516BE1BFBB}"/>
                  </a:ext>
                </a:extLst>
              </p:cNvPr>
              <p:cNvSpPr/>
              <p:nvPr/>
            </p:nvSpPr>
            <p:spPr>
              <a:xfrm>
                <a:off x="3995570" y="3670637"/>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38DB7347-FAC4-4758-BE5C-A0D32AE9D7E6}"/>
                  </a:ext>
                </a:extLst>
              </p:cNvPr>
              <p:cNvSpPr/>
              <p:nvPr/>
            </p:nvSpPr>
            <p:spPr>
              <a:xfrm>
                <a:off x="3995570" y="4217035"/>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2275FE29-2E06-4363-B7AC-554621F9DF60}"/>
                  </a:ext>
                </a:extLst>
              </p:cNvPr>
              <p:cNvSpPr/>
              <p:nvPr/>
            </p:nvSpPr>
            <p:spPr>
              <a:xfrm>
                <a:off x="3995570" y="4759912"/>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A2466340-1F01-4EE9-B263-2B3ECD623497}"/>
                  </a:ext>
                </a:extLst>
              </p:cNvPr>
              <p:cNvSpPr/>
              <p:nvPr/>
            </p:nvSpPr>
            <p:spPr>
              <a:xfrm>
                <a:off x="3995570" y="530278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810A1E91-1A99-471F-AD01-DEFA5A2C8697}"/>
                  </a:ext>
                </a:extLst>
              </p:cNvPr>
              <p:cNvSpPr/>
              <p:nvPr/>
            </p:nvSpPr>
            <p:spPr>
              <a:xfrm>
                <a:off x="4929923" y="4492446"/>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EDC51C32-9F88-4CCE-A9CA-500C15E4418C}"/>
                  </a:ext>
                </a:extLst>
              </p:cNvPr>
              <p:cNvSpPr/>
              <p:nvPr/>
            </p:nvSpPr>
            <p:spPr>
              <a:xfrm>
                <a:off x="4929923" y="5035323"/>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a:extLst>
                  <a:ext uri="{FF2B5EF4-FFF2-40B4-BE49-F238E27FC236}">
                    <a16:creationId xmlns:a16="http://schemas.microsoft.com/office/drawing/2014/main" id="{A70AAAF3-0365-4799-8018-076FFF7D1F14}"/>
                  </a:ext>
                </a:extLst>
              </p:cNvPr>
              <p:cNvSpPr/>
              <p:nvPr/>
            </p:nvSpPr>
            <p:spPr>
              <a:xfrm>
                <a:off x="4929923" y="3949569"/>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화살표 연결선 62">
                <a:extLst>
                  <a:ext uri="{FF2B5EF4-FFF2-40B4-BE49-F238E27FC236}">
                    <a16:creationId xmlns:a16="http://schemas.microsoft.com/office/drawing/2014/main" id="{23737038-90E7-437D-BDAB-24B87C033830}"/>
                  </a:ext>
                </a:extLst>
              </p:cNvPr>
              <p:cNvCxnSpPr>
                <a:cxnSpLocks/>
                <a:stCxn id="56" idx="6"/>
                <a:endCxn id="62" idx="2"/>
              </p:cNvCxnSpPr>
              <p:nvPr/>
            </p:nvCxnSpPr>
            <p:spPr>
              <a:xfrm>
                <a:off x="4355570" y="3850637"/>
                <a:ext cx="574353" cy="278932"/>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5652AFDF-5EE8-4DC1-B568-A1E1901F5217}"/>
                  </a:ext>
                </a:extLst>
              </p:cNvPr>
              <p:cNvCxnSpPr>
                <a:cxnSpLocks/>
                <a:stCxn id="56" idx="6"/>
                <a:endCxn id="60" idx="2"/>
              </p:cNvCxnSpPr>
              <p:nvPr/>
            </p:nvCxnSpPr>
            <p:spPr>
              <a:xfrm>
                <a:off x="4355570" y="3850637"/>
                <a:ext cx="574353" cy="821809"/>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AEFEEAC-65FB-49E5-928F-74AB35360C61}"/>
                  </a:ext>
                </a:extLst>
              </p:cNvPr>
              <p:cNvCxnSpPr>
                <a:cxnSpLocks/>
                <a:stCxn id="56" idx="6"/>
                <a:endCxn id="61" idx="2"/>
              </p:cNvCxnSpPr>
              <p:nvPr/>
            </p:nvCxnSpPr>
            <p:spPr>
              <a:xfrm>
                <a:off x="4355570" y="3850637"/>
                <a:ext cx="574353" cy="136468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F80900A-E65C-4AFC-9218-D6D1B84FB6A4}"/>
                  </a:ext>
                </a:extLst>
              </p:cNvPr>
              <p:cNvCxnSpPr>
                <a:cxnSpLocks/>
                <a:stCxn id="57" idx="6"/>
                <a:endCxn id="62" idx="2"/>
              </p:cNvCxnSpPr>
              <p:nvPr/>
            </p:nvCxnSpPr>
            <p:spPr>
              <a:xfrm flipV="1">
                <a:off x="4355570" y="4129569"/>
                <a:ext cx="574353" cy="26746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2D3A24FB-89C5-489E-80F5-3874E9A31E93}"/>
                  </a:ext>
                </a:extLst>
              </p:cNvPr>
              <p:cNvCxnSpPr>
                <a:cxnSpLocks/>
                <a:stCxn id="57" idx="6"/>
                <a:endCxn id="60" idx="2"/>
              </p:cNvCxnSpPr>
              <p:nvPr/>
            </p:nvCxnSpPr>
            <p:spPr>
              <a:xfrm>
                <a:off x="4355570" y="4397035"/>
                <a:ext cx="574353" cy="275411"/>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D83C2A4-3BD3-4BE7-B250-7A7D08ED0DA0}"/>
                  </a:ext>
                </a:extLst>
              </p:cNvPr>
              <p:cNvCxnSpPr>
                <a:cxnSpLocks/>
                <a:stCxn id="57" idx="6"/>
                <a:endCxn id="61" idx="2"/>
              </p:cNvCxnSpPr>
              <p:nvPr/>
            </p:nvCxnSpPr>
            <p:spPr>
              <a:xfrm>
                <a:off x="4355570" y="4397035"/>
                <a:ext cx="574353" cy="818288"/>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7450D8-14AE-41BA-A7E2-4A6C4A572A4A}"/>
                  </a:ext>
                </a:extLst>
              </p:cNvPr>
              <p:cNvCxnSpPr>
                <a:cxnSpLocks/>
                <a:stCxn id="58" idx="6"/>
                <a:endCxn id="62" idx="2"/>
              </p:cNvCxnSpPr>
              <p:nvPr/>
            </p:nvCxnSpPr>
            <p:spPr>
              <a:xfrm flipV="1">
                <a:off x="4355570" y="4129569"/>
                <a:ext cx="574353" cy="810343"/>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D53BD7A-39A2-414C-875A-808F692FD377}"/>
                  </a:ext>
                </a:extLst>
              </p:cNvPr>
              <p:cNvCxnSpPr>
                <a:cxnSpLocks/>
                <a:stCxn id="58" idx="6"/>
                <a:endCxn id="60" idx="2"/>
              </p:cNvCxnSpPr>
              <p:nvPr/>
            </p:nvCxnSpPr>
            <p:spPr>
              <a:xfrm flipV="1">
                <a:off x="4355570" y="4672446"/>
                <a:ext cx="574353" cy="26746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598341EA-3F0C-44BF-8D5B-F579B97E8E38}"/>
                  </a:ext>
                </a:extLst>
              </p:cNvPr>
              <p:cNvCxnSpPr>
                <a:cxnSpLocks/>
                <a:stCxn id="58" idx="6"/>
                <a:endCxn id="61" idx="2"/>
              </p:cNvCxnSpPr>
              <p:nvPr/>
            </p:nvCxnSpPr>
            <p:spPr>
              <a:xfrm>
                <a:off x="4355570" y="4939912"/>
                <a:ext cx="574353" cy="275411"/>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CFFE259-B9CD-4969-AE5D-138D7A5DB84A}"/>
                  </a:ext>
                </a:extLst>
              </p:cNvPr>
              <p:cNvCxnSpPr>
                <a:cxnSpLocks/>
                <a:stCxn id="59" idx="6"/>
                <a:endCxn id="62" idx="2"/>
              </p:cNvCxnSpPr>
              <p:nvPr/>
            </p:nvCxnSpPr>
            <p:spPr>
              <a:xfrm flipV="1">
                <a:off x="4355570" y="4129569"/>
                <a:ext cx="574353" cy="1353220"/>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BA33147-708B-4FBE-9F4A-E2DEAC0DDEE9}"/>
                  </a:ext>
                </a:extLst>
              </p:cNvPr>
              <p:cNvCxnSpPr>
                <a:cxnSpLocks/>
                <a:stCxn id="59" idx="6"/>
                <a:endCxn id="60" idx="2"/>
              </p:cNvCxnSpPr>
              <p:nvPr/>
            </p:nvCxnSpPr>
            <p:spPr>
              <a:xfrm flipV="1">
                <a:off x="4355570" y="4672446"/>
                <a:ext cx="574353" cy="810343"/>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234C67A1-4A04-438C-84B1-5DA170E12FF5}"/>
                  </a:ext>
                </a:extLst>
              </p:cNvPr>
              <p:cNvCxnSpPr>
                <a:cxnSpLocks/>
                <a:stCxn id="59" idx="6"/>
                <a:endCxn id="61" idx="2"/>
              </p:cNvCxnSpPr>
              <p:nvPr/>
            </p:nvCxnSpPr>
            <p:spPr>
              <a:xfrm flipV="1">
                <a:off x="4355570" y="5215323"/>
                <a:ext cx="574353" cy="267466"/>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0ADA21E5-B4E5-43E5-B632-C98505F669FE}"/>
                </a:ext>
              </a:extLst>
            </p:cNvPr>
            <p:cNvSpPr txBox="1"/>
            <p:nvPr/>
          </p:nvSpPr>
          <p:spPr>
            <a:xfrm>
              <a:off x="2414385" y="5943685"/>
              <a:ext cx="1481245" cy="250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Nối</a:t>
              </a:r>
              <a:r>
                <a:rPr lang="en-US" altLang="ko-KR" dirty="0"/>
                <a:t> </a:t>
              </a:r>
              <a:r>
                <a:rPr lang="en-US" altLang="ko-KR" dirty="0" err="1"/>
                <a:t>toàn</a:t>
              </a:r>
              <a:r>
                <a:rPr lang="en-US" altLang="ko-KR" dirty="0"/>
                <a:t> </a:t>
              </a:r>
              <a:r>
                <a:rPr lang="en-US" altLang="ko-KR" dirty="0" err="1"/>
                <a:t>bộ</a:t>
              </a:r>
              <a:endParaRPr lang="ko-KR" altLang="en-US" dirty="0"/>
            </a:p>
          </p:txBody>
        </p:sp>
        <p:grpSp>
          <p:nvGrpSpPr>
            <p:cNvPr id="25" name="그룹 24">
              <a:extLst>
                <a:ext uri="{FF2B5EF4-FFF2-40B4-BE49-F238E27FC236}">
                  <a16:creationId xmlns:a16="http://schemas.microsoft.com/office/drawing/2014/main" id="{92471441-79D1-4C44-9C1E-447075AEFF76}"/>
                </a:ext>
              </a:extLst>
            </p:cNvPr>
            <p:cNvGrpSpPr/>
            <p:nvPr/>
          </p:nvGrpSpPr>
          <p:grpSpPr>
            <a:xfrm>
              <a:off x="6171394" y="3300713"/>
              <a:ext cx="1294353" cy="2535028"/>
              <a:chOff x="7209761" y="3310637"/>
              <a:chExt cx="1294353" cy="2535028"/>
            </a:xfrm>
          </p:grpSpPr>
          <p:sp>
            <p:nvSpPr>
              <p:cNvPr id="30" name="타원 29">
                <a:extLst>
                  <a:ext uri="{FF2B5EF4-FFF2-40B4-BE49-F238E27FC236}">
                    <a16:creationId xmlns:a16="http://schemas.microsoft.com/office/drawing/2014/main" id="{47F8DC33-BC0D-4E95-8869-B9F2C1DD38B5}"/>
                  </a:ext>
                </a:extLst>
              </p:cNvPr>
              <p:cNvSpPr/>
              <p:nvPr/>
            </p:nvSpPr>
            <p:spPr>
              <a:xfrm>
                <a:off x="7209761" y="3310637"/>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B324DA5F-4F96-4A5A-B728-05BD060043F0}"/>
                  </a:ext>
                </a:extLst>
              </p:cNvPr>
              <p:cNvSpPr/>
              <p:nvPr/>
            </p:nvSpPr>
            <p:spPr>
              <a:xfrm>
                <a:off x="7209761" y="3857035"/>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EAEF4475-2099-4452-91BB-9599800050AA}"/>
                  </a:ext>
                </a:extLst>
              </p:cNvPr>
              <p:cNvSpPr/>
              <p:nvPr/>
            </p:nvSpPr>
            <p:spPr>
              <a:xfrm>
                <a:off x="7209761" y="4399912"/>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a:extLst>
                  <a:ext uri="{FF2B5EF4-FFF2-40B4-BE49-F238E27FC236}">
                    <a16:creationId xmlns:a16="http://schemas.microsoft.com/office/drawing/2014/main" id="{CE348BA3-C23C-4B94-9C5D-D55C5E0A9B71}"/>
                  </a:ext>
                </a:extLst>
              </p:cNvPr>
              <p:cNvSpPr/>
              <p:nvPr/>
            </p:nvSpPr>
            <p:spPr>
              <a:xfrm>
                <a:off x="7209761" y="4942789"/>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14F530EF-06C5-4550-8E60-4E3DC7C2F942}"/>
                  </a:ext>
                </a:extLst>
              </p:cNvPr>
              <p:cNvSpPr/>
              <p:nvPr/>
            </p:nvSpPr>
            <p:spPr>
              <a:xfrm>
                <a:off x="8144114" y="4399912"/>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4C3251DF-EE33-480B-AEB0-208F4C81FC73}"/>
                  </a:ext>
                </a:extLst>
              </p:cNvPr>
              <p:cNvSpPr/>
              <p:nvPr/>
            </p:nvSpPr>
            <p:spPr>
              <a:xfrm>
                <a:off x="8144114" y="4942789"/>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7BED4164-40DC-4C1C-B75E-76CDF90B201A}"/>
                  </a:ext>
                </a:extLst>
              </p:cNvPr>
              <p:cNvSpPr/>
              <p:nvPr/>
            </p:nvSpPr>
            <p:spPr>
              <a:xfrm>
                <a:off x="8144114" y="3857035"/>
                <a:ext cx="360000" cy="360000"/>
              </a:xfrm>
              <a:prstGeom prst="ellipse">
                <a:avLst/>
              </a:prstGeom>
              <a:solidFill>
                <a:schemeClr val="accent2">
                  <a:alpha val="3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화살표 연결선 45">
                <a:extLst>
                  <a:ext uri="{FF2B5EF4-FFF2-40B4-BE49-F238E27FC236}">
                    <a16:creationId xmlns:a16="http://schemas.microsoft.com/office/drawing/2014/main" id="{B32F1DFE-04C3-43F2-BAF6-375F0173A094}"/>
                  </a:ext>
                </a:extLst>
              </p:cNvPr>
              <p:cNvCxnSpPr>
                <a:cxnSpLocks/>
                <a:stCxn id="30" idx="6"/>
                <a:endCxn id="45" idx="2"/>
              </p:cNvCxnSpPr>
              <p:nvPr/>
            </p:nvCxnSpPr>
            <p:spPr>
              <a:xfrm>
                <a:off x="7569761" y="3490637"/>
                <a:ext cx="574353" cy="546398"/>
              </a:xfrm>
              <a:prstGeom prst="straightConnector1">
                <a:avLst/>
              </a:prstGeom>
              <a:ln>
                <a:solidFill>
                  <a:srgbClr val="00B05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7BDE469-7252-4F54-A558-B6736C261504}"/>
                  </a:ext>
                </a:extLst>
              </p:cNvPr>
              <p:cNvCxnSpPr>
                <a:cxnSpLocks/>
                <a:stCxn id="31" idx="6"/>
                <a:endCxn id="45" idx="2"/>
              </p:cNvCxnSpPr>
              <p:nvPr/>
            </p:nvCxnSpPr>
            <p:spPr>
              <a:xfrm>
                <a:off x="7569761" y="4037035"/>
                <a:ext cx="574353" cy="0"/>
              </a:xfrm>
              <a:prstGeom prst="straightConnector1">
                <a:avLst/>
              </a:prstGeom>
              <a:ln>
                <a:solidFill>
                  <a:srgbClr val="FF000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A2FF266-E030-4FAE-AADB-0A43CE54CFC1}"/>
                  </a:ext>
                </a:extLst>
              </p:cNvPr>
              <p:cNvCxnSpPr>
                <a:cxnSpLocks/>
                <a:stCxn id="32" idx="6"/>
                <a:endCxn id="45" idx="2"/>
              </p:cNvCxnSpPr>
              <p:nvPr/>
            </p:nvCxnSpPr>
            <p:spPr>
              <a:xfrm flipV="1">
                <a:off x="7569761" y="4037035"/>
                <a:ext cx="574353" cy="542877"/>
              </a:xfrm>
              <a:prstGeom prst="straightConnector1">
                <a:avLst/>
              </a:prstGeom>
              <a:ln>
                <a:solidFill>
                  <a:srgbClr val="7030A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9F89152C-993F-40C6-B4D1-7CA76A5D7736}"/>
                  </a:ext>
                </a:extLst>
              </p:cNvPr>
              <p:cNvCxnSpPr>
                <a:cxnSpLocks/>
                <a:stCxn id="31" idx="6"/>
                <a:endCxn id="40" idx="2"/>
              </p:cNvCxnSpPr>
              <p:nvPr/>
            </p:nvCxnSpPr>
            <p:spPr>
              <a:xfrm>
                <a:off x="7569761" y="4037035"/>
                <a:ext cx="574353" cy="542877"/>
              </a:xfrm>
              <a:prstGeom prst="straightConnector1">
                <a:avLst/>
              </a:prstGeom>
              <a:ln>
                <a:solidFill>
                  <a:srgbClr val="00B05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58488BD5-3000-4E37-A173-715F1D866D9A}"/>
                  </a:ext>
                </a:extLst>
              </p:cNvPr>
              <p:cNvCxnSpPr>
                <a:cxnSpLocks/>
                <a:stCxn id="32" idx="6"/>
                <a:endCxn id="40" idx="2"/>
              </p:cNvCxnSpPr>
              <p:nvPr/>
            </p:nvCxnSpPr>
            <p:spPr>
              <a:xfrm>
                <a:off x="7569761" y="4579912"/>
                <a:ext cx="574353" cy="0"/>
              </a:xfrm>
              <a:prstGeom prst="straightConnector1">
                <a:avLst/>
              </a:prstGeom>
              <a:ln>
                <a:solidFill>
                  <a:srgbClr val="FF000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F6F2AE27-6F47-4607-97CB-CFABB1DA0B68}"/>
                  </a:ext>
                </a:extLst>
              </p:cNvPr>
              <p:cNvCxnSpPr>
                <a:cxnSpLocks/>
                <a:stCxn id="33" idx="6"/>
                <a:endCxn id="40" idx="2"/>
              </p:cNvCxnSpPr>
              <p:nvPr/>
            </p:nvCxnSpPr>
            <p:spPr>
              <a:xfrm flipV="1">
                <a:off x="7569761" y="4579912"/>
                <a:ext cx="574353" cy="542877"/>
              </a:xfrm>
              <a:prstGeom prst="straightConnector1">
                <a:avLst/>
              </a:prstGeom>
              <a:ln>
                <a:solidFill>
                  <a:srgbClr val="7030A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sp>
            <p:nvSpPr>
              <p:cNvPr id="52" name="타원 51">
                <a:extLst>
                  <a:ext uri="{FF2B5EF4-FFF2-40B4-BE49-F238E27FC236}">
                    <a16:creationId xmlns:a16="http://schemas.microsoft.com/office/drawing/2014/main" id="{747E2684-381B-4A6D-8763-DD7B45CDA6A0}"/>
                  </a:ext>
                </a:extLst>
              </p:cNvPr>
              <p:cNvSpPr/>
              <p:nvPr/>
            </p:nvSpPr>
            <p:spPr>
              <a:xfrm>
                <a:off x="7209761" y="5485665"/>
                <a:ext cx="360000" cy="360000"/>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872D333-0F89-4428-9ACE-93FF7BF1C8E8}"/>
                  </a:ext>
                </a:extLst>
              </p:cNvPr>
              <p:cNvCxnSpPr>
                <a:cxnSpLocks/>
                <a:stCxn id="32" idx="6"/>
                <a:endCxn id="41" idx="2"/>
              </p:cNvCxnSpPr>
              <p:nvPr/>
            </p:nvCxnSpPr>
            <p:spPr>
              <a:xfrm>
                <a:off x="7569761" y="4579912"/>
                <a:ext cx="574353" cy="542877"/>
              </a:xfrm>
              <a:prstGeom prst="straightConnector1">
                <a:avLst/>
              </a:prstGeom>
              <a:ln>
                <a:solidFill>
                  <a:srgbClr val="00B05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EB107EE-CAAD-4A08-BBC6-7162A1636B06}"/>
                  </a:ext>
                </a:extLst>
              </p:cNvPr>
              <p:cNvCxnSpPr>
                <a:cxnSpLocks/>
                <a:stCxn id="33" idx="6"/>
                <a:endCxn id="41" idx="2"/>
              </p:cNvCxnSpPr>
              <p:nvPr/>
            </p:nvCxnSpPr>
            <p:spPr>
              <a:xfrm>
                <a:off x="7569761" y="5122789"/>
                <a:ext cx="574353" cy="0"/>
              </a:xfrm>
              <a:prstGeom prst="straightConnector1">
                <a:avLst/>
              </a:prstGeom>
              <a:ln>
                <a:solidFill>
                  <a:srgbClr val="FF000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DF9A716A-4B14-4649-A810-F397A4CF75F7}"/>
                  </a:ext>
                </a:extLst>
              </p:cNvPr>
              <p:cNvCxnSpPr>
                <a:cxnSpLocks/>
                <a:stCxn id="52" idx="6"/>
                <a:endCxn id="41" idx="2"/>
              </p:cNvCxnSpPr>
              <p:nvPr/>
            </p:nvCxnSpPr>
            <p:spPr>
              <a:xfrm flipV="1">
                <a:off x="7569761" y="5122789"/>
                <a:ext cx="574353" cy="542876"/>
              </a:xfrm>
              <a:prstGeom prst="straightConnector1">
                <a:avLst/>
              </a:prstGeom>
              <a:ln>
                <a:solidFill>
                  <a:srgbClr val="7030A0">
                    <a:alpha val="50000"/>
                  </a:srgbClr>
                </a:solidFill>
                <a:tailEnd type="stealth" w="sm"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842F8A05-3193-4BC5-B8CE-7B1588B46F8F}"/>
                </a:ext>
              </a:extLst>
            </p:cNvPr>
            <p:cNvSpPr txBox="1"/>
            <p:nvPr/>
          </p:nvSpPr>
          <p:spPr>
            <a:xfrm>
              <a:off x="6260125" y="5987540"/>
              <a:ext cx="1116890" cy="250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Tích</a:t>
              </a:r>
              <a:r>
                <a:rPr lang="en-US" altLang="ko-KR" dirty="0"/>
                <a:t> </a:t>
              </a:r>
              <a:r>
                <a:rPr lang="en-US" altLang="ko-KR" dirty="0" err="1"/>
                <a:t>chập</a:t>
              </a:r>
              <a:endParaRPr lang="ko-KR" altLang="en-US" dirty="0"/>
            </a:p>
          </p:txBody>
        </p:sp>
      </p:grpSp>
    </p:spTree>
    <p:extLst>
      <p:ext uri="{BB962C8B-B14F-4D97-AF65-F5344CB8AC3E}">
        <p14:creationId xmlns:p14="http://schemas.microsoft.com/office/powerpoint/2010/main" val="1027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Convolution: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ảnh được quét bởi một kernel và tầng tiếp theo (bản đồ đặc trưng) được tạo ra. </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75" name="그룹 74">
            <a:extLst>
              <a:ext uri="{FF2B5EF4-FFF2-40B4-BE49-F238E27FC236}">
                <a16:creationId xmlns:a16="http://schemas.microsoft.com/office/drawing/2014/main" id="{D5BB5638-F528-47FC-9D0A-F14EBAB6345D}"/>
              </a:ext>
            </a:extLst>
          </p:cNvPr>
          <p:cNvGrpSpPr/>
          <p:nvPr/>
        </p:nvGrpSpPr>
        <p:grpSpPr>
          <a:xfrm>
            <a:off x="3111734" y="3213176"/>
            <a:ext cx="3600000" cy="1800000"/>
            <a:chOff x="4475898" y="3349078"/>
            <a:chExt cx="3600000" cy="1800000"/>
          </a:xfrm>
        </p:grpSpPr>
        <p:sp>
          <p:nvSpPr>
            <p:cNvPr id="76" name="Google Shape;1022;p91">
              <a:extLst>
                <a:ext uri="{FF2B5EF4-FFF2-40B4-BE49-F238E27FC236}">
                  <a16:creationId xmlns:a16="http://schemas.microsoft.com/office/drawing/2014/main" id="{CE9D4022-5FAD-4DCD-81EB-D96663C4241A}"/>
                </a:ext>
              </a:extLst>
            </p:cNvPr>
            <p:cNvSpPr/>
            <p:nvPr/>
          </p:nvSpPr>
          <p:spPr>
            <a:xfrm>
              <a:off x="4475898" y="3349078"/>
              <a:ext cx="3600000" cy="1800000"/>
            </a:xfrm>
            <a:prstGeom prst="flowChartDecision">
              <a:avLst/>
            </a:prstGeom>
            <a:solidFill>
              <a:schemeClr val="tx1">
                <a:alpha val="10000"/>
              </a:schemeClr>
            </a:solidFill>
            <a:ln w="6350" cap="flat" cmpd="sng">
              <a:solidFill>
                <a:schemeClr val="tx1">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grpSp>
          <p:nvGrpSpPr>
            <p:cNvPr id="77" name="그룹 76">
              <a:extLst>
                <a:ext uri="{FF2B5EF4-FFF2-40B4-BE49-F238E27FC236}">
                  <a16:creationId xmlns:a16="http://schemas.microsoft.com/office/drawing/2014/main" id="{CC93C8C4-7B02-49B9-ABD8-021A1311D8DD}"/>
                </a:ext>
              </a:extLst>
            </p:cNvPr>
            <p:cNvGrpSpPr/>
            <p:nvPr/>
          </p:nvGrpSpPr>
          <p:grpSpPr>
            <a:xfrm rot="18116732">
              <a:off x="5861631" y="3644704"/>
              <a:ext cx="828536" cy="1142548"/>
              <a:chOff x="3044852" y="3247982"/>
              <a:chExt cx="828536" cy="1142548"/>
            </a:xfrm>
          </p:grpSpPr>
          <p:sp>
            <p:nvSpPr>
              <p:cNvPr id="78" name="타원 77">
                <a:extLst>
                  <a:ext uri="{FF2B5EF4-FFF2-40B4-BE49-F238E27FC236}">
                    <a16:creationId xmlns:a16="http://schemas.microsoft.com/office/drawing/2014/main" id="{AAC656D7-3DD6-4FAC-889D-71DDC2D90885}"/>
                  </a:ext>
                </a:extLst>
              </p:cNvPr>
              <p:cNvSpPr/>
              <p:nvPr/>
            </p:nvSpPr>
            <p:spPr>
              <a:xfrm>
                <a:off x="3359696" y="3247982"/>
                <a:ext cx="180000" cy="181018"/>
              </a:xfrm>
              <a:prstGeom prst="ellipse">
                <a:avLst/>
              </a:prstGeom>
              <a:solidFill>
                <a:schemeClr val="accent2">
                  <a:alpha val="30000"/>
                </a:schemeClr>
              </a:solidFill>
              <a:ln>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9" name="직선 연결선 78">
                <a:extLst>
                  <a:ext uri="{FF2B5EF4-FFF2-40B4-BE49-F238E27FC236}">
                    <a16:creationId xmlns:a16="http://schemas.microsoft.com/office/drawing/2014/main" id="{04C4C1FE-31DC-4748-8ACF-78DA06FA5FBC}"/>
                  </a:ext>
                </a:extLst>
              </p:cNvPr>
              <p:cNvCxnSpPr>
                <a:cxnSpLocks/>
                <a:stCxn id="78" idx="4"/>
              </p:cNvCxnSpPr>
              <p:nvPr/>
            </p:nvCxnSpPr>
            <p:spPr>
              <a:xfrm flipH="1">
                <a:off x="3446585" y="3429000"/>
                <a:ext cx="3111" cy="434437"/>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03F2F73E-8422-460A-8BB9-861DE202BBD4}"/>
                  </a:ext>
                </a:extLst>
              </p:cNvPr>
              <p:cNvCxnSpPr>
                <a:cxnSpLocks/>
              </p:cNvCxnSpPr>
              <p:nvPr/>
            </p:nvCxnSpPr>
            <p:spPr>
              <a:xfrm flipH="1">
                <a:off x="3216934" y="3560737"/>
                <a:ext cx="242064" cy="138263"/>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DCD096AE-A13E-4426-A025-E68E939F9609}"/>
                  </a:ext>
                </a:extLst>
              </p:cNvPr>
              <p:cNvCxnSpPr>
                <a:cxnSpLocks/>
              </p:cNvCxnSpPr>
              <p:nvPr/>
            </p:nvCxnSpPr>
            <p:spPr>
              <a:xfrm flipH="1" flipV="1">
                <a:off x="3446586" y="3560737"/>
                <a:ext cx="229651" cy="138263"/>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4A81CA8C-1111-4505-8455-84A022D01C9C}"/>
                  </a:ext>
                </a:extLst>
              </p:cNvPr>
              <p:cNvCxnSpPr>
                <a:cxnSpLocks/>
              </p:cNvCxnSpPr>
              <p:nvPr/>
            </p:nvCxnSpPr>
            <p:spPr>
              <a:xfrm flipV="1">
                <a:off x="3659685" y="3529503"/>
                <a:ext cx="142728" cy="177910"/>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15C0B2FB-4506-4E8B-BE14-6BCF956CC64F}"/>
                  </a:ext>
                </a:extLst>
              </p:cNvPr>
              <p:cNvCxnSpPr>
                <a:cxnSpLocks/>
              </p:cNvCxnSpPr>
              <p:nvPr/>
            </p:nvCxnSpPr>
            <p:spPr>
              <a:xfrm flipV="1">
                <a:off x="3090154" y="3685527"/>
                <a:ext cx="142728" cy="177910"/>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FFAFB54C-45E0-467E-A04C-2FB89994F329}"/>
                  </a:ext>
                </a:extLst>
              </p:cNvPr>
              <p:cNvCxnSpPr>
                <a:cxnSpLocks/>
              </p:cNvCxnSpPr>
              <p:nvPr/>
            </p:nvCxnSpPr>
            <p:spPr>
              <a:xfrm>
                <a:off x="3446585" y="3873831"/>
                <a:ext cx="173777" cy="218207"/>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6F8F02F4-7A55-4B20-B338-C93B5E825DC0}"/>
                  </a:ext>
                </a:extLst>
              </p:cNvPr>
              <p:cNvCxnSpPr>
                <a:cxnSpLocks/>
              </p:cNvCxnSpPr>
              <p:nvPr/>
            </p:nvCxnSpPr>
            <p:spPr>
              <a:xfrm>
                <a:off x="3614172" y="4079625"/>
                <a:ext cx="116877" cy="248858"/>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F0B8DBD-A8B8-4350-8488-98708CEC74D4}"/>
                  </a:ext>
                </a:extLst>
              </p:cNvPr>
              <p:cNvCxnSpPr>
                <a:cxnSpLocks/>
              </p:cNvCxnSpPr>
              <p:nvPr/>
            </p:nvCxnSpPr>
            <p:spPr>
              <a:xfrm flipH="1">
                <a:off x="3335898" y="3858506"/>
                <a:ext cx="108636" cy="251770"/>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7F0CD708-DE77-492A-891C-9B1074FC9667}"/>
                  </a:ext>
                </a:extLst>
              </p:cNvPr>
              <p:cNvCxnSpPr>
                <a:cxnSpLocks/>
              </p:cNvCxnSpPr>
              <p:nvPr/>
            </p:nvCxnSpPr>
            <p:spPr>
              <a:xfrm flipH="1">
                <a:off x="3190130" y="4079920"/>
                <a:ext cx="166492" cy="194793"/>
              </a:xfrm>
              <a:prstGeom prst="line">
                <a:avLst/>
              </a:prstGeom>
              <a:ln w="25400">
                <a:solidFill>
                  <a:srgbClr val="FF0000">
                    <a:alpha val="40000"/>
                  </a:srgb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2C282FC8-4D99-439E-8A9D-7A8F2517D000}"/>
                  </a:ext>
                </a:extLst>
              </p:cNvPr>
              <p:cNvSpPr/>
              <p:nvPr/>
            </p:nvSpPr>
            <p:spPr>
              <a:xfrm>
                <a:off x="3801388" y="3464744"/>
                <a:ext cx="72000" cy="72000"/>
              </a:xfrm>
              <a:prstGeom prst="ellipse">
                <a:avLst/>
              </a:prstGeom>
              <a:solidFill>
                <a:srgbClr val="7030A0">
                  <a:alpha val="30000"/>
                </a:srgbClr>
              </a:solidFill>
              <a:ln>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타원 88">
                <a:extLst>
                  <a:ext uri="{FF2B5EF4-FFF2-40B4-BE49-F238E27FC236}">
                    <a16:creationId xmlns:a16="http://schemas.microsoft.com/office/drawing/2014/main" id="{C06808C0-1BA3-4707-B089-EE622F1398A9}"/>
                  </a:ext>
                </a:extLst>
              </p:cNvPr>
              <p:cNvSpPr/>
              <p:nvPr/>
            </p:nvSpPr>
            <p:spPr>
              <a:xfrm>
                <a:off x="3044852" y="3847334"/>
                <a:ext cx="72000" cy="72000"/>
              </a:xfrm>
              <a:prstGeom prst="ellipse">
                <a:avLst/>
              </a:prstGeom>
              <a:solidFill>
                <a:srgbClr val="7030A0">
                  <a:alpha val="30000"/>
                </a:srgbClr>
              </a:solidFill>
              <a:ln>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타원 89">
                <a:extLst>
                  <a:ext uri="{FF2B5EF4-FFF2-40B4-BE49-F238E27FC236}">
                    <a16:creationId xmlns:a16="http://schemas.microsoft.com/office/drawing/2014/main" id="{E5263D75-F382-4677-9519-6ACA7B9CE057}"/>
                  </a:ext>
                </a:extLst>
              </p:cNvPr>
              <p:cNvSpPr/>
              <p:nvPr/>
            </p:nvSpPr>
            <p:spPr>
              <a:xfrm rot="21119517">
                <a:off x="3689327" y="4318530"/>
                <a:ext cx="144000" cy="72000"/>
              </a:xfrm>
              <a:prstGeom prst="ellipse">
                <a:avLst/>
              </a:prstGeom>
              <a:solidFill>
                <a:srgbClr val="00B0F0">
                  <a:alpha val="30000"/>
                </a:srgbClr>
              </a:solidFill>
              <a:ln>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타원 90">
                <a:extLst>
                  <a:ext uri="{FF2B5EF4-FFF2-40B4-BE49-F238E27FC236}">
                    <a16:creationId xmlns:a16="http://schemas.microsoft.com/office/drawing/2014/main" id="{92B5E427-35BF-4BD9-8B5C-887D41DE8647}"/>
                  </a:ext>
                </a:extLst>
              </p:cNvPr>
              <p:cNvSpPr/>
              <p:nvPr/>
            </p:nvSpPr>
            <p:spPr>
              <a:xfrm rot="1963905">
                <a:off x="3117279" y="4279558"/>
                <a:ext cx="144000" cy="72000"/>
              </a:xfrm>
              <a:prstGeom prst="ellipse">
                <a:avLst/>
              </a:prstGeom>
              <a:solidFill>
                <a:srgbClr val="00B0F0">
                  <a:alpha val="30000"/>
                </a:srgbClr>
              </a:solidFill>
              <a:ln>
                <a:solidFill>
                  <a:srgbClr val="FF00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92" name="Google Shape;1022;p91">
            <a:extLst>
              <a:ext uri="{FF2B5EF4-FFF2-40B4-BE49-F238E27FC236}">
                <a16:creationId xmlns:a16="http://schemas.microsoft.com/office/drawing/2014/main" id="{6A3F8738-CF02-4903-B03E-8073C86F9BA3}"/>
              </a:ext>
            </a:extLst>
          </p:cNvPr>
          <p:cNvSpPr/>
          <p:nvPr/>
        </p:nvSpPr>
        <p:spPr>
          <a:xfrm>
            <a:off x="3151412" y="2809434"/>
            <a:ext cx="3600000" cy="1800000"/>
          </a:xfrm>
          <a:prstGeom prst="flowChartDecision">
            <a:avLst/>
          </a:prstGeom>
          <a:solidFill>
            <a:srgbClr val="00B050">
              <a:alpha val="10000"/>
            </a:srgbClr>
          </a:solidFill>
          <a:ln w="6350" cap="flat" cmpd="sng">
            <a:solidFill>
              <a:srgbClr val="00B050">
                <a:alpha val="2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93" name="Google Shape;1035;p92">
            <a:extLst>
              <a:ext uri="{FF2B5EF4-FFF2-40B4-BE49-F238E27FC236}">
                <a16:creationId xmlns:a16="http://schemas.microsoft.com/office/drawing/2014/main" id="{ACB2E954-CD27-48E8-8807-B9814750E31B}"/>
              </a:ext>
            </a:extLst>
          </p:cNvPr>
          <p:cNvCxnSpPr>
            <a:cxnSpLocks/>
            <a:endCxn id="101" idx="1"/>
          </p:cNvCxnSpPr>
          <p:nvPr/>
        </p:nvCxnSpPr>
        <p:spPr>
          <a:xfrm flipV="1">
            <a:off x="3870486" y="3684636"/>
            <a:ext cx="282633" cy="287495"/>
          </a:xfrm>
          <a:prstGeom prst="straightConnector1">
            <a:avLst/>
          </a:prstGeom>
          <a:noFill/>
          <a:ln w="12700" cap="flat" cmpd="sng">
            <a:solidFill>
              <a:srgbClr val="0070C0">
                <a:alpha val="50000"/>
              </a:srgbClr>
            </a:solidFill>
            <a:prstDash val="solid"/>
            <a:round/>
            <a:headEnd type="none" w="med" len="med"/>
            <a:tailEnd type="none" w="med" len="med"/>
          </a:ln>
        </p:spPr>
      </p:cxnSp>
      <p:cxnSp>
        <p:nvCxnSpPr>
          <p:cNvPr id="94" name="Google Shape;1038;p92">
            <a:extLst>
              <a:ext uri="{FF2B5EF4-FFF2-40B4-BE49-F238E27FC236}">
                <a16:creationId xmlns:a16="http://schemas.microsoft.com/office/drawing/2014/main" id="{21E98DAB-6A84-4A6B-AEF2-6A138EEBA3EB}"/>
              </a:ext>
            </a:extLst>
          </p:cNvPr>
          <p:cNvCxnSpPr>
            <a:cxnSpLocks/>
          </p:cNvCxnSpPr>
          <p:nvPr/>
        </p:nvCxnSpPr>
        <p:spPr>
          <a:xfrm>
            <a:off x="4206837" y="3722790"/>
            <a:ext cx="38715" cy="463029"/>
          </a:xfrm>
          <a:prstGeom prst="straightConnector1">
            <a:avLst/>
          </a:prstGeom>
          <a:noFill/>
          <a:ln w="12700" cap="flat" cmpd="sng">
            <a:solidFill>
              <a:srgbClr val="0070C0">
                <a:alpha val="50000"/>
              </a:srgbClr>
            </a:solidFill>
            <a:prstDash val="solid"/>
            <a:round/>
            <a:headEnd type="none" w="med" len="med"/>
            <a:tailEnd type="none" w="med" len="med"/>
          </a:ln>
        </p:spPr>
      </p:cxnSp>
      <p:cxnSp>
        <p:nvCxnSpPr>
          <p:cNvPr id="95" name="Google Shape;1039;p92">
            <a:extLst>
              <a:ext uri="{FF2B5EF4-FFF2-40B4-BE49-F238E27FC236}">
                <a16:creationId xmlns:a16="http://schemas.microsoft.com/office/drawing/2014/main" id="{EC2DDE37-D170-4958-8857-A6ECA00E3CBF}"/>
              </a:ext>
            </a:extLst>
          </p:cNvPr>
          <p:cNvCxnSpPr>
            <a:cxnSpLocks/>
            <a:endCxn id="101" idx="6"/>
          </p:cNvCxnSpPr>
          <p:nvPr/>
        </p:nvCxnSpPr>
        <p:spPr>
          <a:xfrm flipH="1" flipV="1">
            <a:off x="4289687" y="3699497"/>
            <a:ext cx="267364" cy="287386"/>
          </a:xfrm>
          <a:prstGeom prst="straightConnector1">
            <a:avLst/>
          </a:prstGeom>
          <a:noFill/>
          <a:ln w="12700" cap="flat" cmpd="sng">
            <a:solidFill>
              <a:srgbClr val="00B0F0">
                <a:alpha val="50000"/>
              </a:srgbClr>
            </a:solidFill>
            <a:prstDash val="solid"/>
            <a:round/>
            <a:headEnd type="none" w="med" len="med"/>
            <a:tailEnd type="none" w="med" len="med"/>
          </a:ln>
        </p:spPr>
      </p:cxnSp>
      <p:cxnSp>
        <p:nvCxnSpPr>
          <p:cNvPr id="96" name="Google Shape;1039;p92">
            <a:extLst>
              <a:ext uri="{FF2B5EF4-FFF2-40B4-BE49-F238E27FC236}">
                <a16:creationId xmlns:a16="http://schemas.microsoft.com/office/drawing/2014/main" id="{17B5B8DE-C467-4355-A29C-6E8459835627}"/>
              </a:ext>
            </a:extLst>
          </p:cNvPr>
          <p:cNvCxnSpPr>
            <a:cxnSpLocks/>
          </p:cNvCxnSpPr>
          <p:nvPr/>
        </p:nvCxnSpPr>
        <p:spPr>
          <a:xfrm flipV="1">
            <a:off x="4194827" y="3665788"/>
            <a:ext cx="14522" cy="105856"/>
          </a:xfrm>
          <a:prstGeom prst="straightConnector1">
            <a:avLst/>
          </a:prstGeom>
          <a:noFill/>
          <a:ln w="12700" cap="flat" cmpd="sng">
            <a:solidFill>
              <a:srgbClr val="00B0F0">
                <a:alpha val="50000"/>
              </a:srgbClr>
            </a:solidFill>
            <a:prstDash val="solid"/>
            <a:round/>
            <a:headEnd type="none" w="med" len="med"/>
            <a:tailEnd type="none" w="med" len="med"/>
          </a:ln>
        </p:spPr>
      </p:cxnSp>
      <p:cxnSp>
        <p:nvCxnSpPr>
          <p:cNvPr id="97" name="Google Shape;1039;p92">
            <a:extLst>
              <a:ext uri="{FF2B5EF4-FFF2-40B4-BE49-F238E27FC236}">
                <a16:creationId xmlns:a16="http://schemas.microsoft.com/office/drawing/2014/main" id="{E06CD9C5-4BA6-46F7-BFC8-DEF00F22BF50}"/>
              </a:ext>
            </a:extLst>
          </p:cNvPr>
          <p:cNvCxnSpPr>
            <a:cxnSpLocks/>
          </p:cNvCxnSpPr>
          <p:nvPr/>
        </p:nvCxnSpPr>
        <p:spPr>
          <a:xfrm flipH="1">
            <a:off x="4239654" y="3976154"/>
            <a:ext cx="324572" cy="209664"/>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98" name="Google Shape;1039;p92">
            <a:extLst>
              <a:ext uri="{FF2B5EF4-FFF2-40B4-BE49-F238E27FC236}">
                <a16:creationId xmlns:a16="http://schemas.microsoft.com/office/drawing/2014/main" id="{667DE2EE-8B44-4308-9640-797261C46AB0}"/>
              </a:ext>
            </a:extLst>
          </p:cNvPr>
          <p:cNvCxnSpPr>
            <a:cxnSpLocks/>
          </p:cNvCxnSpPr>
          <p:nvPr/>
        </p:nvCxnSpPr>
        <p:spPr>
          <a:xfrm flipH="1" flipV="1">
            <a:off x="3870485" y="3978918"/>
            <a:ext cx="363984" cy="196822"/>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99" name="Google Shape;1039;p92">
            <a:extLst>
              <a:ext uri="{FF2B5EF4-FFF2-40B4-BE49-F238E27FC236}">
                <a16:creationId xmlns:a16="http://schemas.microsoft.com/office/drawing/2014/main" id="{C311FF4E-21F7-4FC5-AFC4-2AE7BBEF3D2B}"/>
              </a:ext>
            </a:extLst>
          </p:cNvPr>
          <p:cNvCxnSpPr>
            <a:cxnSpLocks/>
          </p:cNvCxnSpPr>
          <p:nvPr/>
        </p:nvCxnSpPr>
        <p:spPr>
          <a:xfrm flipH="1" flipV="1">
            <a:off x="4207939" y="3767506"/>
            <a:ext cx="343242" cy="206900"/>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100" name="Google Shape;1039;p92">
            <a:extLst>
              <a:ext uri="{FF2B5EF4-FFF2-40B4-BE49-F238E27FC236}">
                <a16:creationId xmlns:a16="http://schemas.microsoft.com/office/drawing/2014/main" id="{EE3A75F8-9A4D-41C1-894D-5C10BA1CDF46}"/>
              </a:ext>
            </a:extLst>
          </p:cNvPr>
          <p:cNvCxnSpPr>
            <a:cxnSpLocks/>
          </p:cNvCxnSpPr>
          <p:nvPr/>
        </p:nvCxnSpPr>
        <p:spPr>
          <a:xfrm flipH="1">
            <a:off x="3865301" y="3767506"/>
            <a:ext cx="338283" cy="209664"/>
          </a:xfrm>
          <a:prstGeom prst="straightConnector1">
            <a:avLst/>
          </a:prstGeom>
          <a:noFill/>
          <a:ln w="12700" cap="flat" cmpd="sng">
            <a:solidFill>
              <a:schemeClr val="dk2">
                <a:alpha val="50000"/>
              </a:schemeClr>
            </a:solidFill>
            <a:prstDash val="solid"/>
            <a:round/>
            <a:headEnd type="none" w="med" len="med"/>
            <a:tailEnd type="none" w="med" len="med"/>
          </a:ln>
        </p:spPr>
      </p:cxnSp>
      <p:sp>
        <p:nvSpPr>
          <p:cNvPr id="101" name="Google Shape;1036;p92">
            <a:extLst>
              <a:ext uri="{FF2B5EF4-FFF2-40B4-BE49-F238E27FC236}">
                <a16:creationId xmlns:a16="http://schemas.microsoft.com/office/drawing/2014/main" id="{59CD9A45-163B-4D7D-8C00-26206770F385}"/>
              </a:ext>
            </a:extLst>
          </p:cNvPr>
          <p:cNvSpPr/>
          <p:nvPr/>
        </p:nvSpPr>
        <p:spPr>
          <a:xfrm>
            <a:off x="4129687" y="3678479"/>
            <a:ext cx="160001" cy="42036"/>
          </a:xfrm>
          <a:prstGeom prst="ellipse">
            <a:avLst/>
          </a:prstGeom>
          <a:solidFill>
            <a:srgbClr val="000000">
              <a:alpha val="40000"/>
            </a:srgbClr>
          </a:solidFill>
          <a:ln w="9525" cap="flat" cmpd="sng">
            <a:solidFill>
              <a:srgbClr val="000000">
                <a:alpha val="4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102" name="Google Shape;1035;p92">
            <a:extLst>
              <a:ext uri="{FF2B5EF4-FFF2-40B4-BE49-F238E27FC236}">
                <a16:creationId xmlns:a16="http://schemas.microsoft.com/office/drawing/2014/main" id="{1007682A-3153-41E2-821F-9F2A91ADEE8F}"/>
              </a:ext>
            </a:extLst>
          </p:cNvPr>
          <p:cNvCxnSpPr>
            <a:cxnSpLocks/>
            <a:endCxn id="110" idx="1"/>
          </p:cNvCxnSpPr>
          <p:nvPr/>
        </p:nvCxnSpPr>
        <p:spPr>
          <a:xfrm flipV="1">
            <a:off x="4734544" y="3501898"/>
            <a:ext cx="282633" cy="287495"/>
          </a:xfrm>
          <a:prstGeom prst="straightConnector1">
            <a:avLst/>
          </a:prstGeom>
          <a:noFill/>
          <a:ln w="12700" cap="flat" cmpd="sng">
            <a:solidFill>
              <a:srgbClr val="0070C0">
                <a:alpha val="50000"/>
              </a:srgbClr>
            </a:solidFill>
            <a:prstDash val="solid"/>
            <a:round/>
            <a:headEnd type="none" w="med" len="med"/>
            <a:tailEnd type="none" w="med" len="med"/>
          </a:ln>
        </p:spPr>
      </p:cxnSp>
      <p:cxnSp>
        <p:nvCxnSpPr>
          <p:cNvPr id="103" name="Google Shape;1038;p92">
            <a:extLst>
              <a:ext uri="{FF2B5EF4-FFF2-40B4-BE49-F238E27FC236}">
                <a16:creationId xmlns:a16="http://schemas.microsoft.com/office/drawing/2014/main" id="{E5EA7C60-B44E-4F79-989B-63AFC765FC5F}"/>
              </a:ext>
            </a:extLst>
          </p:cNvPr>
          <p:cNvCxnSpPr>
            <a:cxnSpLocks/>
          </p:cNvCxnSpPr>
          <p:nvPr/>
        </p:nvCxnSpPr>
        <p:spPr>
          <a:xfrm>
            <a:off x="5070895" y="3540052"/>
            <a:ext cx="38715" cy="463029"/>
          </a:xfrm>
          <a:prstGeom prst="straightConnector1">
            <a:avLst/>
          </a:prstGeom>
          <a:noFill/>
          <a:ln w="12700" cap="flat" cmpd="sng">
            <a:solidFill>
              <a:srgbClr val="0070C0">
                <a:alpha val="50000"/>
              </a:srgbClr>
            </a:solidFill>
            <a:prstDash val="solid"/>
            <a:round/>
            <a:headEnd type="none" w="med" len="med"/>
            <a:tailEnd type="none" w="med" len="med"/>
          </a:ln>
        </p:spPr>
      </p:cxnSp>
      <p:cxnSp>
        <p:nvCxnSpPr>
          <p:cNvPr id="104" name="Google Shape;1039;p92">
            <a:extLst>
              <a:ext uri="{FF2B5EF4-FFF2-40B4-BE49-F238E27FC236}">
                <a16:creationId xmlns:a16="http://schemas.microsoft.com/office/drawing/2014/main" id="{2D6A80A7-72B5-42E7-91C1-DD904ADA5295}"/>
              </a:ext>
            </a:extLst>
          </p:cNvPr>
          <p:cNvCxnSpPr>
            <a:cxnSpLocks/>
            <a:endCxn id="110" idx="6"/>
          </p:cNvCxnSpPr>
          <p:nvPr/>
        </p:nvCxnSpPr>
        <p:spPr>
          <a:xfrm flipH="1" flipV="1">
            <a:off x="5153745" y="3516759"/>
            <a:ext cx="267364" cy="287386"/>
          </a:xfrm>
          <a:prstGeom prst="straightConnector1">
            <a:avLst/>
          </a:prstGeom>
          <a:noFill/>
          <a:ln w="12700" cap="flat" cmpd="sng">
            <a:solidFill>
              <a:srgbClr val="00B0F0">
                <a:alpha val="50000"/>
              </a:srgbClr>
            </a:solidFill>
            <a:prstDash val="solid"/>
            <a:round/>
            <a:headEnd type="none" w="med" len="med"/>
            <a:tailEnd type="none" w="med" len="med"/>
          </a:ln>
        </p:spPr>
      </p:cxnSp>
      <p:cxnSp>
        <p:nvCxnSpPr>
          <p:cNvPr id="105" name="Google Shape;1039;p92">
            <a:extLst>
              <a:ext uri="{FF2B5EF4-FFF2-40B4-BE49-F238E27FC236}">
                <a16:creationId xmlns:a16="http://schemas.microsoft.com/office/drawing/2014/main" id="{BDBC687F-F9C7-48E7-B843-302084E83CBF}"/>
              </a:ext>
            </a:extLst>
          </p:cNvPr>
          <p:cNvCxnSpPr>
            <a:cxnSpLocks/>
          </p:cNvCxnSpPr>
          <p:nvPr/>
        </p:nvCxnSpPr>
        <p:spPr>
          <a:xfrm flipV="1">
            <a:off x="5058885" y="3483050"/>
            <a:ext cx="14522" cy="105856"/>
          </a:xfrm>
          <a:prstGeom prst="straightConnector1">
            <a:avLst/>
          </a:prstGeom>
          <a:noFill/>
          <a:ln w="12700" cap="flat" cmpd="sng">
            <a:solidFill>
              <a:srgbClr val="00B0F0">
                <a:alpha val="50000"/>
              </a:srgbClr>
            </a:solidFill>
            <a:prstDash val="solid"/>
            <a:round/>
            <a:headEnd type="none" w="med" len="med"/>
            <a:tailEnd type="none" w="med" len="med"/>
          </a:ln>
        </p:spPr>
      </p:cxnSp>
      <p:cxnSp>
        <p:nvCxnSpPr>
          <p:cNvPr id="106" name="Google Shape;1039;p92">
            <a:extLst>
              <a:ext uri="{FF2B5EF4-FFF2-40B4-BE49-F238E27FC236}">
                <a16:creationId xmlns:a16="http://schemas.microsoft.com/office/drawing/2014/main" id="{95C960C5-28A4-4247-A0D3-00A13B071415}"/>
              </a:ext>
            </a:extLst>
          </p:cNvPr>
          <p:cNvCxnSpPr>
            <a:cxnSpLocks/>
          </p:cNvCxnSpPr>
          <p:nvPr/>
        </p:nvCxnSpPr>
        <p:spPr>
          <a:xfrm flipH="1">
            <a:off x="5103712" y="3793416"/>
            <a:ext cx="324572" cy="209664"/>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107" name="Google Shape;1039;p92">
            <a:extLst>
              <a:ext uri="{FF2B5EF4-FFF2-40B4-BE49-F238E27FC236}">
                <a16:creationId xmlns:a16="http://schemas.microsoft.com/office/drawing/2014/main" id="{9D9EAE62-13C0-44A7-9870-BF844939B0C5}"/>
              </a:ext>
            </a:extLst>
          </p:cNvPr>
          <p:cNvCxnSpPr>
            <a:cxnSpLocks/>
          </p:cNvCxnSpPr>
          <p:nvPr/>
        </p:nvCxnSpPr>
        <p:spPr>
          <a:xfrm flipH="1" flipV="1">
            <a:off x="4734543" y="3796180"/>
            <a:ext cx="363984" cy="196822"/>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108" name="Google Shape;1039;p92">
            <a:extLst>
              <a:ext uri="{FF2B5EF4-FFF2-40B4-BE49-F238E27FC236}">
                <a16:creationId xmlns:a16="http://schemas.microsoft.com/office/drawing/2014/main" id="{57864A2E-0210-4B3F-9EDE-4D03A545A7DA}"/>
              </a:ext>
            </a:extLst>
          </p:cNvPr>
          <p:cNvCxnSpPr>
            <a:cxnSpLocks/>
          </p:cNvCxnSpPr>
          <p:nvPr/>
        </p:nvCxnSpPr>
        <p:spPr>
          <a:xfrm flipH="1" flipV="1">
            <a:off x="5071997" y="3584768"/>
            <a:ext cx="343242" cy="206900"/>
          </a:xfrm>
          <a:prstGeom prst="straightConnector1">
            <a:avLst/>
          </a:prstGeom>
          <a:noFill/>
          <a:ln w="12700" cap="flat" cmpd="sng">
            <a:solidFill>
              <a:schemeClr val="dk2">
                <a:alpha val="50000"/>
              </a:schemeClr>
            </a:solidFill>
            <a:prstDash val="solid"/>
            <a:round/>
            <a:headEnd type="none" w="med" len="med"/>
            <a:tailEnd type="none" w="med" len="med"/>
          </a:ln>
        </p:spPr>
      </p:cxnSp>
      <p:cxnSp>
        <p:nvCxnSpPr>
          <p:cNvPr id="109" name="Google Shape;1039;p92">
            <a:extLst>
              <a:ext uri="{FF2B5EF4-FFF2-40B4-BE49-F238E27FC236}">
                <a16:creationId xmlns:a16="http://schemas.microsoft.com/office/drawing/2014/main" id="{CD72E529-072D-4E59-8274-2CA45A9374EC}"/>
              </a:ext>
            </a:extLst>
          </p:cNvPr>
          <p:cNvCxnSpPr>
            <a:cxnSpLocks/>
          </p:cNvCxnSpPr>
          <p:nvPr/>
        </p:nvCxnSpPr>
        <p:spPr>
          <a:xfrm flipH="1">
            <a:off x="4729359" y="3584768"/>
            <a:ext cx="338283" cy="209664"/>
          </a:xfrm>
          <a:prstGeom prst="straightConnector1">
            <a:avLst/>
          </a:prstGeom>
          <a:noFill/>
          <a:ln w="12700" cap="flat" cmpd="sng">
            <a:solidFill>
              <a:schemeClr val="dk2">
                <a:alpha val="50000"/>
              </a:schemeClr>
            </a:solidFill>
            <a:prstDash val="solid"/>
            <a:round/>
            <a:headEnd type="none" w="med" len="med"/>
            <a:tailEnd type="none" w="med" len="med"/>
          </a:ln>
        </p:spPr>
      </p:cxnSp>
      <p:sp>
        <p:nvSpPr>
          <p:cNvPr id="110" name="Google Shape;1036;p92">
            <a:extLst>
              <a:ext uri="{FF2B5EF4-FFF2-40B4-BE49-F238E27FC236}">
                <a16:creationId xmlns:a16="http://schemas.microsoft.com/office/drawing/2014/main" id="{9F940054-58AB-43ED-A097-627ACCDD6C81}"/>
              </a:ext>
            </a:extLst>
          </p:cNvPr>
          <p:cNvSpPr/>
          <p:nvPr/>
        </p:nvSpPr>
        <p:spPr>
          <a:xfrm>
            <a:off x="4993745" y="3495741"/>
            <a:ext cx="160001" cy="42036"/>
          </a:xfrm>
          <a:prstGeom prst="ellipse">
            <a:avLst/>
          </a:prstGeom>
          <a:solidFill>
            <a:srgbClr val="000000">
              <a:alpha val="40000"/>
            </a:srgbClr>
          </a:solidFill>
          <a:ln w="9525" cap="flat" cmpd="sng">
            <a:solidFill>
              <a:srgbClr val="000000">
                <a:alpha val="4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Tree>
    <p:extLst>
      <p:ext uri="{BB962C8B-B14F-4D97-AF65-F5344CB8AC3E}">
        <p14:creationId xmlns:p14="http://schemas.microsoft.com/office/powerpoint/2010/main" val="2248482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Convolution: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ta có một bộ kernel (bộ lọc) với kích thước cố định là ℎ×ℎℎ.</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Kernel tạo ra bản đồ đặc trưng; nên số bản đồ đặc trưng được tạo ra bằng số kernel.</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kênh màu (Đỏ, Lục, Lam) có thể được tích chập bằng kernel riêng. </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45" name="Text Box 742">
            <a:extLst>
              <a:ext uri="{FF2B5EF4-FFF2-40B4-BE49-F238E27FC236}">
                <a16:creationId xmlns:a16="http://schemas.microsoft.com/office/drawing/2014/main" id="{A0AAC049-C86A-4157-9543-72714AF71591}"/>
              </a:ext>
            </a:extLst>
          </p:cNvPr>
          <p:cNvSpPr txBox="1"/>
          <p:nvPr/>
        </p:nvSpPr>
        <p:spPr>
          <a:xfrm>
            <a:off x="4523895" y="3721257"/>
            <a:ext cx="76025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ko-KR" dirty="0" err="1">
                <a:solidFill>
                  <a:srgbClr val="193EB0"/>
                </a:solidFill>
              </a:rPr>
              <a:t>Chiều</a:t>
            </a:r>
            <a:r>
              <a:rPr lang="en-US" altLang="ko-KR" dirty="0">
                <a:solidFill>
                  <a:srgbClr val="193EB0"/>
                </a:solidFill>
              </a:rPr>
              <a:t> </a:t>
            </a:r>
            <a:r>
              <a:rPr lang="en-US" altLang="ko-KR" dirty="0" err="1">
                <a:solidFill>
                  <a:srgbClr val="193EB0"/>
                </a:solidFill>
              </a:rPr>
              <a:t>rộng</a:t>
            </a:r>
            <a:r>
              <a:rPr lang="en-US" altLang="ko-KR" dirty="0">
                <a:solidFill>
                  <a:srgbClr val="193EB0"/>
                </a:solidFill>
              </a:rPr>
              <a:t> kernel</a:t>
            </a:r>
            <a:endParaRPr lang="en-US" dirty="0">
              <a:solidFill>
                <a:srgbClr val="193EB0"/>
              </a:solidFill>
            </a:endParaRPr>
          </a:p>
        </p:txBody>
      </p:sp>
      <p:sp>
        <p:nvSpPr>
          <p:cNvPr id="46" name="Text Box 744">
            <a:extLst>
              <a:ext uri="{FF2B5EF4-FFF2-40B4-BE49-F238E27FC236}">
                <a16:creationId xmlns:a16="http://schemas.microsoft.com/office/drawing/2014/main" id="{3AA495D4-A973-4533-AAD5-84FE0B6CB871}"/>
              </a:ext>
            </a:extLst>
          </p:cNvPr>
          <p:cNvSpPr txBox="1"/>
          <p:nvPr/>
        </p:nvSpPr>
        <p:spPr>
          <a:xfrm>
            <a:off x="1535579" y="3031190"/>
            <a:ext cx="18225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50000"/>
              </a:lnSpc>
              <a:spcAft>
                <a:spcPts val="80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0"/>
              </a:spcAft>
            </a:pPr>
            <a:r>
              <a:rPr lang="en-US" altLang="ko-KR" dirty="0" err="1"/>
              <a:t>Hình</a:t>
            </a:r>
            <a:r>
              <a:rPr lang="en-US" altLang="ko-KR" dirty="0"/>
              <a:t> </a:t>
            </a:r>
            <a:r>
              <a:rPr lang="en-US" altLang="ko-KR" dirty="0" err="1"/>
              <a:t>ảnh</a:t>
            </a:r>
            <a:endParaRPr lang="en-US" dirty="0"/>
          </a:p>
        </p:txBody>
      </p:sp>
      <p:sp>
        <p:nvSpPr>
          <p:cNvPr id="47" name="Google Shape;1851;p114">
            <a:extLst>
              <a:ext uri="{FF2B5EF4-FFF2-40B4-BE49-F238E27FC236}">
                <a16:creationId xmlns:a16="http://schemas.microsoft.com/office/drawing/2014/main" id="{09A8618C-3C17-4535-8E52-982624ADA5D5}"/>
              </a:ext>
            </a:extLst>
          </p:cNvPr>
          <p:cNvSpPr/>
          <p:nvPr/>
        </p:nvSpPr>
        <p:spPr>
          <a:xfrm rot="5400000">
            <a:off x="1394189" y="3961475"/>
            <a:ext cx="2105356" cy="862141"/>
          </a:xfrm>
          <a:prstGeom prst="flowChartInputOutput">
            <a:avLst/>
          </a:prstGeom>
          <a:solidFill>
            <a:schemeClr val="tx1">
              <a:alpha val="10000"/>
            </a:schemeClr>
          </a:solidFill>
          <a:ln w="12700" cap="flat" cmpd="sng">
            <a:solidFill>
              <a:schemeClr val="tx1">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48" name="Google Shape;1852;p114">
            <a:extLst>
              <a:ext uri="{FF2B5EF4-FFF2-40B4-BE49-F238E27FC236}">
                <a16:creationId xmlns:a16="http://schemas.microsoft.com/office/drawing/2014/main" id="{E9DC8E36-C029-4E21-A7F4-F68BF463035A}"/>
              </a:ext>
            </a:extLst>
          </p:cNvPr>
          <p:cNvCxnSpPr/>
          <p:nvPr/>
        </p:nvCxnSpPr>
        <p:spPr>
          <a:xfrm rot="10800000">
            <a:off x="3718434" y="3901838"/>
            <a:ext cx="322031" cy="0"/>
          </a:xfrm>
          <a:prstGeom prst="straightConnector1">
            <a:avLst/>
          </a:prstGeom>
          <a:noFill/>
          <a:ln w="12700" cap="flat" cmpd="sng">
            <a:solidFill>
              <a:schemeClr val="tx1">
                <a:alpha val="40000"/>
              </a:schemeClr>
            </a:solidFill>
            <a:prstDash val="solid"/>
            <a:round/>
            <a:headEnd type="triangle" w="med" len="med"/>
            <a:tailEnd type="triangle" w="med" len="med"/>
          </a:ln>
        </p:spPr>
      </p:cxnSp>
      <p:cxnSp>
        <p:nvCxnSpPr>
          <p:cNvPr id="49" name="Google Shape;1857;p114">
            <a:extLst>
              <a:ext uri="{FF2B5EF4-FFF2-40B4-BE49-F238E27FC236}">
                <a16:creationId xmlns:a16="http://schemas.microsoft.com/office/drawing/2014/main" id="{F2EC33C1-5341-4CD3-8A38-AEC6FEA6632E}"/>
              </a:ext>
            </a:extLst>
          </p:cNvPr>
          <p:cNvCxnSpPr>
            <a:cxnSpLocks/>
          </p:cNvCxnSpPr>
          <p:nvPr/>
        </p:nvCxnSpPr>
        <p:spPr>
          <a:xfrm flipH="1" flipV="1">
            <a:off x="4160994" y="3913513"/>
            <a:ext cx="226137" cy="264912"/>
          </a:xfrm>
          <a:prstGeom prst="straightConnector1">
            <a:avLst/>
          </a:prstGeom>
          <a:noFill/>
          <a:ln w="12700" cap="flat" cmpd="sng">
            <a:solidFill>
              <a:schemeClr val="tx1">
                <a:alpha val="40000"/>
              </a:schemeClr>
            </a:solidFill>
            <a:prstDash val="solid"/>
            <a:round/>
            <a:headEnd type="triangle" w="med" len="med"/>
            <a:tailEnd type="triangle" w="med" len="med"/>
          </a:ln>
        </p:spPr>
      </p:cxnSp>
      <p:sp>
        <p:nvSpPr>
          <p:cNvPr id="50" name="Text Box 741">
            <a:extLst>
              <a:ext uri="{FF2B5EF4-FFF2-40B4-BE49-F238E27FC236}">
                <a16:creationId xmlns:a16="http://schemas.microsoft.com/office/drawing/2014/main" id="{7BCED84A-C307-4C70-86BA-C323999EA7E7}"/>
              </a:ext>
            </a:extLst>
          </p:cNvPr>
          <p:cNvSpPr txBox="1"/>
          <p:nvPr/>
        </p:nvSpPr>
        <p:spPr>
          <a:xfrm>
            <a:off x="3145842" y="3562170"/>
            <a:ext cx="1467213" cy="279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rgbClr val="FF0000"/>
                </a:solidFill>
              </a:rPr>
              <a:t>Kernels</a:t>
            </a:r>
            <a:endParaRPr lang="en-US" dirty="0">
              <a:solidFill>
                <a:srgbClr val="FF0000"/>
              </a:solidFill>
            </a:endParaRPr>
          </a:p>
        </p:txBody>
      </p:sp>
      <p:grpSp>
        <p:nvGrpSpPr>
          <p:cNvPr id="51" name="그룹 50">
            <a:extLst>
              <a:ext uri="{FF2B5EF4-FFF2-40B4-BE49-F238E27FC236}">
                <a16:creationId xmlns:a16="http://schemas.microsoft.com/office/drawing/2014/main" id="{C32969F5-69A3-4677-8EF3-DC18DE1068C5}"/>
              </a:ext>
            </a:extLst>
          </p:cNvPr>
          <p:cNvGrpSpPr/>
          <p:nvPr/>
        </p:nvGrpSpPr>
        <p:grpSpPr>
          <a:xfrm>
            <a:off x="3775362" y="4034444"/>
            <a:ext cx="451499" cy="966094"/>
            <a:chOff x="9244215" y="4081992"/>
            <a:chExt cx="504733" cy="1080000"/>
          </a:xfrm>
        </p:grpSpPr>
        <p:sp>
          <p:nvSpPr>
            <p:cNvPr id="52" name="Google Shape;1851;p114">
              <a:extLst>
                <a:ext uri="{FF2B5EF4-FFF2-40B4-BE49-F238E27FC236}">
                  <a16:creationId xmlns:a16="http://schemas.microsoft.com/office/drawing/2014/main" id="{C86004BC-2460-4106-AB1D-4CA63D43615E}"/>
                </a:ext>
              </a:extLst>
            </p:cNvPr>
            <p:cNvSpPr/>
            <p:nvPr/>
          </p:nvSpPr>
          <p:spPr>
            <a:xfrm rot="5400000">
              <a:off x="8794215"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3" name="Google Shape;1851;p114">
              <a:extLst>
                <a:ext uri="{FF2B5EF4-FFF2-40B4-BE49-F238E27FC236}">
                  <a16:creationId xmlns:a16="http://schemas.microsoft.com/office/drawing/2014/main" id="{45C3079B-030A-4376-A0E6-B10B3779C470}"/>
                </a:ext>
              </a:extLst>
            </p:cNvPr>
            <p:cNvSpPr/>
            <p:nvPr/>
          </p:nvSpPr>
          <p:spPr>
            <a:xfrm rot="5400000">
              <a:off x="8826763"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4" name="Google Shape;1851;p114">
              <a:extLst>
                <a:ext uri="{FF2B5EF4-FFF2-40B4-BE49-F238E27FC236}">
                  <a16:creationId xmlns:a16="http://schemas.microsoft.com/office/drawing/2014/main" id="{C32BBF4E-1274-4F9B-B4C0-D9AFF7CE2A67}"/>
                </a:ext>
              </a:extLst>
            </p:cNvPr>
            <p:cNvSpPr/>
            <p:nvPr/>
          </p:nvSpPr>
          <p:spPr>
            <a:xfrm rot="5400000">
              <a:off x="8864158"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5" name="Google Shape;1851;p114">
              <a:extLst>
                <a:ext uri="{FF2B5EF4-FFF2-40B4-BE49-F238E27FC236}">
                  <a16:creationId xmlns:a16="http://schemas.microsoft.com/office/drawing/2014/main" id="{567FB1C3-F315-4589-BDCB-A9AD7A67FF75}"/>
                </a:ext>
              </a:extLst>
            </p:cNvPr>
            <p:cNvSpPr/>
            <p:nvPr/>
          </p:nvSpPr>
          <p:spPr>
            <a:xfrm rot="5400000">
              <a:off x="8901553"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6" name="Google Shape;1851;p114">
              <a:extLst>
                <a:ext uri="{FF2B5EF4-FFF2-40B4-BE49-F238E27FC236}">
                  <a16:creationId xmlns:a16="http://schemas.microsoft.com/office/drawing/2014/main" id="{7B7204E0-9E46-48A6-AE77-C73CE544201F}"/>
                </a:ext>
              </a:extLst>
            </p:cNvPr>
            <p:cNvSpPr/>
            <p:nvPr/>
          </p:nvSpPr>
          <p:spPr>
            <a:xfrm rot="5400000">
              <a:off x="8938948"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7" name="Google Shape;1851;p114">
              <a:extLst>
                <a:ext uri="{FF2B5EF4-FFF2-40B4-BE49-F238E27FC236}">
                  <a16:creationId xmlns:a16="http://schemas.microsoft.com/office/drawing/2014/main" id="{967785A3-030E-41E3-A581-052909F5B451}"/>
                </a:ext>
              </a:extLst>
            </p:cNvPr>
            <p:cNvSpPr/>
            <p:nvPr/>
          </p:nvSpPr>
          <p:spPr>
            <a:xfrm rot="5400000">
              <a:off x="8974215"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8" name="Google Shape;1851;p114">
              <a:extLst>
                <a:ext uri="{FF2B5EF4-FFF2-40B4-BE49-F238E27FC236}">
                  <a16:creationId xmlns:a16="http://schemas.microsoft.com/office/drawing/2014/main" id="{C7B315D7-A4C0-4665-B779-023151328EAC}"/>
                </a:ext>
              </a:extLst>
            </p:cNvPr>
            <p:cNvSpPr/>
            <p:nvPr/>
          </p:nvSpPr>
          <p:spPr>
            <a:xfrm rot="5400000">
              <a:off x="9006763"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9" name="Google Shape;1851;p114">
              <a:extLst>
                <a:ext uri="{FF2B5EF4-FFF2-40B4-BE49-F238E27FC236}">
                  <a16:creationId xmlns:a16="http://schemas.microsoft.com/office/drawing/2014/main" id="{C8E6645B-4EBA-436B-9407-C14D9823446A}"/>
                </a:ext>
              </a:extLst>
            </p:cNvPr>
            <p:cNvSpPr/>
            <p:nvPr/>
          </p:nvSpPr>
          <p:spPr>
            <a:xfrm rot="5400000">
              <a:off x="9044158"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0" name="Google Shape;1851;p114">
              <a:extLst>
                <a:ext uri="{FF2B5EF4-FFF2-40B4-BE49-F238E27FC236}">
                  <a16:creationId xmlns:a16="http://schemas.microsoft.com/office/drawing/2014/main" id="{3F4DB506-0845-4552-A888-C692B3D0113E}"/>
                </a:ext>
              </a:extLst>
            </p:cNvPr>
            <p:cNvSpPr/>
            <p:nvPr/>
          </p:nvSpPr>
          <p:spPr>
            <a:xfrm rot="5400000">
              <a:off x="9081553"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1" name="Google Shape;1851;p114">
              <a:extLst>
                <a:ext uri="{FF2B5EF4-FFF2-40B4-BE49-F238E27FC236}">
                  <a16:creationId xmlns:a16="http://schemas.microsoft.com/office/drawing/2014/main" id="{5B7420F5-27E3-4B7A-9570-C485F4304F20}"/>
                </a:ext>
              </a:extLst>
            </p:cNvPr>
            <p:cNvSpPr/>
            <p:nvPr/>
          </p:nvSpPr>
          <p:spPr>
            <a:xfrm rot="5400000">
              <a:off x="9118948" y="4531992"/>
              <a:ext cx="1080000" cy="180000"/>
            </a:xfrm>
            <a:prstGeom prst="flowChartInputOutput">
              <a:avLst/>
            </a:prstGeom>
            <a:solidFill>
              <a:srgbClr val="0070C0">
                <a:alpha val="5000"/>
              </a:srgbClr>
            </a:solidFill>
            <a:ln w="12700" cap="flat" cmpd="sng">
              <a:solidFill>
                <a:srgbClr val="0070C0">
                  <a:alpha val="30000"/>
                </a:srgb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grpSp>
      <p:cxnSp>
        <p:nvCxnSpPr>
          <p:cNvPr id="62" name="Google Shape;1857;p114">
            <a:extLst>
              <a:ext uri="{FF2B5EF4-FFF2-40B4-BE49-F238E27FC236}">
                <a16:creationId xmlns:a16="http://schemas.microsoft.com/office/drawing/2014/main" id="{22E0B541-AD5D-497A-BB82-C6FA40AD2E37}"/>
              </a:ext>
            </a:extLst>
          </p:cNvPr>
          <p:cNvCxnSpPr>
            <a:cxnSpLocks/>
          </p:cNvCxnSpPr>
          <p:nvPr/>
        </p:nvCxnSpPr>
        <p:spPr>
          <a:xfrm flipV="1">
            <a:off x="4387130" y="4259866"/>
            <a:ext cx="1" cy="740672"/>
          </a:xfrm>
          <a:prstGeom prst="straightConnector1">
            <a:avLst/>
          </a:prstGeom>
          <a:noFill/>
          <a:ln w="12700" cap="flat" cmpd="sng">
            <a:solidFill>
              <a:schemeClr val="tx1">
                <a:alpha val="40000"/>
              </a:schemeClr>
            </a:solidFill>
            <a:prstDash val="solid"/>
            <a:round/>
            <a:headEnd type="triangle" w="med" len="med"/>
            <a:tailEnd type="triangle" w="med" len="med"/>
          </a:ln>
        </p:spPr>
      </p:cxnSp>
      <p:sp>
        <p:nvSpPr>
          <p:cNvPr id="63" name="Text Box 742">
            <a:extLst>
              <a:ext uri="{FF2B5EF4-FFF2-40B4-BE49-F238E27FC236}">
                <a16:creationId xmlns:a16="http://schemas.microsoft.com/office/drawing/2014/main" id="{A164D2BD-F622-49C1-8A08-7E5AC5EDAA76}"/>
              </a:ext>
            </a:extLst>
          </p:cNvPr>
          <p:cNvSpPr txBox="1"/>
          <p:nvPr/>
        </p:nvSpPr>
        <p:spPr>
          <a:xfrm>
            <a:off x="4523896" y="4545509"/>
            <a:ext cx="805894"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00000"/>
              </a:lnSpc>
              <a:spcAft>
                <a:spcPts val="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457200">
              <a:spcAft>
                <a:spcPts val="300"/>
              </a:spcAft>
            </a:pPr>
            <a:r>
              <a:rPr lang="en-US" altLang="ko-KR" dirty="0" err="1">
                <a:solidFill>
                  <a:srgbClr val="00B050"/>
                </a:solidFill>
              </a:rPr>
              <a:t>Chiều</a:t>
            </a:r>
            <a:r>
              <a:rPr lang="en-US" altLang="ko-KR" dirty="0">
                <a:solidFill>
                  <a:srgbClr val="00B050"/>
                </a:solidFill>
              </a:rPr>
              <a:t> </a:t>
            </a:r>
            <a:r>
              <a:rPr lang="en-US" altLang="ko-KR" dirty="0" err="1">
                <a:solidFill>
                  <a:srgbClr val="00B050"/>
                </a:solidFill>
              </a:rPr>
              <a:t>cao</a:t>
            </a:r>
            <a:r>
              <a:rPr lang="en-US" altLang="ko-KR" dirty="0">
                <a:solidFill>
                  <a:srgbClr val="00B050"/>
                </a:solidFill>
              </a:rPr>
              <a:t> kernel</a:t>
            </a:r>
            <a:endParaRPr lang="en-US" dirty="0">
              <a:solidFill>
                <a:srgbClr val="00B050"/>
              </a:solidFill>
            </a:endParaRPr>
          </a:p>
        </p:txBody>
      </p:sp>
      <p:sp>
        <p:nvSpPr>
          <p:cNvPr id="64" name="Google Shape;1851;p114">
            <a:extLst>
              <a:ext uri="{FF2B5EF4-FFF2-40B4-BE49-F238E27FC236}">
                <a16:creationId xmlns:a16="http://schemas.microsoft.com/office/drawing/2014/main" id="{FFA6D235-BE56-418F-97E4-67ECFC2A0E6D}"/>
              </a:ext>
            </a:extLst>
          </p:cNvPr>
          <p:cNvSpPr/>
          <p:nvPr/>
        </p:nvSpPr>
        <p:spPr>
          <a:xfrm rot="5400000">
            <a:off x="5305828" y="3956698"/>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5" name="Google Shape;1851;p114">
            <a:extLst>
              <a:ext uri="{FF2B5EF4-FFF2-40B4-BE49-F238E27FC236}">
                <a16:creationId xmlns:a16="http://schemas.microsoft.com/office/drawing/2014/main" id="{523F37E7-FDB5-4AC7-8768-F40D1373850F}"/>
              </a:ext>
            </a:extLst>
          </p:cNvPr>
          <p:cNvSpPr/>
          <p:nvPr/>
        </p:nvSpPr>
        <p:spPr>
          <a:xfrm rot="5400000">
            <a:off x="5390501" y="3952816"/>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6" name="Google Shape;1851;p114">
            <a:extLst>
              <a:ext uri="{FF2B5EF4-FFF2-40B4-BE49-F238E27FC236}">
                <a16:creationId xmlns:a16="http://schemas.microsoft.com/office/drawing/2014/main" id="{AEF8BBD3-1AE6-47BF-B360-FA44E16A6F25}"/>
              </a:ext>
            </a:extLst>
          </p:cNvPr>
          <p:cNvSpPr/>
          <p:nvPr/>
        </p:nvSpPr>
        <p:spPr>
          <a:xfrm rot="5400000">
            <a:off x="5471396" y="3949872"/>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7" name="Google Shape;1851;p114">
            <a:extLst>
              <a:ext uri="{FF2B5EF4-FFF2-40B4-BE49-F238E27FC236}">
                <a16:creationId xmlns:a16="http://schemas.microsoft.com/office/drawing/2014/main" id="{4143C01B-68B2-4A42-893B-DB348D3ED2DD}"/>
              </a:ext>
            </a:extLst>
          </p:cNvPr>
          <p:cNvSpPr/>
          <p:nvPr/>
        </p:nvSpPr>
        <p:spPr>
          <a:xfrm rot="5400000">
            <a:off x="5556990" y="3953451"/>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8" name="Google Shape;1851;p114">
            <a:extLst>
              <a:ext uri="{FF2B5EF4-FFF2-40B4-BE49-F238E27FC236}">
                <a16:creationId xmlns:a16="http://schemas.microsoft.com/office/drawing/2014/main" id="{2B65CF6F-B606-44F3-9128-0AA87781D72D}"/>
              </a:ext>
            </a:extLst>
          </p:cNvPr>
          <p:cNvSpPr/>
          <p:nvPr/>
        </p:nvSpPr>
        <p:spPr>
          <a:xfrm rot="5400000">
            <a:off x="5631596" y="3948934"/>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9" name="Google Shape;1851;p114">
            <a:extLst>
              <a:ext uri="{FF2B5EF4-FFF2-40B4-BE49-F238E27FC236}">
                <a16:creationId xmlns:a16="http://schemas.microsoft.com/office/drawing/2014/main" id="{740DF24E-8858-481B-AAE6-AFC51553A761}"/>
              </a:ext>
            </a:extLst>
          </p:cNvPr>
          <p:cNvSpPr/>
          <p:nvPr/>
        </p:nvSpPr>
        <p:spPr>
          <a:xfrm rot="5400000">
            <a:off x="5721218" y="3956698"/>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0" name="Google Shape;1851;p114">
            <a:extLst>
              <a:ext uri="{FF2B5EF4-FFF2-40B4-BE49-F238E27FC236}">
                <a16:creationId xmlns:a16="http://schemas.microsoft.com/office/drawing/2014/main" id="{6521DFE6-7DB8-4EEC-913D-03D6860D6A95}"/>
              </a:ext>
            </a:extLst>
          </p:cNvPr>
          <p:cNvSpPr/>
          <p:nvPr/>
        </p:nvSpPr>
        <p:spPr>
          <a:xfrm rot="5400000">
            <a:off x="5805891" y="3952816"/>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1" name="Google Shape;1851;p114">
            <a:extLst>
              <a:ext uri="{FF2B5EF4-FFF2-40B4-BE49-F238E27FC236}">
                <a16:creationId xmlns:a16="http://schemas.microsoft.com/office/drawing/2014/main" id="{CE563512-FC3D-40CA-BFCF-99AB4EA27DCE}"/>
              </a:ext>
            </a:extLst>
          </p:cNvPr>
          <p:cNvSpPr/>
          <p:nvPr/>
        </p:nvSpPr>
        <p:spPr>
          <a:xfrm rot="5400000">
            <a:off x="5886786" y="3949872"/>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2" name="Google Shape;1851;p114">
            <a:extLst>
              <a:ext uri="{FF2B5EF4-FFF2-40B4-BE49-F238E27FC236}">
                <a16:creationId xmlns:a16="http://schemas.microsoft.com/office/drawing/2014/main" id="{F335D9D4-D312-4C33-AD59-A431DAF9DF43}"/>
              </a:ext>
            </a:extLst>
          </p:cNvPr>
          <p:cNvSpPr/>
          <p:nvPr/>
        </p:nvSpPr>
        <p:spPr>
          <a:xfrm rot="5400000">
            <a:off x="5972380" y="3953451"/>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3" name="Google Shape;1851;p114">
            <a:extLst>
              <a:ext uri="{FF2B5EF4-FFF2-40B4-BE49-F238E27FC236}">
                <a16:creationId xmlns:a16="http://schemas.microsoft.com/office/drawing/2014/main" id="{2170D4D3-CC76-4058-9FC3-CF4C649E1CBB}"/>
              </a:ext>
            </a:extLst>
          </p:cNvPr>
          <p:cNvSpPr/>
          <p:nvPr/>
        </p:nvSpPr>
        <p:spPr>
          <a:xfrm rot="5400000">
            <a:off x="6046985" y="3948934"/>
            <a:ext cx="2105356" cy="862141"/>
          </a:xfrm>
          <a:prstGeom prst="flowChartInputOutput">
            <a:avLst/>
          </a:prstGeom>
          <a:solidFill>
            <a:schemeClr val="accent6">
              <a:alpha val="5000"/>
            </a:schemeClr>
          </a:solidFill>
          <a:ln w="12700" cap="flat" cmpd="sng">
            <a:solidFill>
              <a:schemeClr val="accent6">
                <a:lumMod val="50000"/>
                <a:alpha val="20000"/>
              </a:schemeClr>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4" name="Text Box 744">
            <a:extLst>
              <a:ext uri="{FF2B5EF4-FFF2-40B4-BE49-F238E27FC236}">
                <a16:creationId xmlns:a16="http://schemas.microsoft.com/office/drawing/2014/main" id="{7CE91FF9-C471-4649-B77A-904E182D790E}"/>
              </a:ext>
            </a:extLst>
          </p:cNvPr>
          <p:cNvSpPr txBox="1"/>
          <p:nvPr/>
        </p:nvSpPr>
        <p:spPr>
          <a:xfrm>
            <a:off x="5772986" y="3033709"/>
            <a:ext cx="18225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lnSpc>
                <a:spcPct val="150000"/>
              </a:lnSpc>
              <a:spcAft>
                <a:spcPts val="800"/>
              </a:spcAft>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0"/>
              </a:spcAft>
            </a:pPr>
            <a:r>
              <a:rPr lang="en-US" altLang="ko-KR" dirty="0" err="1"/>
              <a:t>Bản</a:t>
            </a:r>
            <a:r>
              <a:rPr lang="en-US" altLang="ko-KR" dirty="0"/>
              <a:t> </a:t>
            </a:r>
            <a:r>
              <a:rPr lang="en-US" altLang="ko-KR" dirty="0" err="1"/>
              <a:t>đồ</a:t>
            </a:r>
            <a:r>
              <a:rPr lang="en-US" altLang="ko-KR" dirty="0"/>
              <a:t> </a:t>
            </a:r>
            <a:r>
              <a:rPr lang="en-US" altLang="ko-KR" dirty="0" err="1"/>
              <a:t>đặc</a:t>
            </a:r>
            <a:r>
              <a:rPr lang="en-US" altLang="ko-KR" dirty="0"/>
              <a:t> </a:t>
            </a:r>
            <a:r>
              <a:rPr lang="en-US" altLang="ko-KR" dirty="0" err="1"/>
              <a:t>trưng</a:t>
            </a:r>
            <a:endParaRPr lang="en-US" dirty="0"/>
          </a:p>
        </p:txBody>
      </p:sp>
      <p:sp>
        <p:nvSpPr>
          <p:cNvPr id="111" name="화살표: 오른쪽 28">
            <a:extLst>
              <a:ext uri="{FF2B5EF4-FFF2-40B4-BE49-F238E27FC236}">
                <a16:creationId xmlns:a16="http://schemas.microsoft.com/office/drawing/2014/main" id="{5ACB1DD6-FA42-489D-8C4F-38B58DBFEA0E}"/>
              </a:ext>
            </a:extLst>
          </p:cNvPr>
          <p:cNvSpPr/>
          <p:nvPr/>
        </p:nvSpPr>
        <p:spPr>
          <a:xfrm>
            <a:off x="3090312" y="4250565"/>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12" name="화살표: 오른쪽 28">
            <a:extLst>
              <a:ext uri="{FF2B5EF4-FFF2-40B4-BE49-F238E27FC236}">
                <a16:creationId xmlns:a16="http://schemas.microsoft.com/office/drawing/2014/main" id="{AF66BA1D-A432-4560-A92B-F2A24F2AC086}"/>
              </a:ext>
            </a:extLst>
          </p:cNvPr>
          <p:cNvSpPr/>
          <p:nvPr/>
        </p:nvSpPr>
        <p:spPr>
          <a:xfrm>
            <a:off x="5267455" y="4250565"/>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257786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719769" y="2070436"/>
            <a:ext cx="8192083" cy="2617729"/>
            <a:chOff x="719769" y="2070436"/>
            <a:chExt cx="8192083" cy="2617729"/>
          </a:xfrm>
        </p:grpSpPr>
        <p:sp>
          <p:nvSpPr>
            <p:cNvPr id="6" name="직사각형 133">
              <a:extLst>
                <a:ext uri="{FF2B5EF4-FFF2-40B4-BE49-F238E27FC236}">
                  <a16:creationId xmlns:a16="http://schemas.microsoft.com/office/drawing/2014/main" id="{9ECD4F1E-56F2-4389-8493-B26C356AB15F}"/>
                </a:ext>
              </a:extLst>
            </p:cNvPr>
            <p:cNvSpPr/>
            <p:nvPr/>
          </p:nvSpPr>
          <p:spPr>
            <a:xfrm>
              <a:off x="989682" y="2583566"/>
              <a:ext cx="7922170"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just"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Một</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số</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chủ</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đề</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Học</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sâu</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a:p>
              <a:pPr algn="just" defTabSz="457063" fontAlgn="base" latinLnBrk="1">
                <a:spcBef>
                  <a:spcPct val="0"/>
                </a:spcBef>
                <a:spcAft>
                  <a:spcPct val="0"/>
                </a:spcAft>
                <a:defRPr/>
              </a:pP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Các</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kỹ</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thuật</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Học</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sâu</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với</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Trí</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thông</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minh</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hình</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ảnh</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và</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ngôn</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 </a:t>
              </a:r>
              <a:r>
                <a:rPr kumimoji="1" lang="en-US" altLang="ko-KR" sz="3200" b="1" dirty="0" err="1">
                  <a:solidFill>
                    <a:schemeClr val="tx1"/>
                  </a:solidFill>
                  <a:latin typeface="iCiel Samsung Sharp Sans Bold" pitchFamily="2" charset="77"/>
                  <a:ea typeface="iCiel Samsung Sharp Sans Bold" pitchFamily="2" charset="77"/>
                  <a:cs typeface="iCiel Samsung Sharp Sans Bold" pitchFamily="2" charset="77"/>
                </a:rPr>
                <a:t>ngữ</a:t>
              </a:r>
              <a:r>
                <a:rPr kumimoji="1" lang="en-US" altLang="ko-KR" sz="3200" b="1" dirty="0">
                  <a:solidFill>
                    <a:schemeClr val="tx1"/>
                  </a:solidFill>
                  <a:latin typeface="iCiel Samsung Sharp Sans Bold" pitchFamily="2" charset="77"/>
                  <a:ea typeface="iCiel Samsung Sharp Sans Bold" pitchFamily="2" charset="77"/>
                  <a:cs typeface="iCiel Samsung Sharp Sans Bold" pitchFamily="2" charset="77"/>
                </a:rPr>
                <a:t>)</a:t>
              </a:r>
            </a:p>
          </p:txBody>
        </p:sp>
        <p:sp>
          <p:nvSpPr>
            <p:cNvPr id="8" name="직사각형 133">
              <a:extLst>
                <a:ext uri="{FF2B5EF4-FFF2-40B4-BE49-F238E27FC236}">
                  <a16:creationId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Chương</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9.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19769" y="2095702"/>
              <a:ext cx="59989" cy="2016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nvGrpSpPr>
            <p:cNvPr id="2" name="그룹 1"/>
            <p:cNvGrpSpPr/>
            <p:nvPr/>
          </p:nvGrpSpPr>
          <p:grpSpPr>
            <a:xfrm>
              <a:off x="719769" y="4365104"/>
              <a:ext cx="3978740" cy="323061"/>
              <a:chOff x="719769" y="4157524"/>
              <a:chExt cx="3978740" cy="323061"/>
            </a:xfrm>
          </p:grpSpPr>
          <p:sp>
            <p:nvSpPr>
              <p:cNvPr id="7" name="직사각형 133">
                <a:extLst>
                  <a:ext uri="{FF2B5EF4-FFF2-40B4-BE49-F238E27FC236}">
                    <a16:creationId xmlns:a16="http://schemas.microsoft.com/office/drawing/2014/main"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ko-KR" altLang="en-US" sz="2099" b="1" dirty="0">
                  <a:solidFill>
                    <a:srgbClr val="1428A0"/>
                  </a:solidFill>
                  <a:latin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Pooling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lấy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phụ</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kernel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Pooling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chặn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Max-pooling</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41" name="사각형: 둥근 모서리 2">
            <a:extLst>
              <a:ext uri="{FF2B5EF4-FFF2-40B4-BE49-F238E27FC236}">
                <a16:creationId xmlns:a16="http://schemas.microsoft.com/office/drawing/2014/main" id="{7909CF6F-4679-44EC-A711-D8F38D45D1E3}"/>
              </a:ext>
            </a:extLst>
          </p:cNvPr>
          <p:cNvSpPr/>
          <p:nvPr/>
        </p:nvSpPr>
        <p:spPr>
          <a:xfrm>
            <a:off x="1279004" y="206084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VD</a:t>
            </a:r>
            <a:endParaRPr lang="ko-KR" altLang="en-US" sz="1300" b="1" dirty="0">
              <a:solidFill>
                <a:schemeClr val="bg1"/>
              </a:solidFill>
              <a:latin typeface="SamsungOne-400" panose="020B0503030303020204" pitchFamily="34" charset="0"/>
            </a:endParaRPr>
          </a:p>
        </p:txBody>
      </p:sp>
      <p:sp>
        <p:nvSpPr>
          <p:cNvPr id="42" name="Rectangle 26">
            <a:extLst>
              <a:ext uri="{FF2B5EF4-FFF2-40B4-BE49-F238E27FC236}">
                <a16:creationId xmlns:a16="http://schemas.microsoft.com/office/drawing/2014/main" id="{B8ED62BA-ACBA-4F60-A962-F8D5DD5B9FAC}"/>
              </a:ext>
            </a:extLst>
          </p:cNvPr>
          <p:cNvSpPr/>
          <p:nvPr/>
        </p:nvSpPr>
        <p:spPr>
          <a:xfrm>
            <a:off x="2592416" y="2708920"/>
            <a:ext cx="145971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p>
            <a:pPr algn="ctr" defTabSz="914400">
              <a:buClr>
                <a:srgbClr val="193EB0"/>
              </a:buClr>
            </a:pPr>
            <a:r>
              <a:rPr lang="en-US" altLang="ko-KR" sz="1400">
                <a:solidFill>
                  <a:schemeClr val="tx1">
                    <a:lumMod val="85000"/>
                    <a:lumOff val="15000"/>
                  </a:schemeClr>
                </a:solidFill>
                <a:latin typeface="SamsungOne-400" panose="020B0503030303020204" pitchFamily="34" charset="0"/>
                <a:ea typeface="SamsungOne-400" panose="020B0503030303020204" pitchFamily="34" charset="0"/>
              </a:rPr>
              <a:t>6 </a:t>
            </a:r>
            <a:r>
              <a:rPr lang="en-US" altLang="ko-KR" sz="140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6</a:t>
            </a:r>
          </a:p>
        </p:txBody>
      </p:sp>
      <p:graphicFrame>
        <p:nvGraphicFramePr>
          <p:cNvPr id="43" name="Table 22">
            <a:extLst>
              <a:ext uri="{FF2B5EF4-FFF2-40B4-BE49-F238E27FC236}">
                <a16:creationId xmlns:a16="http://schemas.microsoft.com/office/drawing/2014/main" id="{07247C9E-A736-40CC-9C62-7B3ECF8719AA}"/>
              </a:ext>
            </a:extLst>
          </p:cNvPr>
          <p:cNvGraphicFramePr>
            <a:graphicFrameLocks noGrp="1"/>
          </p:cNvGraphicFramePr>
          <p:nvPr>
            <p:extLst>
              <p:ext uri="{D42A27DB-BD31-4B8C-83A1-F6EECF244321}">
                <p14:modId xmlns:p14="http://schemas.microsoft.com/office/powerpoint/2010/main" val="1345874409"/>
              </p:ext>
            </p:extLst>
          </p:nvPr>
        </p:nvGraphicFramePr>
        <p:xfrm>
          <a:off x="2215108" y="3018623"/>
          <a:ext cx="2214330" cy="2237412"/>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tblGrid>
              <a:tr h="372902">
                <a:tc>
                  <a:txBody>
                    <a:bodyPr/>
                    <a:lstStyle/>
                    <a:p>
                      <a:pPr algn="ctr"/>
                      <a:r>
                        <a:rPr lang="en-US" sz="10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0.3</a:t>
                      </a:r>
                    </a:p>
                  </a:txBody>
                  <a:tcPr anchor="ctr"/>
                </a:tc>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0.2</a:t>
                      </a: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0"/>
                  </a:ext>
                </a:extLst>
              </a:tr>
              <a:tr h="372902">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0.1</a:t>
                      </a:r>
                    </a:p>
                  </a:txBody>
                  <a:tcPr anchor="ctr"/>
                </a:tc>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0.0</a:t>
                      </a: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1"/>
                  </a:ext>
                </a:extLst>
              </a:tr>
              <a:tr h="372902">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0.3</a:t>
                      </a:r>
                    </a:p>
                  </a:txBody>
                  <a:tcPr anchor="ctr"/>
                </a:tc>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0.1</a:t>
                      </a: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2"/>
                  </a:ext>
                </a:extLst>
              </a:tr>
              <a:tr h="372902">
                <a:tc>
                  <a:txBody>
                    <a:bodyPr/>
                    <a:lstStyle/>
                    <a:p>
                      <a:pPr algn="ctr"/>
                      <a:r>
                        <a:rPr lang="en-US" sz="1000" dirty="0">
                          <a:latin typeface="SamsungOne-400" panose="020B0503030303020204" pitchFamily="34" charset="0"/>
                          <a:ea typeface="SamsungOne-400" panose="020B0503030303020204" pitchFamily="34" charset="0"/>
                          <a:cs typeface="Times New Roman" panose="02020603050405020304" pitchFamily="18" charset="0"/>
                        </a:rPr>
                        <a:t>0.2</a:t>
                      </a:r>
                    </a:p>
                  </a:txBody>
                  <a:tcPr anchor="ctr"/>
                </a:tc>
                <a:tc>
                  <a:txBody>
                    <a:bodyPr/>
                    <a:lstStyle/>
                    <a:p>
                      <a:pPr algn="ctr"/>
                      <a:r>
                        <a:rPr lang="en-US" sz="1000"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rPr>
                        <a:t>0.5</a:t>
                      </a: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3"/>
                  </a:ext>
                </a:extLst>
              </a:tr>
              <a:tr h="372902">
                <a:tc>
                  <a:txBody>
                    <a:bodyPr/>
                    <a:lstStyle/>
                    <a:p>
                      <a:pPr algn="ctr"/>
                      <a:endParaRPr lang="en-US" sz="10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000" dirty="0">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4"/>
                  </a:ext>
                </a:extLst>
              </a:tr>
              <a:tr h="372902">
                <a:tc>
                  <a:txBody>
                    <a:bodyPr/>
                    <a:lstStyle/>
                    <a:p>
                      <a:pPr algn="ctr"/>
                      <a:endParaRPr lang="en-US" sz="1000" dirty="0">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000" dirty="0">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tc>
                  <a:txBody>
                    <a:bodyPr/>
                    <a:lstStyle/>
                    <a:p>
                      <a:pPr algn="ctr"/>
                      <a:endParaRPr lang="en-US" sz="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anchor="ctr"/>
                </a:tc>
                <a:extLst>
                  <a:ext uri="{0D108BD9-81ED-4DB2-BD59-A6C34878D82A}">
                    <a16:rowId xmlns:a16="http://schemas.microsoft.com/office/drawing/2014/main" val="10005"/>
                  </a:ext>
                </a:extLst>
              </a:tr>
            </a:tbl>
          </a:graphicData>
        </a:graphic>
      </p:graphicFrame>
      <p:sp>
        <p:nvSpPr>
          <p:cNvPr id="44" name="Rectangle 26">
            <a:extLst>
              <a:ext uri="{FF2B5EF4-FFF2-40B4-BE49-F238E27FC236}">
                <a16:creationId xmlns:a16="http://schemas.microsoft.com/office/drawing/2014/main" id="{F5A5A475-67DE-4FB8-8DE8-AC635ED5E9BE}"/>
              </a:ext>
            </a:extLst>
          </p:cNvPr>
          <p:cNvSpPr/>
          <p:nvPr/>
        </p:nvSpPr>
        <p:spPr>
          <a:xfrm>
            <a:off x="5716798" y="3267024"/>
            <a:ext cx="145971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p>
            <a:pPr algn="ctr" defTabSz="914400">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3</a:t>
            </a:r>
          </a:p>
        </p:txBody>
      </p:sp>
      <p:graphicFrame>
        <p:nvGraphicFramePr>
          <p:cNvPr id="75" name="Table 44">
            <a:extLst>
              <a:ext uri="{FF2B5EF4-FFF2-40B4-BE49-F238E27FC236}">
                <a16:creationId xmlns:a16="http://schemas.microsoft.com/office/drawing/2014/main" id="{1CC30E82-8AEA-474C-AF63-5BC6B79A3468}"/>
              </a:ext>
            </a:extLst>
          </p:cNvPr>
          <p:cNvGraphicFramePr>
            <a:graphicFrameLocks noGrp="1"/>
          </p:cNvGraphicFramePr>
          <p:nvPr>
            <p:extLst>
              <p:ext uri="{D42A27DB-BD31-4B8C-83A1-F6EECF244321}">
                <p14:modId xmlns:p14="http://schemas.microsoft.com/office/powerpoint/2010/main" val="1243732557"/>
              </p:ext>
            </p:extLst>
          </p:nvPr>
        </p:nvGraphicFramePr>
        <p:xfrm>
          <a:off x="5871860" y="3577976"/>
          <a:ext cx="1149590" cy="1118706"/>
        </p:xfrm>
        <a:graphic>
          <a:graphicData uri="http://schemas.openxmlformats.org/drawingml/2006/table">
            <a:tbl>
              <a:tblPr firstRow="1" bandRow="1">
                <a:tableStyleId>{5940675A-B579-460E-94D1-54222C63F5DA}</a:tableStyleId>
              </a:tblPr>
              <a:tblGrid>
                <a:gridCol w="375511">
                  <a:extLst>
                    <a:ext uri="{9D8B030D-6E8A-4147-A177-3AD203B41FA5}">
                      <a16:colId xmlns:a16="http://schemas.microsoft.com/office/drawing/2014/main" val="20000"/>
                    </a:ext>
                  </a:extLst>
                </a:gridCol>
                <a:gridCol w="405024">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tblGrid>
              <a:tr h="372902">
                <a:tc>
                  <a:txBody>
                    <a:bodyPr/>
                    <a:lstStyle/>
                    <a:p>
                      <a:pPr algn="ctr"/>
                      <a:r>
                        <a:rPr lang="en-US" sz="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0.3</a:t>
                      </a:r>
                    </a:p>
                  </a:txBody>
                  <a:tcPr marL="0" marR="0" marT="0" marB="0" anchor="ctr"/>
                </a:tc>
                <a:tc>
                  <a:txBody>
                    <a:bodyPr/>
                    <a:lstStyle/>
                    <a:p>
                      <a:pPr algn="ctr"/>
                      <a:endParaRPr lang="en-US" sz="1200" dirty="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tc>
                  <a:txBody>
                    <a:bodyPr/>
                    <a:lstStyle/>
                    <a:p>
                      <a:pPr algn="ctr"/>
                      <a:endParaRPr lang="en-US" sz="1200" dirty="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372902">
                <a:tc>
                  <a:txBody>
                    <a:bodyPr/>
                    <a:lstStyle/>
                    <a:p>
                      <a:pPr algn="ctr"/>
                      <a:r>
                        <a:rPr lang="en-US" sz="1200"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rPr>
                        <a:t>0.5</a:t>
                      </a:r>
                    </a:p>
                  </a:txBody>
                  <a:tcPr marL="0" marR="0" marT="0" marB="0" anchor="ctr"/>
                </a:tc>
                <a:tc>
                  <a:txBody>
                    <a:bodyPr/>
                    <a:lstStyle/>
                    <a:p>
                      <a:pPr algn="ctr"/>
                      <a:endParaRPr lang="en-US" sz="1200" dirty="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tc>
                  <a:txBody>
                    <a:bodyPr/>
                    <a:lstStyle/>
                    <a:p>
                      <a:pPr algn="ctr"/>
                      <a:endParaRPr lang="en-US" sz="120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372902">
                <a:tc>
                  <a:txBody>
                    <a:bodyPr/>
                    <a:lstStyle/>
                    <a:p>
                      <a:pPr algn="ctr"/>
                      <a:endParaRPr lang="en-US" sz="1200" dirty="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tc>
                  <a:txBody>
                    <a:bodyPr/>
                    <a:lstStyle/>
                    <a:p>
                      <a:pPr algn="ctr"/>
                      <a:endParaRPr lang="en-US" sz="120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tc>
                  <a:txBody>
                    <a:bodyPr/>
                    <a:lstStyle/>
                    <a:p>
                      <a:pPr algn="ctr"/>
                      <a:endParaRPr lang="en-US" sz="1200" dirty="0">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p:sp>
        <p:nvSpPr>
          <p:cNvPr id="76" name="Rectangle 49">
            <a:extLst>
              <a:ext uri="{FF2B5EF4-FFF2-40B4-BE49-F238E27FC236}">
                <a16:creationId xmlns:a16="http://schemas.microsoft.com/office/drawing/2014/main" id="{82868FF0-A1DC-4E64-8721-AC8B79D5BD88}"/>
              </a:ext>
            </a:extLst>
          </p:cNvPr>
          <p:cNvSpPr/>
          <p:nvPr/>
        </p:nvSpPr>
        <p:spPr>
          <a:xfrm>
            <a:off x="5880136" y="3577976"/>
            <a:ext cx="352800" cy="352800"/>
          </a:xfrm>
          <a:prstGeom prst="rect">
            <a:avLst/>
          </a:prstGeom>
          <a:noFill/>
          <a:ln w="317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400" panose="020B0503030303020204" pitchFamily="34" charset="0"/>
              <a:ea typeface="SamsungOne-400" panose="020B0503030303020204" pitchFamily="34" charset="0"/>
            </a:endParaRPr>
          </a:p>
        </p:txBody>
      </p:sp>
      <p:sp>
        <p:nvSpPr>
          <p:cNvPr id="77" name="Rectangle 49">
            <a:extLst>
              <a:ext uri="{FF2B5EF4-FFF2-40B4-BE49-F238E27FC236}">
                <a16:creationId xmlns:a16="http://schemas.microsoft.com/office/drawing/2014/main" id="{F9FD7378-0843-4A54-8BA1-B4AAA44F7031}"/>
              </a:ext>
            </a:extLst>
          </p:cNvPr>
          <p:cNvSpPr/>
          <p:nvPr/>
        </p:nvSpPr>
        <p:spPr>
          <a:xfrm>
            <a:off x="5883578" y="3970353"/>
            <a:ext cx="352800" cy="352800"/>
          </a:xfrm>
          <a:prstGeom prst="rect">
            <a:avLst/>
          </a:prstGeom>
          <a:no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400" panose="020B0503030303020204" pitchFamily="34" charset="0"/>
              <a:ea typeface="SamsungOne-400" panose="020B0503030303020204" pitchFamily="34" charset="0"/>
            </a:endParaRPr>
          </a:p>
        </p:txBody>
      </p:sp>
      <p:sp>
        <p:nvSpPr>
          <p:cNvPr id="78" name="직사각형 77">
            <a:extLst>
              <a:ext uri="{FF2B5EF4-FFF2-40B4-BE49-F238E27FC236}">
                <a16:creationId xmlns:a16="http://schemas.microsoft.com/office/drawing/2014/main" id="{130BF579-1B27-46DF-9996-3A4A54193675}"/>
              </a:ext>
            </a:extLst>
          </p:cNvPr>
          <p:cNvSpPr/>
          <p:nvPr/>
        </p:nvSpPr>
        <p:spPr>
          <a:xfrm>
            <a:off x="4217937" y="5309830"/>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79" name="자유형: 도형 3">
            <a:extLst>
              <a:ext uri="{FF2B5EF4-FFF2-40B4-BE49-F238E27FC236}">
                <a16:creationId xmlns:a16="http://schemas.microsoft.com/office/drawing/2014/main" id="{7BC1C518-6EA1-47F5-BE8D-58AD11457F71}"/>
              </a:ext>
            </a:extLst>
          </p:cNvPr>
          <p:cNvSpPr/>
          <p:nvPr/>
        </p:nvSpPr>
        <p:spPr>
          <a:xfrm>
            <a:off x="2954692" y="3810200"/>
            <a:ext cx="2931203" cy="683581"/>
          </a:xfrm>
          <a:custGeom>
            <a:avLst/>
            <a:gdLst>
              <a:gd name="connsiteX0" fmla="*/ 0 w 2965142"/>
              <a:gd name="connsiteY0" fmla="*/ 0 h 683581"/>
              <a:gd name="connsiteX1" fmla="*/ 0 w 2965142"/>
              <a:gd name="connsiteY1" fmla="*/ 683581 h 683581"/>
              <a:gd name="connsiteX2" fmla="*/ 2965142 w 2965142"/>
              <a:gd name="connsiteY2" fmla="*/ 488272 h 683581"/>
              <a:gd name="connsiteX3" fmla="*/ 2965142 w 2965142"/>
              <a:gd name="connsiteY3" fmla="*/ 168676 h 683581"/>
              <a:gd name="connsiteX4" fmla="*/ 0 w 2965142"/>
              <a:gd name="connsiteY4" fmla="*/ 0 h 683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142" h="683581">
                <a:moveTo>
                  <a:pt x="0" y="0"/>
                </a:moveTo>
                <a:lnTo>
                  <a:pt x="0" y="683581"/>
                </a:lnTo>
                <a:lnTo>
                  <a:pt x="2965142" y="488272"/>
                </a:lnTo>
                <a:lnTo>
                  <a:pt x="2965142" y="168676"/>
                </a:lnTo>
                <a:lnTo>
                  <a:pt x="0" y="0"/>
                </a:lnTo>
                <a:close/>
              </a:path>
            </a:pathLst>
          </a:custGeom>
          <a:gradFill>
            <a:gsLst>
              <a:gs pos="0">
                <a:srgbClr val="193EB0"/>
              </a:gs>
              <a:gs pos="10000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53">
            <a:extLst>
              <a:ext uri="{FF2B5EF4-FFF2-40B4-BE49-F238E27FC236}">
                <a16:creationId xmlns:a16="http://schemas.microsoft.com/office/drawing/2014/main" id="{6E2C8FFB-BDF0-4990-97AF-81960A9D9D29}"/>
              </a:ext>
            </a:extLst>
          </p:cNvPr>
          <p:cNvSpPr/>
          <p:nvPr/>
        </p:nvSpPr>
        <p:spPr>
          <a:xfrm>
            <a:off x="2954590" y="3046721"/>
            <a:ext cx="2922428" cy="870012"/>
          </a:xfrm>
          <a:custGeom>
            <a:avLst/>
            <a:gdLst>
              <a:gd name="connsiteX0" fmla="*/ 0 w 2965142"/>
              <a:gd name="connsiteY0" fmla="*/ 0 h 683581"/>
              <a:gd name="connsiteX1" fmla="*/ 0 w 2965142"/>
              <a:gd name="connsiteY1" fmla="*/ 683581 h 683581"/>
              <a:gd name="connsiteX2" fmla="*/ 2965142 w 2965142"/>
              <a:gd name="connsiteY2" fmla="*/ 488272 h 683581"/>
              <a:gd name="connsiteX3" fmla="*/ 2965142 w 2965142"/>
              <a:gd name="connsiteY3" fmla="*/ 168676 h 683581"/>
              <a:gd name="connsiteX4" fmla="*/ 0 w 2965142"/>
              <a:gd name="connsiteY4" fmla="*/ 0 h 683581"/>
              <a:gd name="connsiteX0" fmla="*/ 0 w 2965142"/>
              <a:gd name="connsiteY0" fmla="*/ 0 h 870012"/>
              <a:gd name="connsiteX1" fmla="*/ 0 w 2965142"/>
              <a:gd name="connsiteY1" fmla="*/ 683581 h 870012"/>
              <a:gd name="connsiteX2" fmla="*/ 2956264 w 2965142"/>
              <a:gd name="connsiteY2" fmla="*/ 870012 h 870012"/>
              <a:gd name="connsiteX3" fmla="*/ 2965142 w 2965142"/>
              <a:gd name="connsiteY3" fmla="*/ 168676 h 870012"/>
              <a:gd name="connsiteX4" fmla="*/ 0 w 2965142"/>
              <a:gd name="connsiteY4" fmla="*/ 0 h 870012"/>
              <a:gd name="connsiteX0" fmla="*/ 0 w 2956265"/>
              <a:gd name="connsiteY0" fmla="*/ 0 h 870012"/>
              <a:gd name="connsiteX1" fmla="*/ 0 w 2956265"/>
              <a:gd name="connsiteY1" fmla="*/ 683581 h 870012"/>
              <a:gd name="connsiteX2" fmla="*/ 2956264 w 2956265"/>
              <a:gd name="connsiteY2" fmla="*/ 870012 h 870012"/>
              <a:gd name="connsiteX3" fmla="*/ 2956265 w 2956265"/>
              <a:gd name="connsiteY3" fmla="*/ 532661 h 870012"/>
              <a:gd name="connsiteX4" fmla="*/ 0 w 2956265"/>
              <a:gd name="connsiteY4" fmla="*/ 0 h 87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6265" h="870012">
                <a:moveTo>
                  <a:pt x="0" y="0"/>
                </a:moveTo>
                <a:lnTo>
                  <a:pt x="0" y="683581"/>
                </a:lnTo>
                <a:lnTo>
                  <a:pt x="2956264" y="870012"/>
                </a:lnTo>
                <a:cubicBezTo>
                  <a:pt x="2956264" y="757562"/>
                  <a:pt x="2956265" y="645111"/>
                  <a:pt x="2956265" y="532661"/>
                </a:cubicBezTo>
                <a:lnTo>
                  <a:pt x="0" y="0"/>
                </a:lnTo>
                <a:close/>
              </a:path>
            </a:pathLst>
          </a:custGeom>
          <a:gradFill>
            <a:gsLst>
              <a:gs pos="0">
                <a:srgbClr val="FF0000"/>
              </a:gs>
              <a:gs pos="100000">
                <a:srgbClr val="FF000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20">
            <a:extLst>
              <a:ext uri="{FF2B5EF4-FFF2-40B4-BE49-F238E27FC236}">
                <a16:creationId xmlns:a16="http://schemas.microsoft.com/office/drawing/2014/main" id="{C0DBD028-3C40-458C-9990-8D73D5D74D17}"/>
              </a:ext>
            </a:extLst>
          </p:cNvPr>
          <p:cNvSpPr/>
          <p:nvPr/>
        </p:nvSpPr>
        <p:spPr>
          <a:xfrm>
            <a:off x="2221751" y="3034208"/>
            <a:ext cx="716978" cy="715110"/>
          </a:xfrm>
          <a:prstGeom prst="rect">
            <a:avLst/>
          </a:prstGeom>
          <a:noFill/>
          <a:ln w="31750">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400" panose="020B0503030303020204" pitchFamily="34" charset="0"/>
              <a:ea typeface="SamsungOne-400" panose="020B0503030303020204" pitchFamily="34" charset="0"/>
            </a:endParaRPr>
          </a:p>
        </p:txBody>
      </p:sp>
      <p:sp>
        <p:nvSpPr>
          <p:cNvPr id="82" name="Rectangle 20">
            <a:extLst>
              <a:ext uri="{FF2B5EF4-FFF2-40B4-BE49-F238E27FC236}">
                <a16:creationId xmlns:a16="http://schemas.microsoft.com/office/drawing/2014/main" id="{FB639632-91C7-4A6D-9FDF-4D0D0AA61AB2}"/>
              </a:ext>
            </a:extLst>
          </p:cNvPr>
          <p:cNvSpPr/>
          <p:nvPr/>
        </p:nvSpPr>
        <p:spPr>
          <a:xfrm>
            <a:off x="2221059" y="3790692"/>
            <a:ext cx="716978" cy="715110"/>
          </a:xfrm>
          <a:prstGeom prst="rect">
            <a:avLst/>
          </a:prstGeom>
          <a:noFill/>
          <a:ln w="31750">
            <a:solidFill>
              <a:srgbClr val="0070C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71926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Sơ đồ mạng nơ-ron tích chập (CNN):</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tầng convolution và pooling được lặp lại vài lần.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tầng  kết nối đầy đủ trước khi xuất dữ liệu.</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21" name="직사각형 20">
            <a:extLst>
              <a:ext uri="{FF2B5EF4-FFF2-40B4-BE49-F238E27FC236}">
                <a16:creationId xmlns:a16="http://schemas.microsoft.com/office/drawing/2014/main" id="{AFBA53C0-8C00-4F9D-9D61-01F6C51617BA}"/>
              </a:ext>
            </a:extLst>
          </p:cNvPr>
          <p:cNvSpPr/>
          <p:nvPr/>
        </p:nvSpPr>
        <p:spPr>
          <a:xfrm>
            <a:off x="2619327" y="3234856"/>
            <a:ext cx="1799965" cy="2160240"/>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6D5E255-ABCE-4A5D-B895-956A63287390}"/>
              </a:ext>
            </a:extLst>
          </p:cNvPr>
          <p:cNvSpPr/>
          <p:nvPr/>
        </p:nvSpPr>
        <p:spPr>
          <a:xfrm>
            <a:off x="5342415" y="3234856"/>
            <a:ext cx="2005656" cy="2160240"/>
          </a:xfrm>
          <a:prstGeom prst="rect">
            <a:avLst/>
          </a:prstGeom>
          <a:solidFill>
            <a:srgbClr val="0070C0">
              <a:alpha val="5000"/>
            </a:srgbClr>
          </a:solid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6DBA89EA-CD30-4B59-80EE-120C4E00B881}"/>
              </a:ext>
            </a:extLst>
          </p:cNvPr>
          <p:cNvSpPr txBox="1"/>
          <p:nvPr/>
        </p:nvSpPr>
        <p:spPr>
          <a:xfrm>
            <a:off x="2896043" y="3486884"/>
            <a:ext cx="400110" cy="1656184"/>
          </a:xfrm>
          <a:prstGeom prst="rect">
            <a:avLst/>
          </a:prstGeom>
          <a:solidFill>
            <a:srgbClr val="FFD1D1">
              <a:alpha val="30000"/>
            </a:srgbClr>
          </a:solidFill>
          <a:ln w="19050">
            <a:solidFill>
              <a:srgbClr val="FF0000"/>
            </a:solidFill>
          </a:ln>
        </p:spPr>
        <p:txBody>
          <a:bodyPr vert="eaVert" wrap="square" rtlCol="0">
            <a:spAutoFit/>
          </a:bodyPr>
          <a:lstStyle/>
          <a:p>
            <a:pPr algn="ctr"/>
            <a:r>
              <a:rPr lang="en-US" sz="1400" b="1" dirty="0" err="1">
                <a:latin typeface="SamsungOne-400" panose="020B0503030303020204" pitchFamily="34" charset="0"/>
                <a:ea typeface="SamsungOne-400" panose="020B0503030303020204" pitchFamily="34" charset="0"/>
                <a:cs typeface="Times New Roman" panose="02020603050405020304" pitchFamily="18" charset="0"/>
              </a:rPr>
              <a:t>Tầng</a:t>
            </a:r>
            <a:r>
              <a:rPr lang="en-US" sz="1400" b="1" dirty="0">
                <a:latin typeface="SamsungOne-400" panose="020B0503030303020204" pitchFamily="34" charset="0"/>
                <a:ea typeface="SamsungOne-400" panose="020B0503030303020204" pitchFamily="34" charset="0"/>
                <a:cs typeface="Times New Roman" panose="02020603050405020304" pitchFamily="18" charset="0"/>
              </a:rPr>
              <a:t> Convolution</a:t>
            </a:r>
          </a:p>
        </p:txBody>
      </p:sp>
      <p:sp>
        <p:nvSpPr>
          <p:cNvPr id="24" name="TextBox 23">
            <a:extLst>
              <a:ext uri="{FF2B5EF4-FFF2-40B4-BE49-F238E27FC236}">
                <a16:creationId xmlns:a16="http://schemas.microsoft.com/office/drawing/2014/main" id="{122276DB-E96F-4FB7-936C-B7B13559FFF8}"/>
              </a:ext>
            </a:extLst>
          </p:cNvPr>
          <p:cNvSpPr txBox="1"/>
          <p:nvPr/>
        </p:nvSpPr>
        <p:spPr>
          <a:xfrm>
            <a:off x="3789756" y="3486884"/>
            <a:ext cx="400110" cy="1656184"/>
          </a:xfrm>
          <a:prstGeom prst="rect">
            <a:avLst/>
          </a:prstGeom>
          <a:solidFill>
            <a:srgbClr val="0070C0">
              <a:alpha val="30000"/>
            </a:srgbClr>
          </a:solidFill>
          <a:ln w="19050">
            <a:solidFill>
              <a:srgbClr val="0070C0"/>
            </a:solidFill>
          </a:ln>
        </p:spPr>
        <p:txBody>
          <a:bodyPr vert="eaVert" wrap="square" rtlCol="0">
            <a:spAutoFit/>
          </a:bodyPr>
          <a:lstStyle/>
          <a:p>
            <a:pPr algn="ctr"/>
            <a:r>
              <a:rPr lang="en-US" sz="1400" b="1" dirty="0" err="1">
                <a:latin typeface="SamsungOne-400" panose="020B0503030303020204" pitchFamily="34" charset="0"/>
                <a:ea typeface="SamsungOne-400" panose="020B0503030303020204" pitchFamily="34" charset="0"/>
                <a:cs typeface="Times New Roman" panose="02020603050405020304" pitchFamily="18" charset="0"/>
              </a:rPr>
              <a:t>Tầng</a:t>
            </a:r>
            <a:r>
              <a:rPr lang="en-US" sz="1400" b="1" dirty="0">
                <a:latin typeface="SamsungOne-400" panose="020B0503030303020204" pitchFamily="34" charset="0"/>
                <a:ea typeface="SamsungOne-400" panose="020B0503030303020204" pitchFamily="34" charset="0"/>
                <a:cs typeface="Times New Roman" panose="02020603050405020304" pitchFamily="18" charset="0"/>
              </a:rPr>
              <a:t> Pooling</a:t>
            </a:r>
          </a:p>
        </p:txBody>
      </p:sp>
      <p:sp>
        <p:nvSpPr>
          <p:cNvPr id="25" name="TextBox 24">
            <a:extLst>
              <a:ext uri="{FF2B5EF4-FFF2-40B4-BE49-F238E27FC236}">
                <a16:creationId xmlns:a16="http://schemas.microsoft.com/office/drawing/2014/main" id="{081B157E-30BD-40D1-8FAE-2864D8CFFFAE}"/>
              </a:ext>
            </a:extLst>
          </p:cNvPr>
          <p:cNvSpPr txBox="1"/>
          <p:nvPr/>
        </p:nvSpPr>
        <p:spPr>
          <a:xfrm>
            <a:off x="5455825" y="3486884"/>
            <a:ext cx="400110" cy="1656184"/>
          </a:xfrm>
          <a:prstGeom prst="rect">
            <a:avLst/>
          </a:prstGeom>
          <a:solidFill>
            <a:srgbClr val="00B050">
              <a:alpha val="30000"/>
            </a:srgbClr>
          </a:solidFill>
          <a:ln w="19050">
            <a:solidFill>
              <a:srgbClr val="00B050"/>
            </a:solidFill>
          </a:ln>
        </p:spPr>
        <p:txBody>
          <a:bodyPr vert="eaVert" wrap="square" rtlCol="0">
            <a:spAutoFit/>
          </a:bodyPr>
          <a:lstStyle/>
          <a:p>
            <a:pPr algn="ct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Tầng</a:t>
            </a:r>
            <a:r>
              <a:rPr lang="en-US" altLang="ko-KR" sz="1400" b="1" dirty="0">
                <a:latin typeface="SamsungOne-400" panose="020B0503030303020204" pitchFamily="34" charset="0"/>
                <a:ea typeface="SamsungOne-400" panose="020B0503030303020204" pitchFamily="34" charset="0"/>
                <a:cs typeface="Times New Roman" panose="02020603050405020304" pitchFamily="18" charset="0"/>
              </a:rPr>
              <a:t> Dropout</a:t>
            </a:r>
            <a:endParaRPr lang="en-US" sz="1400" b="1"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D94B7E3D-14A4-4AA2-A10B-4D6892212F61}"/>
              </a:ext>
            </a:extLst>
          </p:cNvPr>
          <p:cNvSpPr txBox="1"/>
          <p:nvPr/>
        </p:nvSpPr>
        <p:spPr>
          <a:xfrm>
            <a:off x="6856483" y="3486884"/>
            <a:ext cx="400110" cy="1656184"/>
          </a:xfrm>
          <a:prstGeom prst="rect">
            <a:avLst/>
          </a:prstGeom>
          <a:solidFill>
            <a:srgbClr val="FFC000">
              <a:alpha val="30000"/>
            </a:srgbClr>
          </a:solidFill>
          <a:ln w="19050">
            <a:solidFill>
              <a:srgbClr val="FFC000"/>
            </a:solidFill>
          </a:ln>
        </p:spPr>
        <p:txBody>
          <a:bodyPr vert="eaVert" wrap="square" rtlCol="0">
            <a:spAutoFit/>
          </a:bodyPr>
          <a:lstStyle/>
          <a:p>
            <a:pPr algn="ct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Tầng</a:t>
            </a:r>
            <a:r>
              <a:rPr lang="en-US" altLang="ko-KR" sz="1400"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kết</a:t>
            </a:r>
            <a:r>
              <a:rPr lang="en-US" altLang="ko-KR" sz="1400"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nối</a:t>
            </a:r>
            <a:r>
              <a:rPr lang="en-US" altLang="ko-KR" sz="1400"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đầy</a:t>
            </a:r>
            <a:r>
              <a:rPr lang="en-US" altLang="ko-KR" sz="1400"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1" dirty="0" err="1">
                <a:latin typeface="SamsungOne-400" panose="020B0503030303020204" pitchFamily="34" charset="0"/>
                <a:ea typeface="SamsungOne-400" panose="020B0503030303020204" pitchFamily="34" charset="0"/>
                <a:cs typeface="Times New Roman" panose="02020603050405020304" pitchFamily="18" charset="0"/>
              </a:rPr>
              <a:t>đủ</a:t>
            </a:r>
            <a:endParaRPr lang="en-US" altLang="ko-KR" sz="1400" b="1"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0" name="Right Arrow 7">
            <a:extLst>
              <a:ext uri="{FF2B5EF4-FFF2-40B4-BE49-F238E27FC236}">
                <a16:creationId xmlns:a16="http://schemas.microsoft.com/office/drawing/2014/main" id="{7454D91B-D6DF-4E0E-BE36-7128F560BA21}"/>
              </a:ext>
            </a:extLst>
          </p:cNvPr>
          <p:cNvSpPr/>
          <p:nvPr/>
        </p:nvSpPr>
        <p:spPr>
          <a:xfrm>
            <a:off x="1826375" y="4020470"/>
            <a:ext cx="697823" cy="589012"/>
          </a:xfrm>
          <a:prstGeom prst="rightArrow">
            <a:avLst>
              <a:gd name="adj1" fmla="val 68087"/>
              <a:gd name="adj2" fmla="val 50000"/>
            </a:avLst>
          </a:prstGeom>
          <a:gradFill>
            <a:gsLst>
              <a:gs pos="100000">
                <a:srgbClr val="193EB0"/>
              </a:gs>
              <a:gs pos="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8BA0327-49E6-4188-A1F4-70168F7DDA93}"/>
              </a:ext>
            </a:extLst>
          </p:cNvPr>
          <p:cNvSpPr txBox="1"/>
          <p:nvPr/>
        </p:nvSpPr>
        <p:spPr>
          <a:xfrm>
            <a:off x="2528408" y="5446122"/>
            <a:ext cx="20056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ym typeface="Symbol" panose="05050102010706020507" pitchFamily="18" charset="2"/>
              </a:rPr>
              <a:t>Lặp</a:t>
            </a:r>
            <a:r>
              <a:rPr lang="en-US" altLang="ko-KR" dirty="0">
                <a:sym typeface="Symbol" panose="05050102010706020507" pitchFamily="18" charset="2"/>
              </a:rPr>
              <a:t> </a:t>
            </a:r>
            <a:r>
              <a:rPr lang="en-US" altLang="ko-KR" dirty="0" err="1">
                <a:sym typeface="Symbol" panose="05050102010706020507" pitchFamily="18" charset="2"/>
              </a:rPr>
              <a:t>lại</a:t>
            </a:r>
            <a:r>
              <a:rPr lang="en-US" altLang="ko-KR" dirty="0">
                <a:sym typeface="Symbol" panose="05050102010706020507" pitchFamily="18" charset="2"/>
              </a:rPr>
              <a:t> </a:t>
            </a:r>
            <a:r>
              <a:rPr lang="en-US" altLang="ko-KR" dirty="0" err="1">
                <a:sym typeface="Symbol" panose="05050102010706020507" pitchFamily="18" charset="2"/>
              </a:rPr>
              <a:t>một</a:t>
            </a:r>
            <a:r>
              <a:rPr lang="en-US" altLang="ko-KR" dirty="0">
                <a:sym typeface="Symbol" panose="05050102010706020507" pitchFamily="18" charset="2"/>
              </a:rPr>
              <a:t> </a:t>
            </a:r>
            <a:r>
              <a:rPr lang="en-US" altLang="ko-KR" dirty="0" err="1">
                <a:sym typeface="Symbol" panose="05050102010706020507" pitchFamily="18" charset="2"/>
              </a:rPr>
              <a:t>vài</a:t>
            </a:r>
            <a:r>
              <a:rPr lang="en-US" altLang="ko-KR" dirty="0">
                <a:sym typeface="Symbol" panose="05050102010706020507" pitchFamily="18" charset="2"/>
              </a:rPr>
              <a:t> </a:t>
            </a:r>
            <a:r>
              <a:rPr lang="en-US" altLang="ko-KR" dirty="0" err="1">
                <a:sym typeface="Symbol" panose="05050102010706020507" pitchFamily="18" charset="2"/>
              </a:rPr>
              <a:t>lần</a:t>
            </a:r>
            <a:endParaRPr lang="en-US" dirty="0"/>
          </a:p>
        </p:txBody>
      </p:sp>
      <p:sp>
        <p:nvSpPr>
          <p:cNvPr id="32" name="TextBox 31">
            <a:extLst>
              <a:ext uri="{FF2B5EF4-FFF2-40B4-BE49-F238E27FC236}">
                <a16:creationId xmlns:a16="http://schemas.microsoft.com/office/drawing/2014/main" id="{CCA184DB-952E-450E-AF0E-41D1B62FD968}"/>
              </a:ext>
            </a:extLst>
          </p:cNvPr>
          <p:cNvSpPr txBox="1"/>
          <p:nvPr/>
        </p:nvSpPr>
        <p:spPr>
          <a:xfrm>
            <a:off x="682987" y="3501008"/>
            <a:ext cx="108012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solidFill>
                  <a:srgbClr val="193EB0"/>
                </a:solidFill>
                <a:latin typeface="SamsungOne-700" panose="020B0803030303020204" pitchFamily="34" charset="0"/>
                <a:ea typeface="SamsungOne-700" panose="020B0803030303020204" pitchFamily="34" charset="0"/>
              </a:rPr>
              <a:t>Dữ</a:t>
            </a:r>
            <a:r>
              <a:rPr lang="en-US" dirty="0">
                <a:solidFill>
                  <a:srgbClr val="193EB0"/>
                </a:solidFill>
                <a:latin typeface="SamsungOne-700" panose="020B0803030303020204" pitchFamily="34" charset="0"/>
                <a:ea typeface="SamsungOne-700" panose="020B0803030303020204" pitchFamily="34" charset="0"/>
              </a:rPr>
              <a:t> </a:t>
            </a:r>
            <a:r>
              <a:rPr lang="en-US" dirty="0" err="1">
                <a:solidFill>
                  <a:srgbClr val="193EB0"/>
                </a:solidFill>
                <a:latin typeface="SamsungOne-700" panose="020B0803030303020204" pitchFamily="34" charset="0"/>
                <a:ea typeface="SamsungOne-700" panose="020B0803030303020204" pitchFamily="34" charset="0"/>
              </a:rPr>
              <a:t>liệu</a:t>
            </a:r>
            <a:r>
              <a:rPr lang="en-US" dirty="0">
                <a:solidFill>
                  <a:srgbClr val="193EB0"/>
                </a:solidFill>
                <a:latin typeface="SamsungOne-700" panose="020B0803030303020204" pitchFamily="34" charset="0"/>
                <a:ea typeface="SamsungOne-700" panose="020B0803030303020204" pitchFamily="34" charset="0"/>
              </a:rPr>
              <a:t> </a:t>
            </a:r>
            <a:r>
              <a:rPr lang="en-US" dirty="0" err="1">
                <a:solidFill>
                  <a:srgbClr val="193EB0"/>
                </a:solidFill>
                <a:latin typeface="SamsungOne-700" panose="020B0803030303020204" pitchFamily="34" charset="0"/>
                <a:ea typeface="SamsungOne-700" panose="020B0803030303020204" pitchFamily="34" charset="0"/>
              </a:rPr>
              <a:t>nhập</a:t>
            </a:r>
            <a:endParaRPr lang="en-US" dirty="0">
              <a:solidFill>
                <a:srgbClr val="193EB0"/>
              </a:solidFill>
              <a:latin typeface="SamsungOne-700" panose="020B0803030303020204" pitchFamily="34" charset="0"/>
              <a:ea typeface="SamsungOne-700" panose="020B0803030303020204" pitchFamily="34" charset="0"/>
            </a:endParaRPr>
          </a:p>
        </p:txBody>
      </p:sp>
      <p:sp>
        <p:nvSpPr>
          <p:cNvPr id="33" name="TextBox 32">
            <a:extLst>
              <a:ext uri="{FF2B5EF4-FFF2-40B4-BE49-F238E27FC236}">
                <a16:creationId xmlns:a16="http://schemas.microsoft.com/office/drawing/2014/main" id="{464C93D2-9162-42CB-852C-1F38A65D203B}"/>
              </a:ext>
            </a:extLst>
          </p:cNvPr>
          <p:cNvSpPr txBox="1"/>
          <p:nvPr/>
        </p:nvSpPr>
        <p:spPr>
          <a:xfrm>
            <a:off x="7884413" y="2924944"/>
            <a:ext cx="108012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solidFill>
                  <a:srgbClr val="193EB0"/>
                </a:solidFill>
                <a:latin typeface="SamsungOne-700" panose="020B0803030303020204" pitchFamily="34" charset="0"/>
                <a:ea typeface="SamsungOne-700" panose="020B0803030303020204" pitchFamily="34" charset="0"/>
              </a:rPr>
              <a:t>Dữ</a:t>
            </a:r>
            <a:r>
              <a:rPr lang="en-US" dirty="0">
                <a:solidFill>
                  <a:srgbClr val="193EB0"/>
                </a:solidFill>
                <a:latin typeface="SamsungOne-700" panose="020B0803030303020204" pitchFamily="34" charset="0"/>
                <a:ea typeface="SamsungOne-700" panose="020B0803030303020204" pitchFamily="34" charset="0"/>
              </a:rPr>
              <a:t> </a:t>
            </a:r>
            <a:r>
              <a:rPr lang="en-US" dirty="0" err="1">
                <a:solidFill>
                  <a:srgbClr val="193EB0"/>
                </a:solidFill>
                <a:latin typeface="SamsungOne-700" panose="020B0803030303020204" pitchFamily="34" charset="0"/>
                <a:ea typeface="SamsungOne-700" panose="020B0803030303020204" pitchFamily="34" charset="0"/>
              </a:rPr>
              <a:t>liệu</a:t>
            </a:r>
            <a:r>
              <a:rPr lang="en-US" dirty="0">
                <a:solidFill>
                  <a:srgbClr val="193EB0"/>
                </a:solidFill>
                <a:latin typeface="SamsungOne-700" panose="020B0803030303020204" pitchFamily="34" charset="0"/>
                <a:ea typeface="SamsungOne-700" panose="020B0803030303020204" pitchFamily="34" charset="0"/>
              </a:rPr>
              <a:t> </a:t>
            </a:r>
            <a:r>
              <a:rPr lang="en-US" dirty="0" err="1">
                <a:solidFill>
                  <a:srgbClr val="193EB0"/>
                </a:solidFill>
                <a:latin typeface="SamsungOne-700" panose="020B0803030303020204" pitchFamily="34" charset="0"/>
                <a:ea typeface="SamsungOne-700" panose="020B0803030303020204" pitchFamily="34" charset="0"/>
              </a:rPr>
              <a:t>xuất</a:t>
            </a:r>
            <a:endParaRPr lang="en-US" dirty="0">
              <a:solidFill>
                <a:srgbClr val="193EB0"/>
              </a:solidFill>
              <a:latin typeface="SamsungOne-700" panose="020B0803030303020204" pitchFamily="34" charset="0"/>
              <a:ea typeface="SamsungOne-700" panose="020B0803030303020204" pitchFamily="34" charset="0"/>
            </a:endParaRPr>
          </a:p>
        </p:txBody>
      </p:sp>
      <p:pic>
        <p:nvPicPr>
          <p:cNvPr id="34" name="Picture 2">
            <a:extLst>
              <a:ext uri="{FF2B5EF4-FFF2-40B4-BE49-F238E27FC236}">
                <a16:creationId xmlns:a16="http://schemas.microsoft.com/office/drawing/2014/main" id="{6D35F906-A305-41F6-9A23-3271AD81C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3813109"/>
            <a:ext cx="861135" cy="929721"/>
          </a:xfrm>
          <a:prstGeom prst="rect">
            <a:avLst/>
          </a:prstGeom>
        </p:spPr>
      </p:pic>
      <p:graphicFrame>
        <p:nvGraphicFramePr>
          <p:cNvPr id="35" name="Table 12">
            <a:extLst>
              <a:ext uri="{FF2B5EF4-FFF2-40B4-BE49-F238E27FC236}">
                <a16:creationId xmlns:a16="http://schemas.microsoft.com/office/drawing/2014/main" id="{1A8CB491-3830-445B-92F1-052397E86308}"/>
              </a:ext>
            </a:extLst>
          </p:cNvPr>
          <p:cNvGraphicFramePr>
            <a:graphicFrameLocks noGrp="1"/>
          </p:cNvGraphicFramePr>
          <p:nvPr>
            <p:extLst>
              <p:ext uri="{D42A27DB-BD31-4B8C-83A1-F6EECF244321}">
                <p14:modId xmlns:p14="http://schemas.microsoft.com/office/powerpoint/2010/main" val="512866389"/>
              </p:ext>
            </p:extLst>
          </p:nvPr>
        </p:nvGraphicFramePr>
        <p:xfrm>
          <a:off x="8257141" y="3239690"/>
          <a:ext cx="400788" cy="2160240"/>
        </p:xfrm>
        <a:graphic>
          <a:graphicData uri="http://schemas.openxmlformats.org/drawingml/2006/table">
            <a:tbl>
              <a:tblPr firstRow="1" bandRow="1">
                <a:tableStyleId>{5940675A-B579-460E-94D1-54222C63F5DA}</a:tableStyleId>
              </a:tblPr>
              <a:tblGrid>
                <a:gridCol w="400788">
                  <a:extLst>
                    <a:ext uri="{9D8B030D-6E8A-4147-A177-3AD203B41FA5}">
                      <a16:colId xmlns:a16="http://schemas.microsoft.com/office/drawing/2014/main" val="20000"/>
                    </a:ext>
                  </a:extLst>
                </a:gridCol>
              </a:tblGrid>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16024">
                <a:tc>
                  <a:txBody>
                    <a:bodyPr/>
                    <a:lstStyle/>
                    <a:p>
                      <a:pPr algn="ctr"/>
                      <a:r>
                        <a:rPr lang="en-US" sz="800" b="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0.95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16024">
                <a:tc>
                  <a:txBody>
                    <a:bodyPr/>
                    <a:lstStyle/>
                    <a:p>
                      <a:pPr algn="ctr"/>
                      <a:r>
                        <a:rPr lang="en-US" sz="800" dirty="0">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6" name="Right Arrow 36">
            <a:extLst>
              <a:ext uri="{FF2B5EF4-FFF2-40B4-BE49-F238E27FC236}">
                <a16:creationId xmlns:a16="http://schemas.microsoft.com/office/drawing/2014/main" id="{8693525F-FFBD-48E6-8742-53AD88921BCA}"/>
              </a:ext>
            </a:extLst>
          </p:cNvPr>
          <p:cNvSpPr/>
          <p:nvPr/>
        </p:nvSpPr>
        <p:spPr>
          <a:xfrm>
            <a:off x="3309674" y="4090990"/>
            <a:ext cx="438625" cy="447972"/>
          </a:xfrm>
          <a:prstGeom prst="rightArrow">
            <a:avLst>
              <a:gd name="adj1" fmla="val 69136"/>
              <a:gd name="adj2" fmla="val 39142"/>
            </a:avLst>
          </a:prstGeom>
          <a:gradFill>
            <a:gsLst>
              <a:gs pos="100000">
                <a:srgbClr val="193EB0"/>
              </a:gs>
              <a:gs pos="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24008B6-AC58-4DC1-81EC-3C87151D34D3}"/>
              </a:ext>
            </a:extLst>
          </p:cNvPr>
          <p:cNvSpPr txBox="1"/>
          <p:nvPr/>
        </p:nvSpPr>
        <p:spPr>
          <a:xfrm>
            <a:off x="2541798" y="2924944"/>
            <a:ext cx="20056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Trích</a:t>
            </a:r>
            <a:r>
              <a:rPr lang="en-US" altLang="ko-KR"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 </a:t>
            </a:r>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xuất</a:t>
            </a:r>
            <a:r>
              <a:rPr lang="en-US" altLang="ko-KR"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 </a:t>
            </a:r>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tính</a:t>
            </a:r>
            <a:r>
              <a:rPr lang="en-US" altLang="ko-KR"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 </a:t>
            </a:r>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năng</a:t>
            </a:r>
            <a:endParaRPr lang="en-US" dirty="0">
              <a:solidFill>
                <a:srgbClr val="FF0000"/>
              </a:solidFill>
              <a:latin typeface="SamsungOne-700" panose="020B0803030303020204" pitchFamily="34" charset="0"/>
              <a:ea typeface="SamsungOne-700" panose="020B0803030303020204" pitchFamily="34" charset="0"/>
            </a:endParaRPr>
          </a:p>
        </p:txBody>
      </p:sp>
      <p:sp>
        <p:nvSpPr>
          <p:cNvPr id="38" name="TextBox 37">
            <a:extLst>
              <a:ext uri="{FF2B5EF4-FFF2-40B4-BE49-F238E27FC236}">
                <a16:creationId xmlns:a16="http://schemas.microsoft.com/office/drawing/2014/main" id="{E9AE15E2-3E4B-49D9-8A4F-D7AA932C6336}"/>
              </a:ext>
            </a:extLst>
          </p:cNvPr>
          <p:cNvSpPr txBox="1"/>
          <p:nvPr/>
        </p:nvSpPr>
        <p:spPr>
          <a:xfrm>
            <a:off x="5326715" y="2924944"/>
            <a:ext cx="200565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Phân</a:t>
            </a:r>
            <a:r>
              <a:rPr lang="en-US" altLang="ko-KR"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 </a:t>
            </a:r>
            <a:r>
              <a:rPr lang="en-US" altLang="ko-KR" dirty="0" err="1">
                <a:solidFill>
                  <a:srgbClr val="FF0000"/>
                </a:solidFill>
                <a:latin typeface="SamsungOne-700" panose="020B0803030303020204" pitchFamily="34" charset="0"/>
                <a:ea typeface="SamsungOne-700" panose="020B0803030303020204" pitchFamily="34" charset="0"/>
                <a:sym typeface="Symbol" panose="05050102010706020507" pitchFamily="18" charset="2"/>
              </a:rPr>
              <a:t>loại</a:t>
            </a:r>
            <a:endParaRPr lang="en-US" dirty="0">
              <a:solidFill>
                <a:srgbClr val="FF0000"/>
              </a:solidFill>
              <a:latin typeface="SamsungOne-700" panose="020B0803030303020204" pitchFamily="34" charset="0"/>
              <a:ea typeface="SamsungOne-700" panose="020B0803030303020204" pitchFamily="34" charset="0"/>
            </a:endParaRPr>
          </a:p>
        </p:txBody>
      </p:sp>
      <p:sp>
        <p:nvSpPr>
          <p:cNvPr id="39" name="Right Arrow 7">
            <a:extLst>
              <a:ext uri="{FF2B5EF4-FFF2-40B4-BE49-F238E27FC236}">
                <a16:creationId xmlns:a16="http://schemas.microsoft.com/office/drawing/2014/main" id="{BF916FC2-6002-46EB-90FB-BE61ADF43A8A}"/>
              </a:ext>
            </a:extLst>
          </p:cNvPr>
          <p:cNvSpPr/>
          <p:nvPr/>
        </p:nvSpPr>
        <p:spPr>
          <a:xfrm>
            <a:off x="4534064" y="4020470"/>
            <a:ext cx="697823" cy="589012"/>
          </a:xfrm>
          <a:prstGeom prst="rightArrow">
            <a:avLst>
              <a:gd name="adj1" fmla="val 68087"/>
              <a:gd name="adj2" fmla="val 50000"/>
            </a:avLst>
          </a:prstGeom>
          <a:gradFill>
            <a:gsLst>
              <a:gs pos="100000">
                <a:srgbClr val="193EB0"/>
              </a:gs>
              <a:gs pos="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7">
            <a:extLst>
              <a:ext uri="{FF2B5EF4-FFF2-40B4-BE49-F238E27FC236}">
                <a16:creationId xmlns:a16="http://schemas.microsoft.com/office/drawing/2014/main" id="{F21047FF-F79D-460A-967A-A4A55E7E7B4E}"/>
              </a:ext>
            </a:extLst>
          </p:cNvPr>
          <p:cNvSpPr/>
          <p:nvPr/>
        </p:nvSpPr>
        <p:spPr>
          <a:xfrm>
            <a:off x="6034390" y="4020470"/>
            <a:ext cx="697823" cy="589012"/>
          </a:xfrm>
          <a:prstGeom prst="rightArrow">
            <a:avLst>
              <a:gd name="adj1" fmla="val 68087"/>
              <a:gd name="adj2" fmla="val 50000"/>
            </a:avLst>
          </a:prstGeom>
          <a:gradFill>
            <a:gsLst>
              <a:gs pos="100000">
                <a:srgbClr val="193EB0"/>
              </a:gs>
              <a:gs pos="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7">
            <a:extLst>
              <a:ext uri="{FF2B5EF4-FFF2-40B4-BE49-F238E27FC236}">
                <a16:creationId xmlns:a16="http://schemas.microsoft.com/office/drawing/2014/main" id="{5A39621F-F316-4933-A72C-E6629849BB31}"/>
              </a:ext>
            </a:extLst>
          </p:cNvPr>
          <p:cNvSpPr/>
          <p:nvPr/>
        </p:nvSpPr>
        <p:spPr>
          <a:xfrm>
            <a:off x="7454817" y="4020470"/>
            <a:ext cx="697823" cy="589012"/>
          </a:xfrm>
          <a:prstGeom prst="rightArrow">
            <a:avLst>
              <a:gd name="adj1" fmla="val 68087"/>
              <a:gd name="adj2" fmla="val 50000"/>
            </a:avLst>
          </a:prstGeom>
          <a:gradFill>
            <a:gsLst>
              <a:gs pos="100000">
                <a:srgbClr val="193EB0"/>
              </a:gs>
              <a:gs pos="0">
                <a:srgbClr val="193EB0">
                  <a:alpha val="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730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Bài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Coding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số</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0706</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Làm theo các bước thực hành trong tệp “ex_0706.ipynb”.</a:t>
                </a: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357446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Bài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Coding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số</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0702</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Làm theo các bước thực hành trong tệp</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a:solidFill>
                      <a:schemeClr val="bg1"/>
                    </a:solidFill>
                    <a:latin typeface="iCiel Samsung Sharp Sans Medium" pitchFamily="2" charset="0"/>
                    <a:ea typeface="iCiel Samsung Sharp Sans Medium" pitchFamily="2" charset="0"/>
                    <a:cs typeface="iCiel Samsung Sharp Sans Medium" pitchFamily="2" charset="0"/>
                  </a:rPr>
                  <a:t>0702</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.ipynb' </a:t>
                </a:r>
                <a:endParaRPr lang="ko-KR" altLang="en-US" sz="2000" dirty="0">
                  <a:solidFill>
                    <a:schemeClr val="bg1"/>
                  </a:solidFill>
                  <a:latin typeface="SamsungOne-700" panose="020B0803030303020204" pitchFamily="34" charset="0"/>
                  <a:ea typeface="Samsung Sharp Sans" pitchFamily="2" charset="0"/>
                  <a:cs typeface="iCiel Samsung Sharp Sans Medium"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150091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33">
            <a:extLst>
              <a:ext uri="{FF2B5EF4-FFF2-40B4-BE49-F238E27FC236}">
                <a16:creationId xmlns:a16="http://schemas.microsoft.com/office/drawing/2014/main" id="{551F01E8-8777-4A7B-AD71-63E7C805C68C}"/>
              </a:ext>
            </a:extLst>
          </p:cNvPr>
          <p:cNvSpPr/>
          <p:nvPr/>
        </p:nvSpPr>
        <p:spPr>
          <a:xfrm>
            <a:off x="989683" y="3133792"/>
            <a:ext cx="842622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Giới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thiệu</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CNN</a:t>
            </a:r>
            <a:endParaRPr kumimoji="1" lang="ko-KR" altLang="en-US"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0"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1.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21" name="그룹 20">
            <a:extLst>
              <a:ext uri="{FF2B5EF4-FFF2-40B4-BE49-F238E27FC236}">
                <a16:creationId xmlns:a16="http://schemas.microsoft.com/office/drawing/2014/main" id="{78C7822F-4A92-4B26-8069-24743E91C31D}"/>
              </a:ext>
            </a:extLst>
          </p:cNvPr>
          <p:cNvGrpSpPr/>
          <p:nvPr/>
        </p:nvGrpSpPr>
        <p:grpSpPr>
          <a:xfrm>
            <a:off x="1079574" y="4005064"/>
            <a:ext cx="7544246" cy="1553496"/>
            <a:chOff x="1051307" y="4065033"/>
            <a:chExt cx="7544246" cy="1553496"/>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1.1. Giới thiệu về Mạng nơ-ron tích chập (CNN)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black">
                      <a:lumMod val="75000"/>
                      <a:lumOff val="25000"/>
                    </a:prstClr>
                  </a:solidFill>
                  <a:latin typeface="SamsungOne-700" panose="020B0803030303020204" pitchFamily="34" charset="0"/>
                  <a:ea typeface="맑은 고딕" panose="020B0503020000020004" pitchFamily="50" charset="-127"/>
                </a:rPr>
                <a:t>1.2. Các thành phần của Mạng nơ-ron tích chập (CNN)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7544246" cy="278064"/>
              <a:chOff x="571500" y="5165783"/>
              <a:chExt cx="7546665" cy="278153"/>
            </a:xfrm>
          </p:grpSpPr>
          <p:sp>
            <p:nvSpPr>
              <p:cNvPr id="42" name="직사각형 43">
                <a:extLst>
                  <a:ext uri="{FF2B5EF4-FFF2-40B4-BE49-F238E27FC236}">
                    <a16:creationId xmlns:a16="http://schemas.microsoft.com/office/drawing/2014/main" id="{7C361C6F-D073-4FC0-8ED0-8901EA9A95A1}"/>
                  </a:ext>
                </a:extLst>
              </p:cNvPr>
              <p:cNvSpPr/>
              <p:nvPr/>
            </p:nvSpPr>
            <p:spPr>
              <a:xfrm>
                <a:off x="754380" y="5166976"/>
                <a:ext cx="7363785"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1.3. Xây dựng mạng nơ-ron tích chập sâu bằng các thành phần cơ bản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3"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29" name="Group 2">
              <a:extLst>
                <a:ext uri="{FF2B5EF4-FFF2-40B4-BE49-F238E27FC236}">
                  <a16:creationId xmlns:a16="http://schemas.microsoft.com/office/drawing/2014/main" id="{794E924D-B558-410D-817D-FD91A81E4C39}"/>
                </a:ext>
              </a:extLst>
            </p:cNvPr>
            <p:cNvGrpSpPr/>
            <p:nvPr/>
          </p:nvGrpSpPr>
          <p:grpSpPr>
            <a:xfrm>
              <a:off x="1051307" y="5341657"/>
              <a:ext cx="6550078" cy="276872"/>
              <a:chOff x="571500" y="5153303"/>
              <a:chExt cx="6552178" cy="276960"/>
            </a:xfrm>
          </p:grpSpPr>
          <p:sp>
            <p:nvSpPr>
              <p:cNvPr id="30" name="직사각형 43">
                <a:extLst>
                  <a:ext uri="{FF2B5EF4-FFF2-40B4-BE49-F238E27FC236}">
                    <a16:creationId xmlns:a16="http://schemas.microsoft.com/office/drawing/2014/main" id="{E636EDF9-BD08-4EFB-ABDD-A5E21AC16A7F}"/>
                  </a:ext>
                </a:extLst>
              </p:cNvPr>
              <p:cNvSpPr/>
              <p:nvPr/>
            </p:nvSpPr>
            <p:spPr>
              <a:xfrm>
                <a:off x="754380" y="5153303"/>
                <a:ext cx="6369298"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Xây</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dựng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bằng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TensorFlow</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1"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73082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7" name="그룹 26">
            <a:extLst>
              <a:ext uri="{FF2B5EF4-FFF2-40B4-BE49-F238E27FC236}">
                <a16:creationId xmlns:a16="http://schemas.microsoft.com/office/drawing/2014/main" id="{D15585C6-1FC8-4615-9C4A-E22A876A6B6D}"/>
              </a:ext>
            </a:extLst>
          </p:cNvPr>
          <p:cNvGrpSpPr/>
          <p:nvPr/>
        </p:nvGrpSpPr>
        <p:grpSpPr>
          <a:xfrm>
            <a:off x="559817" y="1916832"/>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CNN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việc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học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lớp</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cụ</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thể</a:t>
              </a:r>
              <a:endParaRPr lang="ko-KR" altLang="en-US" sz="1400" dirty="0">
                <a:solidFill>
                  <a:prstClr val="black">
                    <a:lumMod val="85000"/>
                    <a:lumOff val="15000"/>
                  </a:prstClr>
                </a:solidFill>
                <a:latin typeface="SamsungOne-400" panose="020B0503030303020204" pitchFamily="34" charset="0"/>
              </a:endParaRPr>
            </a:p>
          </p:txBody>
        </p:sp>
      </p:grpSp>
      <p:grpSp>
        <p:nvGrpSpPr>
          <p:cNvPr id="2" name="그룹 1"/>
          <p:cNvGrpSpPr/>
          <p:nvPr/>
        </p:nvGrpSpPr>
        <p:grpSpPr>
          <a:xfrm>
            <a:off x="1711052" y="3212976"/>
            <a:ext cx="6045507" cy="2485615"/>
            <a:chOff x="1711052" y="3215630"/>
            <a:chExt cx="6045507" cy="2485615"/>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52" y="3253730"/>
              <a:ext cx="6045507" cy="2447515"/>
            </a:xfrm>
            <a:prstGeom prst="rect">
              <a:avLst/>
            </a:prstGeom>
            <a:noFill/>
            <a:ln>
              <a:noFill/>
            </a:ln>
          </p:spPr>
        </p:pic>
        <p:sp>
          <p:nvSpPr>
            <p:cNvPr id="4" name="TextBox 3"/>
            <p:cNvSpPr txBox="1"/>
            <p:nvPr/>
          </p:nvSpPr>
          <p:spPr>
            <a:xfrm>
              <a:off x="5838368" y="3215630"/>
              <a:ext cx="1784463" cy="338554"/>
            </a:xfrm>
            <a:prstGeom prst="rect">
              <a:avLst/>
            </a:prstGeom>
            <a:solidFill>
              <a:schemeClr val="bg1"/>
            </a:solidFill>
          </p:spPr>
          <p:txBody>
            <a:bodyPr wrap="none" rtlCol="0">
              <a:spAutoFit/>
            </a:bodyPr>
            <a:lstStyle/>
            <a:p>
              <a:r>
                <a:rPr lang="vi-VN" sz="1600" b="1" dirty="0">
                  <a:latin typeface="SamsungOne-400" panose="020B0503030303020204" pitchFamily="34" charset="0"/>
                  <a:ea typeface="SamsungOne-400" panose="020B0503030303020204" pitchFamily="34" charset="0"/>
                </a:rPr>
                <a:t>Bản đồ đặc trưng:</a:t>
              </a:r>
              <a:endParaRPr lang="en-US" sz="1600" b="1" dirty="0">
                <a:latin typeface="SamsungOne-400" panose="020B0503030303020204" pitchFamily="34" charset="0"/>
                <a:ea typeface="SamsungOne-400" panose="020B0503030303020204" pitchFamily="34" charset="0"/>
              </a:endParaRPr>
            </a:p>
          </p:txBody>
        </p:sp>
      </p:grpSp>
      <p:sp>
        <p:nvSpPr>
          <p:cNvPr id="5" name="TextBox 4"/>
          <p:cNvSpPr txBox="1"/>
          <p:nvPr/>
        </p:nvSpPr>
        <p:spPr>
          <a:xfrm>
            <a:off x="634989" y="2201564"/>
            <a:ext cx="8136904" cy="595035"/>
          </a:xfrm>
          <a:prstGeom prst="rect">
            <a:avLst/>
          </a:prstGeom>
          <a:noFill/>
        </p:spPr>
        <p:txBody>
          <a:bodyPr wrap="square" rtlCol="0">
            <a:spAutoFit/>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CNN có thể tự động tìm hiểu các tính năng hữu ích nhất cho tác vụ từ dữ liệu gốc.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dưới đây cho thấy một bản đồ tính năng được tạo từ một hình ảnh đầu vào.</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AD83D887-3FFF-48AC-B2C8-8323AF682BBE}"/>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a:t>
            </a:r>
            <a:r>
              <a:rPr lang="en"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ác thành phần của mạng nơ-ron tích chập (CNN)</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89998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 name="직사각형 3"/>
          <p:cNvSpPr/>
          <p:nvPr/>
        </p:nvSpPr>
        <p:spPr>
          <a:xfrm>
            <a:off x="4447356" y="5445224"/>
            <a:ext cx="79208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sp>
        <p:nvSpPr>
          <p:cNvPr id="9" name="TextBox 8">
            <a:extLst>
              <a:ext uri="{FF2B5EF4-FFF2-40B4-BE49-F238E27FC236}">
                <a16:creationId xmlns:a16="http://schemas.microsoft.com/office/drawing/2014/main" id="{2783A822-A223-334F-8BAA-8F66A71BB229}"/>
              </a:ext>
            </a:extLst>
          </p:cNvPr>
          <p:cNvSpPr txBox="1"/>
          <p:nvPr/>
        </p:nvSpPr>
        <p:spPr>
          <a:xfrm>
            <a:off x="4665635" y="5723860"/>
            <a:ext cx="4262705" cy="292388"/>
          </a:xfrm>
          <a:prstGeom prst="rect">
            <a:avLst/>
          </a:prstGeom>
          <a:solidFill>
            <a:schemeClr val="bg1"/>
          </a:solidFill>
        </p:spPr>
        <p:txBody>
          <a:bodyPr wrap="none" rtlCol="0">
            <a:spAutoFit/>
          </a:bodyPr>
          <a:lstStyle/>
          <a:p>
            <a:r>
              <a:rPr kumimoji="1" lang="vi-VN" altLang="ko-KR" sz="1300" dirty="0">
                <a:solidFill>
                  <a:srgbClr val="1429A0"/>
                </a:solidFill>
                <a:latin typeface="SamsungOne-400" panose="020B0503030303020204" pitchFamily="34" charset="0"/>
                <a:ea typeface="SamsungOne-400" panose="020B0503030303020204" pitchFamily="34" charset="0"/>
              </a:rPr>
              <a:t>Cấu trúc liên kết một phần và trường tiếp nhận của CNN</a:t>
            </a:r>
            <a:endParaRPr kumimoji="1" lang="ko-KR" altLang="en-US" sz="1300" dirty="0">
              <a:solidFill>
                <a:srgbClr val="1429A0"/>
              </a:solidFill>
              <a:latin typeface="SamsungOne-400" panose="020B0503030303020204" pitchFamily="34" charset="0"/>
            </a:endParaRPr>
          </a:p>
        </p:txBody>
      </p:sp>
      <p:grpSp>
        <p:nvGrpSpPr>
          <p:cNvPr id="5" name="그룹 4"/>
          <p:cNvGrpSpPr/>
          <p:nvPr/>
        </p:nvGrpSpPr>
        <p:grpSpPr>
          <a:xfrm>
            <a:off x="4772888" y="1835923"/>
            <a:ext cx="4591135" cy="3837486"/>
            <a:chOff x="4496296" y="1607738"/>
            <a:chExt cx="4591135" cy="3837486"/>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33" b="12155"/>
            <a:stretch/>
          </p:blipFill>
          <p:spPr bwMode="auto">
            <a:xfrm>
              <a:off x="4716016" y="1900126"/>
              <a:ext cx="4110326" cy="327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71796A-BDA5-7D4A-96D9-A5E20AC6986E}"/>
                    </a:ext>
                  </a:extLst>
                </p:cNvPr>
                <p:cNvSpPr txBox="1"/>
                <p:nvPr/>
              </p:nvSpPr>
              <p:spPr>
                <a:xfrm>
                  <a:off x="4565212" y="1634763"/>
                  <a:ext cx="688522" cy="292388"/>
                </a:xfrm>
                <a:prstGeom prst="rect">
                  <a:avLst/>
                </a:prstGeom>
                <a:solidFill>
                  <a:schemeClr val="bg1"/>
                </a:solidFill>
              </p:spPr>
              <p:txBody>
                <a:bodyPr wrap="none" rtlCol="0">
                  <a:spAutoFit/>
                </a:bodyPr>
                <a:lstStyle/>
                <a:p>
                  <a:r>
                    <a:rPr kumimoji="1" lang="en-US" altLang="ko-KR" sz="1300" dirty="0" err="1">
                      <a:latin typeface="SamsungOne-400" panose="020B0503030303020204" pitchFamily="34" charset="0"/>
                      <a:ea typeface="SamsungOne-400" panose="020B0503030303020204" pitchFamily="34" charset="0"/>
                    </a:rPr>
                    <a:t>Lớp</a:t>
                  </a:r>
                  <a:r>
                    <a:rPr kumimoji="1" lang="en-US" altLang="ko-KR" sz="1300" dirty="0">
                      <a:latin typeface="SamsungOne-400" panose="020B0503030303020204" pitchFamily="34" charset="0"/>
                      <a:ea typeface="SamsungOne-400" panose="020B0503030303020204" pitchFamily="34" charset="0"/>
                    </a:rPr>
                    <a:t> </a:t>
                  </a:r>
                  <a14:m>
                    <m:oMath xmlns:m="http://schemas.openxmlformats.org/officeDocument/2006/math">
                      <m:r>
                        <a:rPr kumimoji="1" lang="en-US" altLang="ko-KR" sz="1300" b="0" i="1" smtClean="0">
                          <a:latin typeface="Cambria Math" panose="02040503050406030204" pitchFamily="18" charset="0"/>
                        </a:rPr>
                        <m:t>𝑙</m:t>
                      </m:r>
                    </m:oMath>
                  </a14:m>
                  <a:r>
                    <a:rPr kumimoji="1" lang="en-US" altLang="ko-KR" sz="1300" dirty="0">
                      <a:latin typeface="SamsungOne-400" panose="020B0503030303020204" pitchFamily="34" charset="0"/>
                      <a:ea typeface="SamsungOne-400" panose="020B0503030303020204" pitchFamily="34" charset="0"/>
                    </a:rPr>
                    <a:t>-1</a:t>
                  </a:r>
                  <a:endParaRPr kumimoji="1" lang="ko-KR" altLang="en-US" sz="1300" dirty="0">
                    <a:latin typeface="SamsungOne-400" panose="020B0503030303020204" pitchFamily="34" charset="0"/>
                  </a:endParaRPr>
                </a:p>
              </p:txBody>
            </p:sp>
          </mc:Choice>
          <mc:Fallback xmlns="">
            <p:sp>
              <p:nvSpPr>
                <p:cNvPr id="6" name="TextBox 5">
                  <a:extLst>
                    <a:ext uri="{FF2B5EF4-FFF2-40B4-BE49-F238E27FC236}">
                      <a16:creationId xmlns:a16="http://schemas.microsoft.com/office/drawing/2014/main" id="{7671796A-BDA5-7D4A-96D9-A5E20AC6986E}"/>
                    </a:ext>
                  </a:extLst>
                </p:cNvPr>
                <p:cNvSpPr txBox="1">
                  <a:spLocks noRot="1" noChangeAspect="1" noMove="1" noResize="1" noEditPoints="1" noAdjustHandles="1" noChangeArrowheads="1" noChangeShapeType="1" noTextEdit="1"/>
                </p:cNvSpPr>
                <p:nvPr/>
              </p:nvSpPr>
              <p:spPr>
                <a:xfrm>
                  <a:off x="4565212" y="1634763"/>
                  <a:ext cx="688522" cy="292388"/>
                </a:xfrm>
                <a:prstGeom prst="rect">
                  <a:avLst/>
                </a:prstGeom>
                <a:blipFill>
                  <a:blip r:embed="rId3"/>
                  <a:stretch>
                    <a:fillRect l="-885" t="-2083" r="-88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669D13-9B87-A349-BBFA-4677A0E0ED83}"/>
                    </a:ext>
                  </a:extLst>
                </p:cNvPr>
                <p:cNvSpPr txBox="1"/>
                <p:nvPr/>
              </p:nvSpPr>
              <p:spPr>
                <a:xfrm>
                  <a:off x="5563062" y="1634763"/>
                  <a:ext cx="550664" cy="292388"/>
                </a:xfrm>
                <a:prstGeom prst="rect">
                  <a:avLst/>
                </a:prstGeom>
                <a:solidFill>
                  <a:schemeClr val="bg1"/>
                </a:solidFill>
              </p:spPr>
              <p:txBody>
                <a:bodyPr wrap="none" rtlCol="0">
                  <a:spAutoFit/>
                </a:bodyPr>
                <a:lstStyle/>
                <a:p>
                  <a:r>
                    <a:rPr kumimoji="1" lang="en-US" altLang="ko-KR" sz="1300" dirty="0" err="1">
                      <a:latin typeface="SamsungOne-400" panose="020B0503030303020204" pitchFamily="34" charset="0"/>
                      <a:ea typeface="SamsungOne-400" panose="020B0503030303020204" pitchFamily="34" charset="0"/>
                    </a:rPr>
                    <a:t>Lớp</a:t>
                  </a:r>
                  <a:r>
                    <a:rPr kumimoji="1" lang="en-US" altLang="ko-KR" sz="1300" dirty="0">
                      <a:latin typeface="SamsungOne-400" panose="020B0503030303020204" pitchFamily="34" charset="0"/>
                      <a:ea typeface="SamsungOne-400" panose="020B0503030303020204" pitchFamily="34" charset="0"/>
                    </a:rPr>
                    <a:t> </a:t>
                  </a:r>
                  <a14:m>
                    <m:oMath xmlns:m="http://schemas.openxmlformats.org/officeDocument/2006/math">
                      <m:r>
                        <a:rPr kumimoji="1" lang="en-US" altLang="ko-KR" sz="1300" b="0" i="1" smtClean="0">
                          <a:latin typeface="Cambria Math" panose="02040503050406030204" pitchFamily="18" charset="0"/>
                        </a:rPr>
                        <m:t>𝑙</m:t>
                      </m:r>
                    </m:oMath>
                  </a14:m>
                  <a:endParaRPr kumimoji="1" lang="ko-KR" altLang="en-US" sz="1300" dirty="0">
                    <a:latin typeface="SamsungOne-400" panose="020B0503030303020204" pitchFamily="34" charset="0"/>
                  </a:endParaRPr>
                </a:p>
              </p:txBody>
            </p:sp>
          </mc:Choice>
          <mc:Fallback xmlns="">
            <p:sp>
              <p:nvSpPr>
                <p:cNvPr id="7" name="TextBox 6">
                  <a:extLst>
                    <a:ext uri="{FF2B5EF4-FFF2-40B4-BE49-F238E27FC236}">
                      <a16:creationId xmlns:a16="http://schemas.microsoft.com/office/drawing/2014/main" id="{57669D13-9B87-A349-BBFA-4677A0E0ED83}"/>
                    </a:ext>
                  </a:extLst>
                </p:cNvPr>
                <p:cNvSpPr txBox="1">
                  <a:spLocks noRot="1" noChangeAspect="1" noMove="1" noResize="1" noEditPoints="1" noAdjustHandles="1" noChangeArrowheads="1" noChangeShapeType="1" noTextEdit="1"/>
                </p:cNvSpPr>
                <p:nvPr/>
              </p:nvSpPr>
              <p:spPr>
                <a:xfrm>
                  <a:off x="5563062" y="1634763"/>
                  <a:ext cx="550664" cy="292388"/>
                </a:xfrm>
                <a:prstGeom prst="rect">
                  <a:avLst/>
                </a:prstGeom>
                <a:blipFill>
                  <a:blip r:embed="rId4"/>
                  <a:stretch>
                    <a:fillRect l="-2222" t="-2083" b="-1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C9E0AD1-9191-744F-B6F9-1B2B0C9135AA}"/>
                </a:ext>
              </a:extLst>
            </p:cNvPr>
            <p:cNvSpPr txBox="1"/>
            <p:nvPr/>
          </p:nvSpPr>
          <p:spPr>
            <a:xfrm>
              <a:off x="4496296" y="5152836"/>
              <a:ext cx="2016898" cy="292388"/>
            </a:xfrm>
            <a:prstGeom prst="rect">
              <a:avLst/>
            </a:prstGeom>
            <a:solidFill>
              <a:schemeClr val="bg1"/>
            </a:solidFill>
          </p:spPr>
          <p:txBody>
            <a:bodyPr wrap="none" rtlCol="0">
              <a:spAutoFit/>
            </a:bodyPr>
            <a:lstStyle/>
            <a:p>
              <a:pPr algn="ctr"/>
              <a:r>
                <a:rPr kumimoji="1" lang="en-US" altLang="ko-KR" sz="1300" dirty="0">
                  <a:latin typeface="SamsungOne-400" panose="020B0503030303020204" pitchFamily="34" charset="0"/>
                  <a:ea typeface="SamsungOne-400" panose="020B0503030303020204" pitchFamily="34" charset="0"/>
                </a:rPr>
                <a:t>(a) DMLP (</a:t>
              </a:r>
              <a:r>
                <a:rPr kumimoji="1" lang="en-US" altLang="ko-KR" sz="1300" dirty="0" err="1">
                  <a:latin typeface="SamsungOne-400" panose="020B0503030303020204" pitchFamily="34" charset="0"/>
                  <a:ea typeface="SamsungOne-400" panose="020B0503030303020204" pitchFamily="34" charset="0"/>
                </a:rPr>
                <a:t>kết</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nối</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đầy</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đủ</a:t>
              </a:r>
              <a:r>
                <a:rPr kumimoji="1" lang="en-US" altLang="ko-KR" sz="1300" dirty="0">
                  <a:latin typeface="SamsungOne-400" panose="020B0503030303020204" pitchFamily="34" charset="0"/>
                  <a:ea typeface="SamsungOne-400" panose="020B0503030303020204" pitchFamily="34" charset="0"/>
                </a:rPr>
                <a:t>)</a:t>
              </a:r>
              <a:endParaRPr kumimoji="1" lang="ko-KR" altLang="en-US" sz="1300" dirty="0">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AD54A3-4638-0248-BFD8-237AF03D10F2}"/>
                    </a:ext>
                  </a:extLst>
                </p:cNvPr>
                <p:cNvSpPr txBox="1"/>
                <p:nvPr/>
              </p:nvSpPr>
              <p:spPr>
                <a:xfrm>
                  <a:off x="7283184" y="1635547"/>
                  <a:ext cx="688522" cy="292388"/>
                </a:xfrm>
                <a:prstGeom prst="rect">
                  <a:avLst/>
                </a:prstGeom>
                <a:solidFill>
                  <a:schemeClr val="bg1"/>
                </a:solidFill>
              </p:spPr>
              <p:txBody>
                <a:bodyPr wrap="none" rtlCol="0">
                  <a:spAutoFit/>
                </a:bodyPr>
                <a:lstStyle/>
                <a:p>
                  <a:r>
                    <a:rPr kumimoji="1" lang="en-US" altLang="ko-KR" sz="1300" dirty="0" err="1">
                      <a:latin typeface="SamsungOne-400" panose="020B0503030303020204" pitchFamily="34" charset="0"/>
                      <a:ea typeface="SamsungOne-400" panose="020B0503030303020204" pitchFamily="34" charset="0"/>
                    </a:rPr>
                    <a:t>Lớp</a:t>
                  </a:r>
                  <a:r>
                    <a:rPr kumimoji="1" lang="en-US" altLang="ko-KR" sz="1300" dirty="0">
                      <a:latin typeface="SamsungOne-400" panose="020B0503030303020204" pitchFamily="34" charset="0"/>
                      <a:ea typeface="SamsungOne-400" panose="020B0503030303020204" pitchFamily="34" charset="0"/>
                    </a:rPr>
                    <a:t> </a:t>
                  </a:r>
                  <a14:m>
                    <m:oMath xmlns:m="http://schemas.openxmlformats.org/officeDocument/2006/math">
                      <m:r>
                        <a:rPr kumimoji="1" lang="en-US" altLang="ko-KR" sz="1300" b="0" i="1" smtClean="0">
                          <a:latin typeface="Cambria Math" panose="02040503050406030204" pitchFamily="18" charset="0"/>
                        </a:rPr>
                        <m:t>𝑙</m:t>
                      </m:r>
                    </m:oMath>
                  </a14:m>
                  <a:r>
                    <a:rPr kumimoji="1" lang="en-US" altLang="ko-KR" sz="1300" dirty="0">
                      <a:latin typeface="SamsungOne-400" panose="020B0503030303020204" pitchFamily="34" charset="0"/>
                      <a:ea typeface="SamsungOne-400" panose="020B0503030303020204" pitchFamily="34" charset="0"/>
                    </a:rPr>
                    <a:t>-1</a:t>
                  </a:r>
                  <a:endParaRPr kumimoji="1" lang="ko-KR" altLang="en-US" sz="1300" dirty="0">
                    <a:latin typeface="SamsungOne-400" panose="020B0503030303020204" pitchFamily="34" charset="0"/>
                  </a:endParaRPr>
                </a:p>
              </p:txBody>
            </p:sp>
          </mc:Choice>
          <mc:Fallback xmlns="">
            <p:sp>
              <p:nvSpPr>
                <p:cNvPr id="10" name="TextBox 9">
                  <a:extLst>
                    <a:ext uri="{FF2B5EF4-FFF2-40B4-BE49-F238E27FC236}">
                      <a16:creationId xmlns:a16="http://schemas.microsoft.com/office/drawing/2014/main" id="{84AD54A3-4638-0248-BFD8-237AF03D10F2}"/>
                    </a:ext>
                  </a:extLst>
                </p:cNvPr>
                <p:cNvSpPr txBox="1">
                  <a:spLocks noRot="1" noChangeAspect="1" noMove="1" noResize="1" noEditPoints="1" noAdjustHandles="1" noChangeArrowheads="1" noChangeShapeType="1" noTextEdit="1"/>
                </p:cNvSpPr>
                <p:nvPr/>
              </p:nvSpPr>
              <p:spPr>
                <a:xfrm>
                  <a:off x="7283184" y="1635547"/>
                  <a:ext cx="688522" cy="292388"/>
                </a:xfrm>
                <a:prstGeom prst="rect">
                  <a:avLst/>
                </a:prstGeom>
                <a:blipFill>
                  <a:blip r:embed="rId3"/>
                  <a:stretch>
                    <a:fillRect l="-885" t="-2083" r="-88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8B3030E-A646-284E-B6A6-038C9894A9EB}"/>
                    </a:ext>
                  </a:extLst>
                </p:cNvPr>
                <p:cNvSpPr txBox="1"/>
                <p:nvPr/>
              </p:nvSpPr>
              <p:spPr>
                <a:xfrm>
                  <a:off x="8230531" y="1607738"/>
                  <a:ext cx="550664" cy="292388"/>
                </a:xfrm>
                <a:prstGeom prst="rect">
                  <a:avLst/>
                </a:prstGeom>
                <a:solidFill>
                  <a:schemeClr val="bg1"/>
                </a:solidFill>
              </p:spPr>
              <p:txBody>
                <a:bodyPr wrap="none" rtlCol="0">
                  <a:spAutoFit/>
                </a:bodyPr>
                <a:lstStyle/>
                <a:p>
                  <a:r>
                    <a:rPr kumimoji="1" lang="en-US" altLang="ko-KR" sz="1300" dirty="0" err="1">
                      <a:latin typeface="SamsungOne-400" panose="020B0503030303020204" pitchFamily="34" charset="0"/>
                      <a:ea typeface="SamsungOne-400" panose="020B0503030303020204" pitchFamily="34" charset="0"/>
                    </a:rPr>
                    <a:t>Lớp</a:t>
                  </a:r>
                  <a:r>
                    <a:rPr kumimoji="1" lang="en-US" altLang="ko-KR" sz="1300" dirty="0">
                      <a:latin typeface="SamsungOne-400" panose="020B0503030303020204" pitchFamily="34" charset="0"/>
                      <a:ea typeface="SamsungOne-400" panose="020B0503030303020204" pitchFamily="34" charset="0"/>
                    </a:rPr>
                    <a:t> </a:t>
                  </a:r>
                  <a14:m>
                    <m:oMath xmlns:m="http://schemas.openxmlformats.org/officeDocument/2006/math">
                      <m:r>
                        <a:rPr kumimoji="1" lang="en-US" altLang="ko-KR" sz="1300" b="0" i="1" smtClean="0">
                          <a:latin typeface="Cambria Math" panose="02040503050406030204" pitchFamily="18" charset="0"/>
                        </a:rPr>
                        <m:t>𝑙</m:t>
                      </m:r>
                    </m:oMath>
                  </a14:m>
                  <a:endParaRPr kumimoji="1" lang="ko-KR" altLang="en-US" sz="1300" dirty="0">
                    <a:latin typeface="SamsungOne-400" panose="020B0503030303020204" pitchFamily="34" charset="0"/>
                  </a:endParaRPr>
                </a:p>
              </p:txBody>
            </p:sp>
          </mc:Choice>
          <mc:Fallback xmlns="">
            <p:sp>
              <p:nvSpPr>
                <p:cNvPr id="11" name="TextBox 10">
                  <a:extLst>
                    <a:ext uri="{FF2B5EF4-FFF2-40B4-BE49-F238E27FC236}">
                      <a16:creationId xmlns:a16="http://schemas.microsoft.com/office/drawing/2014/main" id="{98B3030E-A646-284E-B6A6-038C9894A9EB}"/>
                    </a:ext>
                  </a:extLst>
                </p:cNvPr>
                <p:cNvSpPr txBox="1">
                  <a:spLocks noRot="1" noChangeAspect="1" noMove="1" noResize="1" noEditPoints="1" noAdjustHandles="1" noChangeArrowheads="1" noChangeShapeType="1" noTextEdit="1"/>
                </p:cNvSpPr>
                <p:nvPr/>
              </p:nvSpPr>
              <p:spPr>
                <a:xfrm>
                  <a:off x="8230531" y="1607738"/>
                  <a:ext cx="550664" cy="292388"/>
                </a:xfrm>
                <a:prstGeom prst="rect">
                  <a:avLst/>
                </a:prstGeom>
                <a:blipFill>
                  <a:blip r:embed="rId5"/>
                  <a:stretch>
                    <a:fillRect l="-2222" t="-2083"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176899C-DA19-3F41-8133-2CE8E27B8336}"/>
                </a:ext>
              </a:extLst>
            </p:cNvPr>
            <p:cNvSpPr txBox="1"/>
            <p:nvPr/>
          </p:nvSpPr>
          <p:spPr>
            <a:xfrm>
              <a:off x="6339840" y="1706562"/>
              <a:ext cx="928166" cy="492443"/>
            </a:xfrm>
            <a:prstGeom prst="rect">
              <a:avLst/>
            </a:prstGeom>
            <a:solidFill>
              <a:schemeClr val="bg1"/>
            </a:solidFill>
          </p:spPr>
          <p:txBody>
            <a:bodyPr wrap="square" rtlCol="0">
              <a:spAutoFit/>
            </a:bodyPr>
            <a:lstStyle/>
            <a:p>
              <a:pPr algn="ctr"/>
              <a:r>
                <a:rPr kumimoji="1" lang="en-US" altLang="ko-KR" sz="1300" dirty="0" err="1">
                  <a:latin typeface="SamsungOne-400" panose="020B0503030303020204" pitchFamily="34" charset="0"/>
                  <a:ea typeface="SamsungOne-400" panose="020B0503030303020204" pitchFamily="34" charset="0"/>
                </a:rPr>
                <a:t>Lĩnh</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vực</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tiếp</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nhận</a:t>
              </a:r>
              <a:endParaRPr kumimoji="1" lang="ko-KR" altLang="en-US" sz="1300" dirty="0">
                <a:latin typeface="SamsungOne-400" panose="020B0503030303020204" pitchFamily="34" charset="0"/>
              </a:endParaRPr>
            </a:p>
          </p:txBody>
        </p:sp>
        <p:sp>
          <p:nvSpPr>
            <p:cNvPr id="13" name="TextBox 12">
              <a:extLst>
                <a:ext uri="{FF2B5EF4-FFF2-40B4-BE49-F238E27FC236}">
                  <a16:creationId xmlns:a16="http://schemas.microsoft.com/office/drawing/2014/main" id="{5B915D4C-2A12-D545-8BB5-5EACA0FD4CA9}"/>
                </a:ext>
              </a:extLst>
            </p:cNvPr>
            <p:cNvSpPr txBox="1"/>
            <p:nvPr/>
          </p:nvSpPr>
          <p:spPr>
            <a:xfrm>
              <a:off x="6951910" y="5152836"/>
              <a:ext cx="2135521" cy="292388"/>
            </a:xfrm>
            <a:prstGeom prst="rect">
              <a:avLst/>
            </a:prstGeom>
            <a:solidFill>
              <a:schemeClr val="bg1"/>
            </a:solidFill>
          </p:spPr>
          <p:txBody>
            <a:bodyPr wrap="none" rtlCol="0">
              <a:spAutoFit/>
            </a:bodyPr>
            <a:lstStyle/>
            <a:p>
              <a:pPr algn="ctr"/>
              <a:r>
                <a:rPr kumimoji="1" lang="en-US" altLang="ko-KR" sz="1300" dirty="0">
                  <a:latin typeface="SamsungOne-400" panose="020B0503030303020204" pitchFamily="34" charset="0"/>
                  <a:ea typeface="SamsungOne-400" panose="020B0503030303020204" pitchFamily="34" charset="0"/>
                </a:rPr>
                <a:t>(b) CNN (</a:t>
              </a:r>
              <a:r>
                <a:rPr kumimoji="1" lang="en-US" altLang="ko-KR" sz="1300" dirty="0" err="1">
                  <a:latin typeface="SamsungOne-400" panose="020B0503030303020204" pitchFamily="34" charset="0"/>
                  <a:ea typeface="SamsungOne-400" panose="020B0503030303020204" pitchFamily="34" charset="0"/>
                </a:rPr>
                <a:t>kết</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nối</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một</a:t>
              </a:r>
              <a:r>
                <a:rPr kumimoji="1" lang="en-US" altLang="ko-KR" sz="1300" dirty="0">
                  <a:latin typeface="SamsungOne-400" panose="020B0503030303020204" pitchFamily="34" charset="0"/>
                  <a:ea typeface="SamsungOne-400" panose="020B0503030303020204" pitchFamily="34" charset="0"/>
                </a:rPr>
                <a:t> </a:t>
              </a:r>
              <a:r>
                <a:rPr kumimoji="1" lang="en-US" altLang="ko-KR" sz="1300" dirty="0" err="1">
                  <a:latin typeface="SamsungOne-400" panose="020B0503030303020204" pitchFamily="34" charset="0"/>
                  <a:ea typeface="SamsungOne-400" panose="020B0503030303020204" pitchFamily="34" charset="0"/>
                </a:rPr>
                <a:t>phần</a:t>
              </a:r>
              <a:r>
                <a:rPr kumimoji="1" lang="en-US" altLang="ko-KR" sz="1300" dirty="0">
                  <a:latin typeface="SamsungOne-400" panose="020B0503030303020204" pitchFamily="34" charset="0"/>
                  <a:ea typeface="SamsungOne-400" panose="020B0503030303020204" pitchFamily="34" charset="0"/>
                </a:rPr>
                <a:t>)</a:t>
              </a:r>
              <a:endParaRPr kumimoji="1" lang="ko-KR" altLang="en-US" sz="1300" dirty="0">
                <a:latin typeface="SamsungOne-400" panose="020B0503030303020204" pitchFamily="34" charset="0"/>
              </a:endParaRPr>
            </a:p>
          </p:txBody>
        </p:sp>
      </p:grpSp>
      <p:grpSp>
        <p:nvGrpSpPr>
          <p:cNvPr id="15"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6"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a:solidFill>
                    <a:prstClr val="black">
                      <a:lumMod val="85000"/>
                      <a:lumOff val="15000"/>
                    </a:prstClr>
                  </a:solidFill>
                  <a:latin typeface="SamsungOne-400" panose="020B0503030303020204" pitchFamily="34" charset="0"/>
                </a:rPr>
                <a:t>DMLP </a:t>
              </a:r>
              <a:r>
                <a:rPr lang="en-US" altLang="ko-KR" sz="1400" dirty="0" err="1">
                  <a:solidFill>
                    <a:prstClr val="black">
                      <a:lumMod val="85000"/>
                      <a:lumOff val="15000"/>
                    </a:prstClr>
                  </a:solidFill>
                  <a:latin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rPr>
                <a:t> CNN</a:t>
              </a:r>
              <a:endParaRPr lang="ko-KR" altLang="en-US" sz="1400" dirty="0">
                <a:solidFill>
                  <a:prstClr val="black">
                    <a:lumMod val="85000"/>
                    <a:lumOff val="15000"/>
                  </a:prstClr>
                </a:solidFill>
                <a:latin typeface="SamsungOne-400" panose="020B0503030303020204" pitchFamily="34" charset="0"/>
              </a:endParaRPr>
            </a:p>
          </p:txBody>
        </p:sp>
      </p:grpSp>
      <p:sp>
        <p:nvSpPr>
          <p:cNvPr id="18" name="TextBox 17"/>
          <p:cNvSpPr txBox="1"/>
          <p:nvPr/>
        </p:nvSpPr>
        <p:spPr>
          <a:xfrm>
            <a:off x="634989" y="1677026"/>
            <a:ext cx="4172407" cy="2205732"/>
          </a:xfrm>
          <a:prstGeom prst="rect">
            <a:avLst/>
          </a:prstGeom>
          <a:noFill/>
        </p:spPr>
        <p:txBody>
          <a:bodyPr wrap="square" rtlCol="0">
            <a:spAutoFit/>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DMLP</a:t>
            </a:r>
          </a:p>
          <a:p>
            <a:pPr marL="358775" lvl="2" indent="-17621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Độ phức tạp cao do cấu trúc được kết nối đầy đủ</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8775" lvl="2" indent="-176213">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mức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CNN</a:t>
            </a:r>
          </a:p>
          <a:p>
            <a:pPr marL="358775" lvl="2" indent="-17621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Cấu trúc liên thông từng phần (nối thưa) sử dụng phép tích chập để giảm độ phức tạp.</a:t>
            </a:r>
          </a:p>
          <a:p>
            <a:pPr marL="358775" lvl="2" indent="-17621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Hoạt động tích chập trích xuất các tính năng hữu ích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TextBox 18"/>
          <p:cNvSpPr txBox="1"/>
          <p:nvPr/>
        </p:nvSpPr>
        <p:spPr>
          <a:xfrm>
            <a:off x="846956" y="3780909"/>
            <a:ext cx="3869060" cy="1169551"/>
          </a:xfrm>
          <a:prstGeom prst="rect">
            <a:avLst/>
          </a:prstGeom>
          <a:solidFill>
            <a:schemeClr val="bg1">
              <a:lumMod val="95000"/>
            </a:schemeClr>
          </a:solidFill>
        </p:spPr>
        <p:txBody>
          <a:bodyPr wrap="square" rtlCol="0">
            <a:spAutoFit/>
          </a:bodyPr>
          <a:lstStyle/>
          <a:p>
            <a:pPr marL="0" lvl="1" algn="ctr">
              <a:spcAft>
                <a:spcPts val="600"/>
              </a:spcAft>
              <a:buClr>
                <a:srgbClr val="193EB0"/>
              </a:buCl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Thích hợp cho dữ liệu của cấu trúc lưới (âm thanh, video, v.v.)</a:t>
            </a:r>
          </a:p>
          <a:p>
            <a:pPr marL="0" lvl="1" algn="ctr">
              <a:spcAft>
                <a:spcPts val="600"/>
              </a:spcAft>
              <a:buClr>
                <a:srgbClr val="193EB0"/>
              </a:buCl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Lĩnh vực tiếp nhận của nó tương tự như tầm nhìn của con người.</a:t>
            </a:r>
          </a:p>
          <a:p>
            <a:pPr marL="0" lvl="1" algn="ctr">
              <a:spcAft>
                <a:spcPts val="600"/>
              </a:spcAft>
              <a:buClr>
                <a:srgbClr val="193EB0"/>
              </a:buCl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Có thể xử lý đầu vào có kích thước thay đổi</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95060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5" name="직사각형 4"/>
          <p:cNvSpPr/>
          <p:nvPr/>
        </p:nvSpPr>
        <p:spPr>
          <a:xfrm>
            <a:off x="620742" y="1689021"/>
            <a:ext cx="8847258" cy="292388"/>
          </a:xfrm>
          <a:prstGeom prst="rect">
            <a:avLst/>
          </a:prstGeom>
        </p:spPr>
        <p:txBody>
          <a:bodyPr wrap="square">
            <a:spAutoFit/>
          </a:bodyPr>
          <a:lstStyle/>
          <a:p>
            <a:pPr marL="182563" lvl="1"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Convolution là một phép toán tuyến tính nhân các giá trị tương ứng và tạo ra tổng của chúng.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3" name="직사각형 12"/>
          <p:cNvSpPr/>
          <p:nvPr/>
        </p:nvSpPr>
        <p:spPr>
          <a:xfrm>
            <a:off x="1242213" y="2286319"/>
            <a:ext cx="7200800" cy="307777"/>
          </a:xfrm>
          <a:prstGeom prst="rect">
            <a:avLst/>
          </a:prstGeom>
        </p:spPr>
        <p:txBody>
          <a:bodyPr wrap="square">
            <a:spAutoFit/>
          </a:bodyPr>
          <a:lstStyle/>
          <a:p>
            <a:pPr lvl="1" algn="ctr"/>
            <a:r>
              <a:rPr lang="vi-VN" altLang="ko-KR" sz="1400" i="1" dirty="0">
                <a:latin typeface="SamsungOne-400" panose="020B0503030303020204" pitchFamily="34" charset="0"/>
                <a:ea typeface="SamsungOne-400" panose="020B0503030303020204" pitchFamily="34" charset="0"/>
                <a:cs typeface="Times New Roman" pitchFamily="18" charset="0"/>
              </a:rPr>
              <a:t>u là </a:t>
            </a:r>
            <a:r>
              <a:rPr lang="en-US" altLang="ko-KR" sz="1400" i="1" dirty="0">
                <a:latin typeface="SamsungOne-400" panose="020B0503030303020204" pitchFamily="34" charset="0"/>
                <a:ea typeface="SamsungOne-400" panose="020B0503030303020204" pitchFamily="34" charset="0"/>
                <a:cs typeface="Times New Roman" pitchFamily="18" charset="0"/>
              </a:rPr>
              <a:t>kernel</a:t>
            </a:r>
            <a:r>
              <a:rPr lang="vi-VN" altLang="ko-KR" sz="1400" i="1" dirty="0">
                <a:latin typeface="SamsungOne-400" panose="020B0503030303020204" pitchFamily="34" charset="0"/>
                <a:ea typeface="SamsungOne-400" panose="020B0503030303020204" pitchFamily="34" charset="0"/>
                <a:cs typeface="Times New Roman" pitchFamily="18" charset="0"/>
              </a:rPr>
              <a:t>, z là đầu vào, s là đầu ra (bản đồ đặc trưng)</a:t>
            </a:r>
            <a:endParaRPr lang="en-US" altLang="ko-KR" sz="1400" dirty="0">
              <a:latin typeface="SamsungOne-400" panose="020B0503030303020204" pitchFamily="34" charset="0"/>
              <a:ea typeface="SamsungOne-400" panose="020B0503030303020204" pitchFamily="34" charset="0"/>
            </a:endParaRPr>
          </a:p>
        </p:txBody>
      </p:sp>
      <p:grpSp>
        <p:nvGrpSpPr>
          <p:cNvPr id="7" name="그룹 6"/>
          <p:cNvGrpSpPr/>
          <p:nvPr/>
        </p:nvGrpSpPr>
        <p:grpSpPr>
          <a:xfrm>
            <a:off x="1351012" y="2892522"/>
            <a:ext cx="6768752" cy="1754573"/>
            <a:chOff x="918964" y="2784557"/>
            <a:chExt cx="6768752" cy="1754573"/>
          </a:xfrm>
        </p:grpSpPr>
        <p:sp>
          <p:nvSpPr>
            <p:cNvPr id="3" name="직사각형 2"/>
            <p:cNvSpPr/>
            <p:nvPr/>
          </p:nvSpPr>
          <p:spPr>
            <a:xfrm>
              <a:off x="1567036" y="2924944"/>
              <a:ext cx="309634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6709"/>
            <a:stretch/>
          </p:blipFill>
          <p:spPr bwMode="auto">
            <a:xfrm>
              <a:off x="1062980" y="2784557"/>
              <a:ext cx="3600400" cy="77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20000"/>
            <a:stretch/>
          </p:blipFill>
          <p:spPr bwMode="auto">
            <a:xfrm>
              <a:off x="918964" y="3861048"/>
              <a:ext cx="4608512" cy="678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그룹 5"/>
            <p:cNvGrpSpPr/>
            <p:nvPr/>
          </p:nvGrpSpPr>
          <p:grpSpPr>
            <a:xfrm>
              <a:off x="5674156" y="2924944"/>
              <a:ext cx="2013560" cy="457200"/>
              <a:chOff x="5674156" y="2924944"/>
              <a:chExt cx="2013560" cy="457200"/>
            </a:xfrm>
          </p:grpSpPr>
          <p:sp>
            <p:nvSpPr>
              <p:cNvPr id="15" name="TextBox 14"/>
              <p:cNvSpPr txBox="1"/>
              <p:nvPr/>
            </p:nvSpPr>
            <p:spPr>
              <a:xfrm>
                <a:off x="6247556" y="2924944"/>
                <a:ext cx="1440160" cy="457200"/>
              </a:xfrm>
              <a:prstGeom prst="rect">
                <a:avLst/>
              </a:prstGeom>
            </p:spPr>
            <p:txBody>
              <a:bodyPr vert="horz" wrap="none" lIns="91440" tIns="45720" rIns="91440" bIns="45720" rtlCol="0" anchor="ctr">
                <a:normAutofit/>
              </a:bodyPr>
              <a:lstStyle/>
              <a:p>
                <a:pPr lvl="1" algn="ctr"/>
                <a:r>
                  <a:rPr lang="en-US" altLang="ko-KR" sz="1400" b="1" dirty="0">
                    <a:solidFill>
                      <a:srgbClr val="1429A0"/>
                    </a:solidFill>
                    <a:latin typeface="SamsungOne-400" panose="020B0503030303020204" pitchFamily="34" charset="0"/>
                    <a:ea typeface="SamsungOne-400" panose="020B0503030303020204" pitchFamily="34" charset="0"/>
                    <a:cs typeface="Times New Roman" pitchFamily="18" charset="0"/>
                  </a:rPr>
                  <a:t>1 </a:t>
                </a:r>
                <a:r>
                  <a:rPr lang="en-US" altLang="ko-KR" sz="1400" b="1" dirty="0" err="1">
                    <a:solidFill>
                      <a:srgbClr val="1429A0"/>
                    </a:solidFill>
                    <a:latin typeface="SamsungOne-400" panose="020B0503030303020204" pitchFamily="34" charset="0"/>
                    <a:ea typeface="SamsungOne-400" panose="020B0503030303020204" pitchFamily="34" charset="0"/>
                    <a:cs typeface="Times New Roman" pitchFamily="18" charset="0"/>
                  </a:rPr>
                  <a:t>chiều</a:t>
                </a:r>
                <a:r>
                  <a:rPr lang="en-US" altLang="ko-KR" sz="1400" b="1" dirty="0">
                    <a:solidFill>
                      <a:srgbClr val="1429A0"/>
                    </a:solidFill>
                    <a:latin typeface="SamsungOne-400" panose="020B0503030303020204" pitchFamily="34" charset="0"/>
                    <a:ea typeface="SamsungOne-400" panose="020B0503030303020204" pitchFamily="34" charset="0"/>
                    <a:cs typeface="Times New Roman" pitchFamily="18" charset="0"/>
                  </a:rPr>
                  <a:t> </a:t>
                </a:r>
                <a:r>
                  <a:rPr lang="en-US" altLang="ko-KR" sz="1400" b="1" dirty="0" err="1">
                    <a:solidFill>
                      <a:srgbClr val="1429A0"/>
                    </a:solidFill>
                    <a:latin typeface="SamsungOne-400" panose="020B0503030303020204" pitchFamily="34" charset="0"/>
                    <a:ea typeface="SamsungOne-400" panose="020B0503030303020204" pitchFamily="34" charset="0"/>
                    <a:cs typeface="Times New Roman" pitchFamily="18" charset="0"/>
                  </a:rPr>
                  <a:t>đầu</a:t>
                </a:r>
                <a:r>
                  <a:rPr lang="en-US" altLang="ko-KR" sz="1400" b="1" dirty="0">
                    <a:solidFill>
                      <a:srgbClr val="1429A0"/>
                    </a:solidFill>
                    <a:latin typeface="SamsungOne-400" panose="020B0503030303020204" pitchFamily="34" charset="0"/>
                    <a:ea typeface="SamsungOne-400" panose="020B0503030303020204" pitchFamily="34" charset="0"/>
                    <a:cs typeface="Times New Roman" pitchFamily="18" charset="0"/>
                  </a:rPr>
                  <a:t> </a:t>
                </a:r>
                <a:r>
                  <a:rPr lang="en-US" altLang="ko-KR" sz="1400" b="1" dirty="0" err="1">
                    <a:solidFill>
                      <a:srgbClr val="1429A0"/>
                    </a:solidFill>
                    <a:latin typeface="SamsungOne-400" panose="020B0503030303020204" pitchFamily="34" charset="0"/>
                    <a:ea typeface="SamsungOne-400" panose="020B0503030303020204" pitchFamily="34" charset="0"/>
                    <a:cs typeface="Times New Roman" pitchFamily="18" charset="0"/>
                  </a:rPr>
                  <a:t>vào</a:t>
                </a:r>
                <a:endParaRPr lang="ko-KR" altLang="en-US" sz="1400" b="1" dirty="0">
                  <a:solidFill>
                    <a:srgbClr val="1429A0"/>
                  </a:solidFill>
                  <a:latin typeface="SamsungOne-400" panose="020B0503030303020204" pitchFamily="34" charset="0"/>
                  <a:ea typeface="SamsungOne-400" panose="020B0503030303020204" pitchFamily="34" charset="0"/>
                  <a:cs typeface="Times New Roman" pitchFamily="18" charset="0"/>
                </a:endParaRPr>
              </a:p>
            </p:txBody>
          </p:sp>
          <p:cxnSp>
            <p:nvCxnSpPr>
              <p:cNvPr id="18" name="직선 화살표 연결선 17"/>
              <p:cNvCxnSpPr/>
              <p:nvPr/>
            </p:nvCxnSpPr>
            <p:spPr>
              <a:xfrm flipH="1">
                <a:off x="5674156" y="3160740"/>
                <a:ext cx="66517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674156" y="3986396"/>
              <a:ext cx="2013560" cy="457200"/>
              <a:chOff x="5674156" y="3986396"/>
              <a:chExt cx="2013560" cy="457200"/>
            </a:xfrm>
          </p:grpSpPr>
          <p:cxnSp>
            <p:nvCxnSpPr>
              <p:cNvPr id="16" name="직선 화살표 연결선 15"/>
              <p:cNvCxnSpPr/>
              <p:nvPr/>
            </p:nvCxnSpPr>
            <p:spPr>
              <a:xfrm flipH="1">
                <a:off x="5674156" y="4222949"/>
                <a:ext cx="66517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47556" y="3986396"/>
                <a:ext cx="1440160" cy="457200"/>
              </a:xfrm>
              <a:prstGeom prst="rect">
                <a:avLst/>
              </a:prstGeom>
            </p:spPr>
            <p:txBody>
              <a:bodyPr vert="horz" wrap="none" lIns="91440" tIns="45720" rIns="91440" bIns="45720" rtlCol="0" anchor="ctr">
                <a:normAutofit/>
              </a:bodyPr>
              <a:lstStyle>
                <a:defPPr>
                  <a:defRPr lang="en-US"/>
                </a:defPPr>
                <a:lvl2pPr lvl="1" algn="ctr">
                  <a:defRPr sz="1600" b="1">
                    <a:solidFill>
                      <a:srgbClr val="1429A0"/>
                    </a:solidFill>
                    <a:latin typeface="SamsungOne-400" panose="020B0503030303020204" pitchFamily="34" charset="0"/>
                    <a:ea typeface="SamsungOne-400" panose="020B0503030303020204" pitchFamily="34" charset="0"/>
                    <a:cs typeface="Times New Roman" pitchFamily="18" charset="0"/>
                  </a:defRPr>
                </a:lvl2pPr>
              </a:lstStyle>
              <a:p>
                <a:pPr lvl="1"/>
                <a:r>
                  <a:rPr lang="en-US" altLang="ko-KR" sz="1400" dirty="0"/>
                  <a:t>2 </a:t>
                </a:r>
                <a:r>
                  <a:rPr lang="en-US" altLang="ko-KR" sz="1400" dirty="0" err="1"/>
                  <a:t>chiều</a:t>
                </a:r>
                <a:r>
                  <a:rPr lang="en-US" altLang="ko-KR" sz="1400" dirty="0"/>
                  <a:t> </a:t>
                </a:r>
                <a:r>
                  <a:rPr lang="en-US" altLang="ko-KR" sz="1400" dirty="0" err="1"/>
                  <a:t>đầu</a:t>
                </a:r>
                <a:r>
                  <a:rPr lang="en-US" altLang="ko-KR" sz="1400" dirty="0"/>
                  <a:t> </a:t>
                </a:r>
                <a:r>
                  <a:rPr lang="en-US" altLang="ko-KR" sz="1400" dirty="0" err="1"/>
                  <a:t>vào</a:t>
                </a:r>
                <a:endParaRPr lang="ko-KR" altLang="en-US" sz="1400" dirty="0"/>
              </a:p>
            </p:txBody>
          </p:sp>
        </p:grpSp>
      </p:grpSp>
      <p:grpSp>
        <p:nvGrpSpPr>
          <p:cNvPr id="21"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22"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chập</a:t>
              </a:r>
              <a:endParaRPr lang="en-US" altLang="ko-KR" sz="1400" dirty="0">
                <a:solidFill>
                  <a:prstClr val="black">
                    <a:lumMod val="85000"/>
                    <a:lumOff val="15000"/>
                  </a:prstClr>
                </a:solidFill>
                <a:latin typeface="SamsungOne-400" panose="020B0503030303020204" pitchFamily="34" charset="0"/>
              </a:endParaRPr>
            </a:p>
          </p:txBody>
        </p:sp>
      </p:grpSp>
    </p:spTree>
    <p:extLst>
      <p:ext uri="{BB962C8B-B14F-4D97-AF65-F5344CB8AC3E}">
        <p14:creationId xmlns:p14="http://schemas.microsoft.com/office/powerpoint/2010/main" val="237075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2" name="TextBox 1">
            <a:extLst>
              <a:ext uri="{FF2B5EF4-FFF2-40B4-BE49-F238E27FC236}">
                <a16:creationId xmlns:a16="http://schemas.microsoft.com/office/drawing/2014/main" id="{ECA42F0E-0829-9D4E-BF2B-9C435E8EF2DA}"/>
              </a:ext>
            </a:extLst>
          </p:cNvPr>
          <p:cNvSpPr txBox="1"/>
          <p:nvPr/>
        </p:nvSpPr>
        <p:spPr>
          <a:xfrm>
            <a:off x="1837851" y="6046200"/>
            <a:ext cx="1524776"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(a) </a:t>
            </a:r>
            <a:r>
              <a:rPr lang="en-US" altLang="ko-KR" dirty="0" err="1"/>
              <a:t>tích</a:t>
            </a:r>
            <a:r>
              <a:rPr lang="en-US" altLang="ko-KR" dirty="0"/>
              <a:t> </a:t>
            </a:r>
            <a:r>
              <a:rPr lang="en-US" altLang="ko-KR" dirty="0" err="1"/>
              <a:t>chập</a:t>
            </a:r>
            <a:r>
              <a:rPr lang="en-US" altLang="ko-KR" dirty="0"/>
              <a:t> 1 </a:t>
            </a:r>
            <a:r>
              <a:rPr lang="en-US" altLang="ko-KR" dirty="0" err="1"/>
              <a:t>chiều</a:t>
            </a:r>
            <a:endParaRPr lang="ko-KR" altLang="en-US" dirty="0"/>
          </a:p>
        </p:txBody>
      </p:sp>
      <p:sp>
        <p:nvSpPr>
          <p:cNvPr id="9" name="TextBox 8">
            <a:extLst>
              <a:ext uri="{FF2B5EF4-FFF2-40B4-BE49-F238E27FC236}">
                <a16:creationId xmlns:a16="http://schemas.microsoft.com/office/drawing/2014/main" id="{99D588EB-EDCE-A743-87E5-30501340FED3}"/>
              </a:ext>
            </a:extLst>
          </p:cNvPr>
          <p:cNvSpPr txBox="1"/>
          <p:nvPr/>
        </p:nvSpPr>
        <p:spPr>
          <a:xfrm>
            <a:off x="4193160" y="6046200"/>
            <a:ext cx="1544012"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(b) </a:t>
            </a:r>
            <a:r>
              <a:rPr lang="en-US" altLang="ko-KR" dirty="0" err="1"/>
              <a:t>tích</a:t>
            </a:r>
            <a:r>
              <a:rPr lang="en-US" altLang="ko-KR" dirty="0"/>
              <a:t> </a:t>
            </a:r>
            <a:r>
              <a:rPr lang="en-US" altLang="ko-KR" dirty="0" err="1"/>
              <a:t>chập</a:t>
            </a:r>
            <a:r>
              <a:rPr lang="en-US" altLang="ko-KR" dirty="0"/>
              <a:t> 2 </a:t>
            </a:r>
            <a:r>
              <a:rPr lang="en-US" altLang="ko-KR" dirty="0" err="1"/>
              <a:t>chiều</a:t>
            </a:r>
            <a:endParaRPr lang="ko-KR" altLang="en-US" dirty="0"/>
          </a:p>
        </p:txBody>
      </p:sp>
      <p:sp>
        <p:nvSpPr>
          <p:cNvPr id="14" name="TextBox 13">
            <a:extLst>
              <a:ext uri="{FF2B5EF4-FFF2-40B4-BE49-F238E27FC236}">
                <a16:creationId xmlns:a16="http://schemas.microsoft.com/office/drawing/2014/main" id="{3B639BF1-9C20-C44F-85D6-2B20BC4CFF59}"/>
              </a:ext>
            </a:extLst>
          </p:cNvPr>
          <p:cNvSpPr txBox="1"/>
          <p:nvPr/>
        </p:nvSpPr>
        <p:spPr>
          <a:xfrm>
            <a:off x="1545063" y="5076642"/>
            <a:ext cx="617477" cy="276999"/>
          </a:xfrm>
          <a:prstGeom prst="rect">
            <a:avLst/>
          </a:prstGeom>
          <a:noFill/>
        </p:spPr>
        <p:txBody>
          <a:bodyPr wrap="none" rtlCol="0">
            <a:spAutoFit/>
          </a:bodyPr>
          <a:lstStyle/>
          <a:p>
            <a:pPr algn="ctr"/>
            <a:r>
              <a:rPr kumimoji="1" lang="en-US" altLang="ko-KR" sz="1200" dirty="0">
                <a:latin typeface="SamsungOne-400" panose="020B0503030303020204" pitchFamily="34" charset="0"/>
                <a:ea typeface="SamsungOne-400" panose="020B0503030303020204" pitchFamily="34" charset="0"/>
              </a:rPr>
              <a:t>kernel</a:t>
            </a:r>
            <a:endParaRPr kumimoji="1" lang="ko-KR" altLang="en-US" sz="1200" dirty="0">
              <a:latin typeface="SamsungOne-400" panose="020B0503030303020204" pitchFamily="34" charset="0"/>
            </a:endParaRPr>
          </a:p>
        </p:txBody>
      </p:sp>
      <p:sp>
        <p:nvSpPr>
          <p:cNvPr id="15" name="TextBox 14">
            <a:extLst>
              <a:ext uri="{FF2B5EF4-FFF2-40B4-BE49-F238E27FC236}">
                <a16:creationId xmlns:a16="http://schemas.microsoft.com/office/drawing/2014/main" id="{16C58BFC-0372-AC49-989A-11E352F822CE}"/>
              </a:ext>
            </a:extLst>
          </p:cNvPr>
          <p:cNvSpPr txBox="1"/>
          <p:nvPr/>
        </p:nvSpPr>
        <p:spPr>
          <a:xfrm>
            <a:off x="6152038" y="4629819"/>
            <a:ext cx="617477"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kernel</a:t>
            </a:r>
            <a:endParaRPr lang="ko-KR" altLang="en-US" dirty="0"/>
          </a:p>
        </p:txBody>
      </p:sp>
      <p:sp>
        <p:nvSpPr>
          <p:cNvPr id="16" name="TextBox 15">
            <a:extLst>
              <a:ext uri="{FF2B5EF4-FFF2-40B4-BE49-F238E27FC236}">
                <a16:creationId xmlns:a16="http://schemas.microsoft.com/office/drawing/2014/main" id="{6A1F8261-5203-AB45-A2C8-7AF907D9FA30}"/>
              </a:ext>
            </a:extLst>
          </p:cNvPr>
          <p:cNvSpPr txBox="1"/>
          <p:nvPr/>
        </p:nvSpPr>
        <p:spPr>
          <a:xfrm>
            <a:off x="7493231" y="4075467"/>
            <a:ext cx="853119"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err="1"/>
              <a:t>Đặc</a:t>
            </a:r>
            <a:r>
              <a:rPr lang="en-US" altLang="ko-KR" dirty="0"/>
              <a:t> </a:t>
            </a:r>
            <a:r>
              <a:rPr lang="en-US" altLang="ko-KR" dirty="0" err="1"/>
              <a:t>trưng</a:t>
            </a:r>
            <a:endParaRPr lang="ko-KR" altLang="en-US" dirty="0"/>
          </a:p>
        </p:txBody>
      </p:sp>
      <p:sp>
        <p:nvSpPr>
          <p:cNvPr id="17" name="TextBox 16">
            <a:extLst>
              <a:ext uri="{FF2B5EF4-FFF2-40B4-BE49-F238E27FC236}">
                <a16:creationId xmlns:a16="http://schemas.microsoft.com/office/drawing/2014/main" id="{803938AC-56EA-7C4E-BE5E-D01CB9A197B8}"/>
              </a:ext>
            </a:extLst>
          </p:cNvPr>
          <p:cNvSpPr txBox="1"/>
          <p:nvPr/>
        </p:nvSpPr>
        <p:spPr>
          <a:xfrm>
            <a:off x="217739" y="5565487"/>
            <a:ext cx="1338829"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err="1"/>
              <a:t>Bản</a:t>
            </a:r>
            <a:r>
              <a:rPr lang="en-US" altLang="ko-KR" dirty="0"/>
              <a:t> </a:t>
            </a:r>
            <a:r>
              <a:rPr lang="en-US" altLang="ko-KR" dirty="0" err="1"/>
              <a:t>đồ</a:t>
            </a:r>
            <a:r>
              <a:rPr lang="en-US" altLang="ko-KR" dirty="0"/>
              <a:t> </a:t>
            </a:r>
            <a:r>
              <a:rPr lang="en-US" altLang="ko-KR" dirty="0" err="1"/>
              <a:t>đặc</a:t>
            </a:r>
            <a:r>
              <a:rPr lang="en-US" altLang="ko-KR" dirty="0"/>
              <a:t> </a:t>
            </a:r>
            <a:r>
              <a:rPr lang="en-US" altLang="ko-KR" dirty="0" err="1"/>
              <a:t>trưng</a:t>
            </a:r>
            <a:endParaRPr lang="ko-KR" altLang="en-US" dirty="0"/>
          </a:p>
        </p:txBody>
      </p:sp>
      <mc:AlternateContent xmlns:mc="http://schemas.openxmlformats.org/markup-compatibility/2006" xmlns:a14="http://schemas.microsoft.com/office/drawing/2010/main">
        <mc:Choice Requires="a14">
          <p:sp>
            <p:nvSpPr>
              <p:cNvPr id="19" name="TextBox 18"/>
              <p:cNvSpPr txBox="1"/>
              <p:nvPr/>
            </p:nvSpPr>
            <p:spPr>
              <a:xfrm>
                <a:off x="634989" y="1697508"/>
                <a:ext cx="8833011" cy="2331920"/>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Tích chập là một phép toán tuyến tính đơn giản tạo ra tổng của tất cả các kết quả nhân của mỗi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tương ứng.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Trên hình bên trái, nếu bạn thực hiện thao tác tích chập cộng tất cả các kết quả của phép nhân các đơn vị tương ứng của các giá trị của trường tiếp nhận (1,20,2) và hạt nhân (0,3, 0,4, 0,3), kết quả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1*(0.3) + 20*0.4 +2*0.3=8.9.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di chuyển hạt nhân từ trái sang phải, thao tác đó được thực hiện trên tất cả các nút và thao tác hoàn tất.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hai chiều, hoạt động tích chập tương tự như hoạt động của một chiều. Trường tiếp nhận của nút là </a:t>
                </a:r>
                <a14:m>
                  <m:oMath xmlns:m="http://schemas.openxmlformats.org/officeDocument/2006/math">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9</m:t>
                                    </m:r>
                                  </m:e>
                                </m:mr>
                              </m:m>
                            </m:e>
                          </m:mr>
                          <m:mr>
                            <m:e>
                              <m:m>
                                <m:mPr>
                                  <m:mcs>
                                    <m:mc>
                                      <m:mcPr>
                                        <m:count m:val="1"/>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mr>
                                <m:m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mr>
                              </m:m>
                            </m:e>
                            <m:e>
                              <m:m>
                                <m:mPr>
                                  <m:mcs>
                                    <m:mc>
                                      <m:mcPr>
                                        <m:count m:val="1"/>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9</m:t>
                                          </m:r>
                                        </m:e>
                                      </m:mr>
                                    </m:m>
                                  </m:e>
                                </m:mr>
                                <m:m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2</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9</m:t>
                                          </m:r>
                                        </m:e>
                                      </m:mr>
                                    </m:m>
                                  </m:e>
                                </m:mr>
                              </m:m>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kernel là </a:t>
                </a:r>
                <a14:m>
                  <m:oMath xmlns:m="http://schemas.openxmlformats.org/officeDocument/2006/math">
                    <m:d>
                      <m:d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dP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mr>
                              </m:m>
                            </m:e>
                          </m:mr>
                          <m:mr>
                            <m:e>
                              <m:m>
                                <m:mPr>
                                  <m:mcs>
                                    <m:mc>
                                      <m:mcPr>
                                        <m:count m:val="1"/>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mr>
                                <m:m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mr>
                              </m:m>
                            </m:e>
                            <m:e>
                              <m:m>
                                <m:mPr>
                                  <m:mcs>
                                    <m:mc>
                                      <m:mcPr>
                                        <m:count m:val="1"/>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mr>
                                    </m:m>
                                  </m:e>
                                </m:mr>
                                <m:mr>
                                  <m:e>
                                    <m:m>
                                      <m:mPr>
                                        <m:mcs>
                                          <m:mc>
                                            <m:mcPr>
                                              <m:count m:val="2"/>
                                              <m:mcJc m:val="center"/>
                                            </m:mcPr>
                                          </m:mc>
                                        </m:mcs>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mPr>
                                      <m:mr>
                                        <m:e>
                                          <m:r>
                                            <m:rPr>
                                              <m:brk m:alnAt="7"/>
                                            </m:rPr>
                                            <a:rPr lang="en-US" altLang="ko-KR" sz="1300">
                                              <a:solidFill>
                                                <a:prstClr val="black">
                                                  <a:lumMod val="85000"/>
                                                  <a:lumOff val="15000"/>
                                                </a:prstClr>
                                              </a:solidFill>
                                              <a:latin typeface="Cambria Math" panose="02040503050406030204" pitchFamily="18" charset="0"/>
                                              <a:ea typeface="SamsungOne-400" panose="020B0503030303020204" pitchFamily="34" charset="0"/>
                                            </a:rPr>
                                            <m:t>0</m:t>
                                          </m:r>
                                        </m:e>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1</m:t>
                                          </m:r>
                                        </m:e>
                                      </m:mr>
                                    </m:m>
                                  </m:e>
                                </m:mr>
                              </m:m>
                            </m:e>
                          </m:mr>
                        </m:m>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vậy kết quả của phép toán là 21. Nếu bạn di chuyển hạt nhân và áp dụng phép toán tương tự cho tất cả các nút, bạn sẽ có được bản đồ đặc trưng ở bên phải.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4989" y="1697508"/>
                <a:ext cx="8833011" cy="2331920"/>
              </a:xfrm>
              <a:prstGeom prst="rect">
                <a:avLst/>
              </a:prstGeom>
              <a:blipFill>
                <a:blip r:embed="rId3"/>
                <a:stretch>
                  <a:fillRect l="-207" t="-1305" b="-1305"/>
                </a:stretch>
              </a:blipFill>
            </p:spPr>
            <p:txBody>
              <a:bodyPr/>
              <a:lstStyle/>
              <a:p>
                <a:r>
                  <a:rPr lang="en-US">
                    <a:noFill/>
                  </a:rPr>
                  <a:t> </a:t>
                </a:r>
              </a:p>
            </p:txBody>
          </p:sp>
        </mc:Fallback>
      </mc:AlternateContent>
      <p:grpSp>
        <p:nvGrpSpPr>
          <p:cNvPr id="29"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30"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1"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chập</a:t>
              </a:r>
              <a:endParaRPr lang="en-US" altLang="ko-KR" sz="1400" dirty="0">
                <a:solidFill>
                  <a:prstClr val="black">
                    <a:lumMod val="85000"/>
                    <a:lumOff val="15000"/>
                  </a:prstClr>
                </a:solidFill>
                <a:latin typeface="SamsungOne-400" panose="020B0503030303020204" pitchFamily="34" charset="0"/>
              </a:endParaRPr>
            </a:p>
          </p:txBody>
        </p:sp>
      </p:grpSp>
      <p:graphicFrame>
        <p:nvGraphicFramePr>
          <p:cNvPr id="4" name="표 3"/>
          <p:cNvGraphicFramePr>
            <a:graphicFrameLocks noGrp="1"/>
          </p:cNvGraphicFramePr>
          <p:nvPr>
            <p:extLst>
              <p:ext uri="{D42A27DB-BD31-4B8C-83A1-F6EECF244321}">
                <p14:modId xmlns:p14="http://schemas.microsoft.com/office/powerpoint/2010/main" val="3622604233"/>
              </p:ext>
            </p:extLst>
          </p:nvPr>
        </p:nvGraphicFramePr>
        <p:xfrm>
          <a:off x="1592240" y="4625890"/>
          <a:ext cx="2016000" cy="259080"/>
        </p:xfrm>
        <a:graphic>
          <a:graphicData uri="http://schemas.openxmlformats.org/drawingml/2006/table">
            <a:tbl>
              <a:tblPr firstRow="1" bandRow="1">
                <a:tableStyleId>{5940675A-B579-460E-94D1-54222C63F5DA}</a:tableStyleId>
              </a:tblPr>
              <a:tblGrid>
                <a:gridCol w="252000">
                  <a:extLst>
                    <a:ext uri="{9D8B030D-6E8A-4147-A177-3AD203B41FA5}">
                      <a16:colId xmlns:a16="http://schemas.microsoft.com/office/drawing/2014/main" val="20000"/>
                    </a:ext>
                  </a:extLst>
                </a:gridCol>
                <a:gridCol w="252000">
                  <a:extLst>
                    <a:ext uri="{9D8B030D-6E8A-4147-A177-3AD203B41FA5}">
                      <a16:colId xmlns:a16="http://schemas.microsoft.com/office/drawing/2014/main" val="20001"/>
                    </a:ext>
                  </a:extLst>
                </a:gridCol>
                <a:gridCol w="252000">
                  <a:extLst>
                    <a:ext uri="{9D8B030D-6E8A-4147-A177-3AD203B41FA5}">
                      <a16:colId xmlns:a16="http://schemas.microsoft.com/office/drawing/2014/main" val="20002"/>
                    </a:ext>
                  </a:extLst>
                </a:gridCol>
                <a:gridCol w="252000">
                  <a:extLst>
                    <a:ext uri="{9D8B030D-6E8A-4147-A177-3AD203B41FA5}">
                      <a16:colId xmlns:a16="http://schemas.microsoft.com/office/drawing/2014/main" val="20003"/>
                    </a:ext>
                  </a:extLst>
                </a:gridCol>
                <a:gridCol w="252000">
                  <a:extLst>
                    <a:ext uri="{9D8B030D-6E8A-4147-A177-3AD203B41FA5}">
                      <a16:colId xmlns:a16="http://schemas.microsoft.com/office/drawing/2014/main" val="20004"/>
                    </a:ext>
                  </a:extLst>
                </a:gridCol>
                <a:gridCol w="252000">
                  <a:extLst>
                    <a:ext uri="{9D8B030D-6E8A-4147-A177-3AD203B41FA5}">
                      <a16:colId xmlns:a16="http://schemas.microsoft.com/office/drawing/2014/main" val="20005"/>
                    </a:ext>
                  </a:extLst>
                </a:gridCol>
                <a:gridCol w="252000">
                  <a:extLst>
                    <a:ext uri="{9D8B030D-6E8A-4147-A177-3AD203B41FA5}">
                      <a16:colId xmlns:a16="http://schemas.microsoft.com/office/drawing/2014/main" val="20006"/>
                    </a:ext>
                  </a:extLst>
                </a:gridCol>
                <a:gridCol w="252000">
                  <a:extLst>
                    <a:ext uri="{9D8B030D-6E8A-4147-A177-3AD203B41FA5}">
                      <a16:colId xmlns:a16="http://schemas.microsoft.com/office/drawing/2014/main" val="20007"/>
                    </a:ext>
                  </a:extLst>
                </a:gridCol>
              </a:tblGrid>
              <a:tr h="252000">
                <a:tc>
                  <a:txBody>
                    <a:bodyPr/>
                    <a:lstStyle/>
                    <a:p>
                      <a:pPr algn="ctr" latinLnBrk="1"/>
                      <a:r>
                        <a:rPr lang="en-US" altLang="ko-KR" sz="1100" dirty="0">
                          <a:latin typeface="SamsungOne-400" panose="020B0503030303020204" pitchFamily="34" charset="0"/>
                          <a:ea typeface="SamsungOne-400" panose="020B0503030303020204" pitchFamily="34" charset="0"/>
                        </a:rPr>
                        <a:t>3  </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5</a:t>
                      </a:r>
                      <a:endParaRPr lang="ko-KR" altLang="en-US" sz="1100" dirty="0">
                        <a:latin typeface="SamsungOne-400" panose="020B0503030303020204" pitchFamily="34" charset="0"/>
                      </a:endParaRPr>
                    </a:p>
                  </a:txBody>
                  <a:tcPr marL="45720" marR="45720"/>
                </a:tc>
                <a:tc>
                  <a:txBody>
                    <a:bodyPr/>
                    <a:lstStyle/>
                    <a:p>
                      <a:pPr algn="ctr" latinLnBrk="1"/>
                      <a:r>
                        <a:rPr lang="en-US" altLang="ko-KR" sz="1100" b="1" dirty="0">
                          <a:latin typeface="SamsungOne-400" panose="020B0503030303020204" pitchFamily="34" charset="0"/>
                          <a:ea typeface="SamsungOne-400" panose="020B0503030303020204" pitchFamily="34" charset="0"/>
                        </a:rPr>
                        <a:t>1</a:t>
                      </a:r>
                      <a:endParaRPr lang="ko-KR" altLang="en-US" sz="1100" b="1" dirty="0">
                        <a:latin typeface="SamsungOne-400" panose="020B0503030303020204" pitchFamily="34" charset="0"/>
                      </a:endParaRPr>
                    </a:p>
                  </a:txBody>
                  <a:tcPr marL="45720" marR="45720">
                    <a:solidFill>
                      <a:schemeClr val="accent5">
                        <a:lumMod val="40000"/>
                        <a:lumOff val="60000"/>
                      </a:schemeClr>
                    </a:solidFill>
                  </a:tcPr>
                </a:tc>
                <a:tc>
                  <a:txBody>
                    <a:bodyPr/>
                    <a:lstStyle/>
                    <a:p>
                      <a:pPr algn="ctr" latinLnBrk="1"/>
                      <a:r>
                        <a:rPr lang="en-US" altLang="ko-KR" sz="1100" b="1" dirty="0">
                          <a:latin typeface="SamsungOne-400" panose="020B0503030303020204" pitchFamily="34" charset="0"/>
                          <a:ea typeface="SamsungOne-400" panose="020B0503030303020204" pitchFamily="34" charset="0"/>
                        </a:rPr>
                        <a:t>20</a:t>
                      </a:r>
                      <a:endParaRPr lang="ko-KR" altLang="en-US" sz="1100" b="1" dirty="0">
                        <a:latin typeface="SamsungOne-400" panose="020B0503030303020204" pitchFamily="34" charset="0"/>
                      </a:endParaRPr>
                    </a:p>
                  </a:txBody>
                  <a:tcPr marL="45720" marR="45720">
                    <a:solidFill>
                      <a:schemeClr val="accent5">
                        <a:lumMod val="40000"/>
                        <a:lumOff val="60000"/>
                      </a:schemeClr>
                    </a:solidFill>
                  </a:tcPr>
                </a:tc>
                <a:tc>
                  <a:txBody>
                    <a:bodyPr/>
                    <a:lstStyle/>
                    <a:p>
                      <a:pPr algn="ctr" latinLnBrk="1"/>
                      <a:r>
                        <a:rPr lang="en-US" altLang="ko-KR" sz="1100" b="1" dirty="0">
                          <a:latin typeface="SamsungOne-400" panose="020B0503030303020204" pitchFamily="34" charset="0"/>
                          <a:ea typeface="SamsungOne-400" panose="020B0503030303020204" pitchFamily="34" charset="0"/>
                        </a:rPr>
                        <a:t>2</a:t>
                      </a:r>
                      <a:endParaRPr lang="ko-KR" altLang="en-US" sz="1100" b="1" dirty="0">
                        <a:latin typeface="SamsungOne-400" panose="020B0503030303020204" pitchFamily="34" charset="0"/>
                      </a:endParaRPr>
                    </a:p>
                  </a:txBody>
                  <a:tcPr marL="45720" marR="45720">
                    <a:solidFill>
                      <a:schemeClr val="accent5">
                        <a:lumMod val="40000"/>
                        <a:lumOff val="60000"/>
                      </a:schemeClr>
                    </a:solidFill>
                  </a:tcPr>
                </a:tc>
                <a:tc>
                  <a:txBody>
                    <a:bodyPr/>
                    <a:lstStyle/>
                    <a:p>
                      <a:pPr algn="ctr"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ndParaRPr>
                    </a:p>
                  </a:txBody>
                  <a:tcPr marL="45720" marR="45720"/>
                </a:tc>
                <a:extLst>
                  <a:ext uri="{0D108BD9-81ED-4DB2-BD59-A6C34878D82A}">
                    <a16:rowId xmlns:a16="http://schemas.microsoft.com/office/drawing/2014/main" val="10000"/>
                  </a:ext>
                </a:extLst>
              </a:tr>
            </a:tbl>
          </a:graphicData>
        </a:graphic>
      </p:graphicFrame>
      <p:grpSp>
        <p:nvGrpSpPr>
          <p:cNvPr id="7" name="그룹 6"/>
          <p:cNvGrpSpPr/>
          <p:nvPr/>
        </p:nvGrpSpPr>
        <p:grpSpPr>
          <a:xfrm>
            <a:off x="1590270" y="4387454"/>
            <a:ext cx="2015077" cy="261610"/>
            <a:chOff x="1676159" y="4350566"/>
            <a:chExt cx="2015077" cy="261610"/>
          </a:xfrm>
        </p:grpSpPr>
        <p:sp>
          <p:nvSpPr>
            <p:cNvPr id="5" name="직사각형 4"/>
            <p:cNvSpPr/>
            <p:nvPr/>
          </p:nvSpPr>
          <p:spPr>
            <a:xfrm>
              <a:off x="1676159" y="4350566"/>
              <a:ext cx="26962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0</a:t>
              </a:r>
              <a:endParaRPr lang="ko-KR" altLang="en-US" sz="1100" dirty="0">
                <a:latin typeface="SamsungOne-400" panose="020B0503030303020204" pitchFamily="34" charset="0"/>
                <a:ea typeface="SamsungOne-400" panose="020B0503030303020204" pitchFamily="34" charset="0"/>
              </a:endParaRPr>
            </a:p>
          </p:txBody>
        </p:sp>
        <p:sp>
          <p:nvSpPr>
            <p:cNvPr id="21" name="직사각형 20"/>
            <p:cNvSpPr/>
            <p:nvPr/>
          </p:nvSpPr>
          <p:spPr>
            <a:xfrm>
              <a:off x="1939691" y="4350566"/>
              <a:ext cx="223255"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1</a:t>
              </a:r>
              <a:endParaRPr lang="ko-KR" altLang="en-US" sz="1100" dirty="0">
                <a:latin typeface="SamsungOne-400" panose="020B0503030303020204" pitchFamily="34" charset="0"/>
                <a:ea typeface="SamsungOne-400" panose="020B0503030303020204" pitchFamily="34" charset="0"/>
              </a:endParaRPr>
            </a:p>
          </p:txBody>
        </p:sp>
        <p:sp>
          <p:nvSpPr>
            <p:cNvPr id="22" name="직사각형 21"/>
            <p:cNvSpPr/>
            <p:nvPr/>
          </p:nvSpPr>
          <p:spPr>
            <a:xfrm>
              <a:off x="2156852" y="4350566"/>
              <a:ext cx="25680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a typeface="SamsungOne-400" panose="020B0503030303020204" pitchFamily="34" charset="0"/>
              </a:endParaRPr>
            </a:p>
          </p:txBody>
        </p:sp>
        <p:sp>
          <p:nvSpPr>
            <p:cNvPr id="26" name="직사각형 25"/>
            <p:cNvSpPr/>
            <p:nvPr/>
          </p:nvSpPr>
          <p:spPr>
            <a:xfrm>
              <a:off x="2407560" y="4350566"/>
              <a:ext cx="261611"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3</a:t>
              </a:r>
              <a:endParaRPr lang="ko-KR" altLang="en-US" sz="1100" dirty="0">
                <a:latin typeface="SamsungOne-400" panose="020B0503030303020204" pitchFamily="34" charset="0"/>
                <a:ea typeface="SamsungOne-400" panose="020B0503030303020204" pitchFamily="34" charset="0"/>
              </a:endParaRPr>
            </a:p>
          </p:txBody>
        </p:sp>
        <p:sp>
          <p:nvSpPr>
            <p:cNvPr id="27" name="직사각형 26"/>
            <p:cNvSpPr/>
            <p:nvPr/>
          </p:nvSpPr>
          <p:spPr>
            <a:xfrm>
              <a:off x="2663077" y="4350566"/>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a typeface="SamsungOne-400" panose="020B0503030303020204" pitchFamily="34" charset="0"/>
              </a:endParaRPr>
            </a:p>
          </p:txBody>
        </p:sp>
        <p:sp>
          <p:nvSpPr>
            <p:cNvPr id="28" name="직사각형 27"/>
            <p:cNvSpPr/>
            <p:nvPr/>
          </p:nvSpPr>
          <p:spPr>
            <a:xfrm>
              <a:off x="2921799" y="4350566"/>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5</a:t>
              </a:r>
              <a:endParaRPr lang="ko-KR" altLang="en-US" sz="1100" dirty="0">
                <a:latin typeface="SamsungOne-400" panose="020B0503030303020204" pitchFamily="34" charset="0"/>
                <a:ea typeface="SamsungOne-400" panose="020B0503030303020204" pitchFamily="34" charset="0"/>
              </a:endParaRPr>
            </a:p>
          </p:txBody>
        </p:sp>
        <p:sp>
          <p:nvSpPr>
            <p:cNvPr id="32" name="직사각형 31"/>
            <p:cNvSpPr/>
            <p:nvPr/>
          </p:nvSpPr>
          <p:spPr>
            <a:xfrm>
              <a:off x="3180521" y="4350566"/>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6</a:t>
              </a:r>
              <a:endParaRPr lang="ko-KR" altLang="en-US" sz="1100" dirty="0">
                <a:latin typeface="SamsungOne-400" panose="020B0503030303020204" pitchFamily="34" charset="0"/>
                <a:ea typeface="SamsungOne-400" panose="020B0503030303020204" pitchFamily="34" charset="0"/>
              </a:endParaRPr>
            </a:p>
          </p:txBody>
        </p:sp>
        <p:sp>
          <p:nvSpPr>
            <p:cNvPr id="33" name="직사각형 32"/>
            <p:cNvSpPr/>
            <p:nvPr/>
          </p:nvSpPr>
          <p:spPr>
            <a:xfrm>
              <a:off x="3439244" y="4350566"/>
              <a:ext cx="25199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7</a:t>
              </a:r>
              <a:endParaRPr lang="ko-KR" altLang="en-US" sz="1100" dirty="0">
                <a:latin typeface="SamsungOne-400" panose="020B0503030303020204" pitchFamily="34" charset="0"/>
                <a:ea typeface="SamsungOne-400" panose="020B0503030303020204" pitchFamily="34" charset="0"/>
              </a:endParaRPr>
            </a:p>
          </p:txBody>
        </p:sp>
      </p:grpSp>
      <p:cxnSp>
        <p:nvCxnSpPr>
          <p:cNvPr id="10" name="직선 화살표 연결선 9"/>
          <p:cNvCxnSpPr/>
          <p:nvPr/>
        </p:nvCxnSpPr>
        <p:spPr>
          <a:xfrm>
            <a:off x="2607735" y="4869980"/>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표 33"/>
          <p:cNvGraphicFramePr>
            <a:graphicFrameLocks noGrp="1"/>
          </p:cNvGraphicFramePr>
          <p:nvPr>
            <p:extLst>
              <p:ext uri="{D42A27DB-BD31-4B8C-83A1-F6EECF244321}">
                <p14:modId xmlns:p14="http://schemas.microsoft.com/office/powerpoint/2010/main" val="1092842665"/>
              </p:ext>
            </p:extLst>
          </p:nvPr>
        </p:nvGraphicFramePr>
        <p:xfrm>
          <a:off x="2128967" y="5103127"/>
          <a:ext cx="896442" cy="259080"/>
        </p:xfrm>
        <a:graphic>
          <a:graphicData uri="http://schemas.openxmlformats.org/drawingml/2006/table">
            <a:tbl>
              <a:tblPr firstRow="1" bandRow="1">
                <a:tableStyleId>{5940675A-B579-460E-94D1-54222C63F5DA}</a:tableStyleId>
              </a:tblPr>
              <a:tblGrid>
                <a:gridCol w="298814">
                  <a:extLst>
                    <a:ext uri="{9D8B030D-6E8A-4147-A177-3AD203B41FA5}">
                      <a16:colId xmlns:a16="http://schemas.microsoft.com/office/drawing/2014/main" val="20000"/>
                    </a:ext>
                  </a:extLst>
                </a:gridCol>
                <a:gridCol w="298814">
                  <a:extLst>
                    <a:ext uri="{9D8B030D-6E8A-4147-A177-3AD203B41FA5}">
                      <a16:colId xmlns:a16="http://schemas.microsoft.com/office/drawing/2014/main" val="20001"/>
                    </a:ext>
                  </a:extLst>
                </a:gridCol>
                <a:gridCol w="298814">
                  <a:extLst>
                    <a:ext uri="{9D8B030D-6E8A-4147-A177-3AD203B41FA5}">
                      <a16:colId xmlns:a16="http://schemas.microsoft.com/office/drawing/2014/main" val="20002"/>
                    </a:ext>
                  </a:extLst>
                </a:gridCol>
              </a:tblGrid>
              <a:tr h="252000">
                <a:tc>
                  <a:txBody>
                    <a:bodyPr/>
                    <a:lstStyle/>
                    <a:p>
                      <a:pPr algn="ctr" latinLnBrk="1"/>
                      <a:r>
                        <a:rPr lang="en-US" altLang="ko-KR" sz="1100" dirty="0">
                          <a:latin typeface="SamsungOne-400" panose="020B0503030303020204" pitchFamily="34" charset="0"/>
                          <a:ea typeface="SamsungOne-400" panose="020B0503030303020204" pitchFamily="34" charset="0"/>
                        </a:rPr>
                        <a:t>0.3  </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0.4</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0.3</a:t>
                      </a:r>
                      <a:endParaRPr lang="ko-KR" altLang="en-US" sz="1100" dirty="0">
                        <a:latin typeface="SamsungOne-400" panose="020B0503030303020204" pitchFamily="34" charset="0"/>
                      </a:endParaRPr>
                    </a:p>
                  </a:txBody>
                  <a:tcPr marL="45720" marR="45720"/>
                </a:tc>
                <a:extLst>
                  <a:ext uri="{0D108BD9-81ED-4DB2-BD59-A6C34878D82A}">
                    <a16:rowId xmlns:a16="http://schemas.microsoft.com/office/drawing/2014/main" val="10000"/>
                  </a:ext>
                </a:extLst>
              </a:tr>
            </a:tbl>
          </a:graphicData>
        </a:graphic>
      </p:graphicFrame>
      <p:graphicFrame>
        <p:nvGraphicFramePr>
          <p:cNvPr id="35" name="표 34"/>
          <p:cNvGraphicFramePr>
            <a:graphicFrameLocks noGrp="1"/>
          </p:cNvGraphicFramePr>
          <p:nvPr>
            <p:extLst>
              <p:ext uri="{D42A27DB-BD31-4B8C-83A1-F6EECF244321}">
                <p14:modId xmlns:p14="http://schemas.microsoft.com/office/powerpoint/2010/main" val="1085432492"/>
              </p:ext>
            </p:extLst>
          </p:nvPr>
        </p:nvGraphicFramePr>
        <p:xfrm>
          <a:off x="1462807" y="5574447"/>
          <a:ext cx="2289856" cy="259080"/>
        </p:xfrm>
        <a:graphic>
          <a:graphicData uri="http://schemas.openxmlformats.org/drawingml/2006/table">
            <a:tbl>
              <a:tblPr firstRow="1" bandRow="1">
                <a:tableStyleId>{5940675A-B579-460E-94D1-54222C63F5DA}</a:tableStyleId>
              </a:tblPr>
              <a:tblGrid>
                <a:gridCol w="286232">
                  <a:extLst>
                    <a:ext uri="{9D8B030D-6E8A-4147-A177-3AD203B41FA5}">
                      <a16:colId xmlns:a16="http://schemas.microsoft.com/office/drawing/2014/main" val="20000"/>
                    </a:ext>
                  </a:extLst>
                </a:gridCol>
                <a:gridCol w="286232">
                  <a:extLst>
                    <a:ext uri="{9D8B030D-6E8A-4147-A177-3AD203B41FA5}">
                      <a16:colId xmlns:a16="http://schemas.microsoft.com/office/drawing/2014/main" val="20001"/>
                    </a:ext>
                  </a:extLst>
                </a:gridCol>
                <a:gridCol w="286232">
                  <a:extLst>
                    <a:ext uri="{9D8B030D-6E8A-4147-A177-3AD203B41FA5}">
                      <a16:colId xmlns:a16="http://schemas.microsoft.com/office/drawing/2014/main" val="20002"/>
                    </a:ext>
                  </a:extLst>
                </a:gridCol>
                <a:gridCol w="286232">
                  <a:extLst>
                    <a:ext uri="{9D8B030D-6E8A-4147-A177-3AD203B41FA5}">
                      <a16:colId xmlns:a16="http://schemas.microsoft.com/office/drawing/2014/main" val="20003"/>
                    </a:ext>
                  </a:extLst>
                </a:gridCol>
                <a:gridCol w="286232">
                  <a:extLst>
                    <a:ext uri="{9D8B030D-6E8A-4147-A177-3AD203B41FA5}">
                      <a16:colId xmlns:a16="http://schemas.microsoft.com/office/drawing/2014/main" val="20004"/>
                    </a:ext>
                  </a:extLst>
                </a:gridCol>
                <a:gridCol w="286232">
                  <a:extLst>
                    <a:ext uri="{9D8B030D-6E8A-4147-A177-3AD203B41FA5}">
                      <a16:colId xmlns:a16="http://schemas.microsoft.com/office/drawing/2014/main" val="20005"/>
                    </a:ext>
                  </a:extLst>
                </a:gridCol>
                <a:gridCol w="286232">
                  <a:extLst>
                    <a:ext uri="{9D8B030D-6E8A-4147-A177-3AD203B41FA5}">
                      <a16:colId xmlns:a16="http://schemas.microsoft.com/office/drawing/2014/main" val="20006"/>
                    </a:ext>
                  </a:extLst>
                </a:gridCol>
                <a:gridCol w="286232">
                  <a:extLst>
                    <a:ext uri="{9D8B030D-6E8A-4147-A177-3AD203B41FA5}">
                      <a16:colId xmlns:a16="http://schemas.microsoft.com/office/drawing/2014/main" val="20007"/>
                    </a:ext>
                  </a:extLst>
                </a:gridCol>
              </a:tblGrid>
              <a:tr h="252000">
                <a:tc>
                  <a:txBody>
                    <a:bodyPr/>
                    <a:lstStyle/>
                    <a:p>
                      <a:pPr algn="ctr" latinLnBrk="1"/>
                      <a:r>
                        <a:rPr lang="en-US" altLang="ko-KR" sz="1100" dirty="0">
                          <a:latin typeface="SamsungOne-400" panose="020B0503030303020204" pitchFamily="34" charset="0"/>
                          <a:ea typeface="SamsungOne-400" panose="020B0503030303020204" pitchFamily="34" charset="0"/>
                        </a:rPr>
                        <a:t>- </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2.9</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3.7</a:t>
                      </a:r>
                      <a:endParaRPr lang="ko-KR" altLang="en-US" sz="1100" dirty="0">
                        <a:latin typeface="SamsungOne-400" panose="020B0503030303020204" pitchFamily="34" charset="0"/>
                      </a:endParaRPr>
                    </a:p>
                  </a:txBody>
                  <a:tcPr marL="45720" marR="45720"/>
                </a:tc>
                <a:tc>
                  <a:txBody>
                    <a:bodyPr/>
                    <a:lstStyle/>
                    <a:p>
                      <a:pPr algn="ctr" latinLnBrk="1"/>
                      <a:r>
                        <a:rPr lang="en-US" altLang="ko-KR" sz="1100" dirty="0">
                          <a:latin typeface="SamsungOne-400" panose="020B0503030303020204" pitchFamily="34" charset="0"/>
                          <a:ea typeface="SamsungOne-400" panose="020B0503030303020204" pitchFamily="34" charset="0"/>
                        </a:rPr>
                        <a:t>3.5</a:t>
                      </a:r>
                      <a:endParaRPr lang="ko-KR" altLang="en-US" sz="1100" dirty="0">
                        <a:latin typeface="SamsungOne-400" panose="020B0503030303020204" pitchFamily="34" charset="0"/>
                      </a:endParaRPr>
                    </a:p>
                  </a:txBody>
                  <a:tcPr marL="45720" marR="45720"/>
                </a:tc>
                <a:tc>
                  <a:txBody>
                    <a:bodyPr/>
                    <a:lstStyle/>
                    <a:p>
                      <a:pPr algn="ctr" latinLnBrk="1"/>
                      <a:r>
                        <a:rPr lang="en-US" altLang="ko-KR" sz="1100" b="1" dirty="0">
                          <a:latin typeface="SamsungOne-400" panose="020B0503030303020204" pitchFamily="34" charset="0"/>
                          <a:ea typeface="SamsungOne-400" panose="020B0503030303020204" pitchFamily="34" charset="0"/>
                        </a:rPr>
                        <a:t>7.9</a:t>
                      </a:r>
                      <a:endParaRPr lang="ko-KR" altLang="en-US" sz="1100" b="1" dirty="0">
                        <a:latin typeface="SamsungOne-400" panose="020B0503030303020204" pitchFamily="34" charset="0"/>
                      </a:endParaRPr>
                    </a:p>
                  </a:txBody>
                  <a:tcPr marL="45720" marR="45720">
                    <a:noFill/>
                  </a:tcPr>
                </a:tc>
                <a:tc>
                  <a:txBody>
                    <a:bodyPr/>
                    <a:lstStyle/>
                    <a:p>
                      <a:pPr algn="ctr" latinLnBrk="1"/>
                      <a:r>
                        <a:rPr lang="en-US" altLang="ko-KR" sz="1100" b="1" dirty="0">
                          <a:latin typeface="SamsungOne-400" panose="020B0503030303020204" pitchFamily="34" charset="0"/>
                          <a:ea typeface="SamsungOne-400" panose="020B0503030303020204" pitchFamily="34" charset="0"/>
                        </a:rPr>
                        <a:t>8.9</a:t>
                      </a:r>
                      <a:endParaRPr lang="ko-KR" altLang="en-US" sz="1100" b="1" dirty="0">
                        <a:latin typeface="SamsungOne-400" panose="020B0503030303020204" pitchFamily="34" charset="0"/>
                      </a:endParaRPr>
                    </a:p>
                  </a:txBody>
                  <a:tcPr marL="45720" marR="45720">
                    <a:solidFill>
                      <a:schemeClr val="accent5">
                        <a:lumMod val="40000"/>
                        <a:lumOff val="60000"/>
                      </a:schemeClr>
                    </a:solidFill>
                  </a:tcPr>
                </a:tc>
                <a:tc>
                  <a:txBody>
                    <a:bodyPr/>
                    <a:lstStyle/>
                    <a:p>
                      <a:pPr algn="ctr" latinLnBrk="1"/>
                      <a:r>
                        <a:rPr lang="en-US" altLang="ko-KR" sz="1100" b="1" dirty="0">
                          <a:latin typeface="SamsungOne-400" panose="020B0503030303020204" pitchFamily="34" charset="0"/>
                          <a:ea typeface="SamsungOne-400" panose="020B0503030303020204" pitchFamily="34" charset="0"/>
                        </a:rPr>
                        <a:t>7.4</a:t>
                      </a:r>
                      <a:endParaRPr lang="ko-KR" altLang="en-US" sz="1100" b="1" dirty="0">
                        <a:latin typeface="SamsungOne-400" panose="020B0503030303020204" pitchFamily="34" charset="0"/>
                      </a:endParaRPr>
                    </a:p>
                  </a:txBody>
                  <a:tcPr marL="45720" marR="45720">
                    <a:noFill/>
                  </a:tcPr>
                </a:tc>
                <a:tc>
                  <a:txBody>
                    <a:bodyPr/>
                    <a:lstStyle/>
                    <a:p>
                      <a:pPr algn="ctr" latinLnBrk="1"/>
                      <a:r>
                        <a:rPr lang="en-US" altLang="ko-KR" sz="1100" dirty="0">
                          <a:latin typeface="SamsungOne-400" panose="020B0503030303020204" pitchFamily="34" charset="0"/>
                          <a:ea typeface="SamsungOne-400" panose="020B0503030303020204" pitchFamily="34" charset="0"/>
                        </a:rPr>
                        <a:t>-</a:t>
                      </a:r>
                      <a:endParaRPr lang="ko-KR" altLang="en-US" sz="1100" dirty="0">
                        <a:latin typeface="SamsungOne-400" panose="020B0503030303020204" pitchFamily="34" charset="0"/>
                      </a:endParaRPr>
                    </a:p>
                  </a:txBody>
                  <a:tcPr marL="45720" marR="45720"/>
                </a:tc>
                <a:extLst>
                  <a:ext uri="{0D108BD9-81ED-4DB2-BD59-A6C34878D82A}">
                    <a16:rowId xmlns:a16="http://schemas.microsoft.com/office/drawing/2014/main" val="10000"/>
                  </a:ext>
                </a:extLst>
              </a:tr>
            </a:tbl>
          </a:graphicData>
        </a:graphic>
      </p:graphicFrame>
      <p:cxnSp>
        <p:nvCxnSpPr>
          <p:cNvPr id="36" name="직선 화살표 연결선 35"/>
          <p:cNvCxnSpPr/>
          <p:nvPr/>
        </p:nvCxnSpPr>
        <p:spPr>
          <a:xfrm>
            <a:off x="2600240" y="5353641"/>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표 36"/>
          <p:cNvGraphicFramePr>
            <a:graphicFrameLocks noGrp="1"/>
          </p:cNvGraphicFramePr>
          <p:nvPr>
            <p:extLst>
              <p:ext uri="{D42A27DB-BD31-4B8C-83A1-F6EECF244321}">
                <p14:modId xmlns:p14="http://schemas.microsoft.com/office/powerpoint/2010/main" val="2284612706"/>
              </p:ext>
            </p:extLst>
          </p:nvPr>
        </p:nvGraphicFramePr>
        <p:xfrm>
          <a:off x="4115412" y="4375388"/>
          <a:ext cx="1745304" cy="1681840"/>
        </p:xfrm>
        <a:graphic>
          <a:graphicData uri="http://schemas.openxmlformats.org/drawingml/2006/table">
            <a:tbl>
              <a:tblPr firstRow="1" bandRow="1">
                <a:tableStyleId>{5940675A-B579-460E-94D1-54222C63F5DA}</a:tableStyleId>
              </a:tblPr>
              <a:tblGrid>
                <a:gridCol w="218163">
                  <a:extLst>
                    <a:ext uri="{9D8B030D-6E8A-4147-A177-3AD203B41FA5}">
                      <a16:colId xmlns:a16="http://schemas.microsoft.com/office/drawing/2014/main" val="20000"/>
                    </a:ext>
                  </a:extLst>
                </a:gridCol>
                <a:gridCol w="218163">
                  <a:extLst>
                    <a:ext uri="{9D8B030D-6E8A-4147-A177-3AD203B41FA5}">
                      <a16:colId xmlns:a16="http://schemas.microsoft.com/office/drawing/2014/main" val="20001"/>
                    </a:ext>
                  </a:extLst>
                </a:gridCol>
                <a:gridCol w="218163">
                  <a:extLst>
                    <a:ext uri="{9D8B030D-6E8A-4147-A177-3AD203B41FA5}">
                      <a16:colId xmlns:a16="http://schemas.microsoft.com/office/drawing/2014/main" val="20002"/>
                    </a:ext>
                  </a:extLst>
                </a:gridCol>
                <a:gridCol w="218163">
                  <a:extLst>
                    <a:ext uri="{9D8B030D-6E8A-4147-A177-3AD203B41FA5}">
                      <a16:colId xmlns:a16="http://schemas.microsoft.com/office/drawing/2014/main" val="20003"/>
                    </a:ext>
                  </a:extLst>
                </a:gridCol>
                <a:gridCol w="218163">
                  <a:extLst>
                    <a:ext uri="{9D8B030D-6E8A-4147-A177-3AD203B41FA5}">
                      <a16:colId xmlns:a16="http://schemas.microsoft.com/office/drawing/2014/main" val="20004"/>
                    </a:ext>
                  </a:extLst>
                </a:gridCol>
                <a:gridCol w="218163">
                  <a:extLst>
                    <a:ext uri="{9D8B030D-6E8A-4147-A177-3AD203B41FA5}">
                      <a16:colId xmlns:a16="http://schemas.microsoft.com/office/drawing/2014/main" val="20005"/>
                    </a:ext>
                  </a:extLst>
                </a:gridCol>
                <a:gridCol w="218163">
                  <a:extLst>
                    <a:ext uri="{9D8B030D-6E8A-4147-A177-3AD203B41FA5}">
                      <a16:colId xmlns:a16="http://schemas.microsoft.com/office/drawing/2014/main" val="20006"/>
                    </a:ext>
                  </a:extLst>
                </a:gridCol>
                <a:gridCol w="218163">
                  <a:extLst>
                    <a:ext uri="{9D8B030D-6E8A-4147-A177-3AD203B41FA5}">
                      <a16:colId xmlns:a16="http://schemas.microsoft.com/office/drawing/2014/main" val="20007"/>
                    </a:ext>
                  </a:extLst>
                </a:gridCol>
              </a:tblGrid>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1"/>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2"/>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3"/>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9</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9</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4"/>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9</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9</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5"/>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2</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1" dirty="0">
                          <a:latin typeface="SamsungOne-400" panose="020B0503030303020204" pitchFamily="34" charset="0"/>
                        </a:rPr>
                        <a:t>9</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9</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6"/>
                  </a:ext>
                </a:extLst>
              </a:tr>
              <a:tr h="210230">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2</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9</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9</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9</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7"/>
                  </a:ext>
                </a:extLst>
              </a:tr>
            </a:tbl>
          </a:graphicData>
        </a:graphic>
      </p:graphicFrame>
      <p:grpSp>
        <p:nvGrpSpPr>
          <p:cNvPr id="13" name="그룹 12"/>
          <p:cNvGrpSpPr/>
          <p:nvPr/>
        </p:nvGrpSpPr>
        <p:grpSpPr>
          <a:xfrm>
            <a:off x="4078429" y="4143044"/>
            <a:ext cx="1795986" cy="253916"/>
            <a:chOff x="-1161835" y="3773924"/>
            <a:chExt cx="1795986" cy="253916"/>
          </a:xfrm>
        </p:grpSpPr>
        <p:sp>
          <p:nvSpPr>
            <p:cNvPr id="39" name="직사각형 38"/>
            <p:cNvSpPr/>
            <p:nvPr/>
          </p:nvSpPr>
          <p:spPr>
            <a:xfrm>
              <a:off x="-1161835" y="3773924"/>
              <a:ext cx="266420"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0</a:t>
              </a:r>
              <a:endParaRPr lang="ko-KR" altLang="en-US" sz="1050" dirty="0">
                <a:latin typeface="SamsungOne-400" panose="020B0503030303020204" pitchFamily="34" charset="0"/>
                <a:ea typeface="SamsungOne-400" panose="020B0503030303020204" pitchFamily="34" charset="0"/>
              </a:endParaRPr>
            </a:p>
          </p:txBody>
        </p:sp>
        <p:sp>
          <p:nvSpPr>
            <p:cNvPr id="40" name="직사각형 39"/>
            <p:cNvSpPr/>
            <p:nvPr/>
          </p:nvSpPr>
          <p:spPr>
            <a:xfrm>
              <a:off x="-930730" y="3773924"/>
              <a:ext cx="243978"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1</a:t>
              </a:r>
              <a:endParaRPr lang="ko-KR" altLang="en-US" sz="1050" dirty="0">
                <a:latin typeface="SamsungOne-400" panose="020B0503030303020204" pitchFamily="34" charset="0"/>
                <a:ea typeface="SamsungOne-400" panose="020B0503030303020204" pitchFamily="34" charset="0"/>
              </a:endParaRPr>
            </a:p>
          </p:txBody>
        </p:sp>
        <p:sp>
          <p:nvSpPr>
            <p:cNvPr id="41" name="직사각형 40"/>
            <p:cNvSpPr/>
            <p:nvPr/>
          </p:nvSpPr>
          <p:spPr>
            <a:xfrm>
              <a:off x="-721265" y="3773924"/>
              <a:ext cx="253596"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2</a:t>
              </a:r>
              <a:endParaRPr lang="ko-KR" altLang="en-US" sz="1050" dirty="0">
                <a:latin typeface="SamsungOne-400" panose="020B0503030303020204" pitchFamily="34" charset="0"/>
                <a:ea typeface="SamsungOne-400" panose="020B0503030303020204" pitchFamily="34" charset="0"/>
              </a:endParaRPr>
            </a:p>
          </p:txBody>
        </p:sp>
        <p:sp>
          <p:nvSpPr>
            <p:cNvPr id="42" name="직사각형 41"/>
            <p:cNvSpPr/>
            <p:nvPr/>
          </p:nvSpPr>
          <p:spPr>
            <a:xfrm>
              <a:off x="-503785" y="3773924"/>
              <a:ext cx="258404"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3</a:t>
              </a:r>
              <a:endParaRPr lang="ko-KR" altLang="en-US" sz="1050" dirty="0">
                <a:latin typeface="SamsungOne-400" panose="020B0503030303020204" pitchFamily="34" charset="0"/>
                <a:ea typeface="SamsungOne-400" panose="020B0503030303020204" pitchFamily="34" charset="0"/>
              </a:endParaRPr>
            </a:p>
          </p:txBody>
        </p:sp>
        <p:sp>
          <p:nvSpPr>
            <p:cNvPr id="43" name="직사각형 42"/>
            <p:cNvSpPr/>
            <p:nvPr/>
          </p:nvSpPr>
          <p:spPr>
            <a:xfrm>
              <a:off x="-281497" y="3773924"/>
              <a:ext cx="260008"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4</a:t>
              </a:r>
              <a:endParaRPr lang="ko-KR" altLang="en-US" sz="1050" dirty="0">
                <a:latin typeface="SamsungOne-400" panose="020B0503030303020204" pitchFamily="34" charset="0"/>
                <a:ea typeface="SamsungOne-400" panose="020B0503030303020204" pitchFamily="34" charset="0"/>
              </a:endParaRPr>
            </a:p>
          </p:txBody>
        </p:sp>
        <p:sp>
          <p:nvSpPr>
            <p:cNvPr id="44" name="직사각형 43"/>
            <p:cNvSpPr/>
            <p:nvPr/>
          </p:nvSpPr>
          <p:spPr>
            <a:xfrm>
              <a:off x="-57606" y="3773924"/>
              <a:ext cx="256802"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5</a:t>
              </a:r>
              <a:endParaRPr lang="ko-KR" altLang="en-US" sz="1050" dirty="0">
                <a:latin typeface="SamsungOne-400" panose="020B0503030303020204" pitchFamily="34" charset="0"/>
                <a:ea typeface="SamsungOne-400" panose="020B0503030303020204" pitchFamily="34" charset="0"/>
              </a:endParaRPr>
            </a:p>
          </p:txBody>
        </p:sp>
        <p:sp>
          <p:nvSpPr>
            <p:cNvPr id="45" name="직사각형 44"/>
            <p:cNvSpPr/>
            <p:nvPr/>
          </p:nvSpPr>
          <p:spPr>
            <a:xfrm>
              <a:off x="163080" y="3773924"/>
              <a:ext cx="258404"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6</a:t>
              </a:r>
              <a:endParaRPr lang="ko-KR" altLang="en-US" sz="1050" dirty="0">
                <a:latin typeface="SamsungOne-400" panose="020B0503030303020204" pitchFamily="34" charset="0"/>
                <a:ea typeface="SamsungOne-400" panose="020B0503030303020204" pitchFamily="34" charset="0"/>
              </a:endParaRPr>
            </a:p>
          </p:txBody>
        </p:sp>
        <p:sp>
          <p:nvSpPr>
            <p:cNvPr id="46" name="직사각형 45"/>
            <p:cNvSpPr/>
            <p:nvPr/>
          </p:nvSpPr>
          <p:spPr>
            <a:xfrm>
              <a:off x="385365" y="3773924"/>
              <a:ext cx="248786"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7</a:t>
              </a:r>
              <a:endParaRPr lang="ko-KR" altLang="en-US" sz="1050" dirty="0">
                <a:latin typeface="SamsungOne-400" panose="020B0503030303020204" pitchFamily="34" charset="0"/>
                <a:ea typeface="SamsungOne-400" panose="020B0503030303020204" pitchFamily="34" charset="0"/>
              </a:endParaRPr>
            </a:p>
          </p:txBody>
        </p:sp>
      </p:grpSp>
      <p:grpSp>
        <p:nvGrpSpPr>
          <p:cNvPr id="18" name="그룹 17"/>
          <p:cNvGrpSpPr/>
          <p:nvPr/>
        </p:nvGrpSpPr>
        <p:grpSpPr>
          <a:xfrm>
            <a:off x="3862140" y="4358392"/>
            <a:ext cx="266420" cy="1729051"/>
            <a:chOff x="-1385619" y="4041737"/>
            <a:chExt cx="266420" cy="1729051"/>
          </a:xfrm>
        </p:grpSpPr>
        <p:sp>
          <p:nvSpPr>
            <p:cNvPr id="48" name="직사각형 47"/>
            <p:cNvSpPr/>
            <p:nvPr/>
          </p:nvSpPr>
          <p:spPr>
            <a:xfrm>
              <a:off x="-1385619" y="4041737"/>
              <a:ext cx="266420"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0</a:t>
              </a:r>
              <a:endParaRPr lang="ko-KR" altLang="en-US" sz="1050" dirty="0">
                <a:latin typeface="SamsungOne-400" panose="020B0503030303020204" pitchFamily="34" charset="0"/>
                <a:ea typeface="SamsungOne-400" panose="020B0503030303020204" pitchFamily="34" charset="0"/>
              </a:endParaRPr>
            </a:p>
          </p:txBody>
        </p:sp>
        <p:sp>
          <p:nvSpPr>
            <p:cNvPr id="49" name="직사각형 48"/>
            <p:cNvSpPr/>
            <p:nvPr/>
          </p:nvSpPr>
          <p:spPr>
            <a:xfrm>
              <a:off x="-1374398" y="4252471"/>
              <a:ext cx="243978"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1</a:t>
              </a:r>
              <a:endParaRPr lang="ko-KR" altLang="en-US" sz="1050" dirty="0">
                <a:latin typeface="SamsungOne-400" panose="020B0503030303020204" pitchFamily="34" charset="0"/>
                <a:ea typeface="SamsungOne-400" panose="020B0503030303020204" pitchFamily="34" charset="0"/>
              </a:endParaRPr>
            </a:p>
          </p:txBody>
        </p:sp>
        <p:sp>
          <p:nvSpPr>
            <p:cNvPr id="50" name="직사각형 49"/>
            <p:cNvSpPr/>
            <p:nvPr/>
          </p:nvSpPr>
          <p:spPr>
            <a:xfrm>
              <a:off x="-1379207" y="4463205"/>
              <a:ext cx="253596"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2</a:t>
              </a:r>
              <a:endParaRPr lang="ko-KR" altLang="en-US" sz="1050" dirty="0">
                <a:latin typeface="SamsungOne-400" panose="020B0503030303020204" pitchFamily="34" charset="0"/>
                <a:ea typeface="SamsungOne-400" panose="020B0503030303020204" pitchFamily="34" charset="0"/>
              </a:endParaRPr>
            </a:p>
          </p:txBody>
        </p:sp>
        <p:sp>
          <p:nvSpPr>
            <p:cNvPr id="51" name="직사각형 50"/>
            <p:cNvSpPr/>
            <p:nvPr/>
          </p:nvSpPr>
          <p:spPr>
            <a:xfrm>
              <a:off x="-1381611" y="4673939"/>
              <a:ext cx="258404"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3</a:t>
              </a:r>
              <a:endParaRPr lang="ko-KR" altLang="en-US" sz="1050" dirty="0">
                <a:latin typeface="SamsungOne-400" panose="020B0503030303020204" pitchFamily="34" charset="0"/>
                <a:ea typeface="SamsungOne-400" panose="020B0503030303020204" pitchFamily="34" charset="0"/>
              </a:endParaRPr>
            </a:p>
          </p:txBody>
        </p:sp>
        <p:sp>
          <p:nvSpPr>
            <p:cNvPr id="52" name="직사각형 51"/>
            <p:cNvSpPr/>
            <p:nvPr/>
          </p:nvSpPr>
          <p:spPr>
            <a:xfrm>
              <a:off x="-1382413" y="4884673"/>
              <a:ext cx="260008"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4</a:t>
              </a:r>
              <a:endParaRPr lang="ko-KR" altLang="en-US" sz="1050" dirty="0">
                <a:latin typeface="SamsungOne-400" panose="020B0503030303020204" pitchFamily="34" charset="0"/>
                <a:ea typeface="SamsungOne-400" panose="020B0503030303020204" pitchFamily="34" charset="0"/>
              </a:endParaRPr>
            </a:p>
          </p:txBody>
        </p:sp>
        <p:sp>
          <p:nvSpPr>
            <p:cNvPr id="53" name="직사각형 52"/>
            <p:cNvSpPr/>
            <p:nvPr/>
          </p:nvSpPr>
          <p:spPr>
            <a:xfrm>
              <a:off x="-1380810" y="5095407"/>
              <a:ext cx="256802"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5</a:t>
              </a:r>
              <a:endParaRPr lang="ko-KR" altLang="en-US" sz="1050" dirty="0">
                <a:latin typeface="SamsungOne-400" panose="020B0503030303020204" pitchFamily="34" charset="0"/>
                <a:ea typeface="SamsungOne-400" panose="020B0503030303020204" pitchFamily="34" charset="0"/>
              </a:endParaRPr>
            </a:p>
          </p:txBody>
        </p:sp>
        <p:sp>
          <p:nvSpPr>
            <p:cNvPr id="54" name="직사각형 53"/>
            <p:cNvSpPr/>
            <p:nvPr/>
          </p:nvSpPr>
          <p:spPr>
            <a:xfrm>
              <a:off x="-1381611" y="5306141"/>
              <a:ext cx="258404"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6</a:t>
              </a:r>
              <a:endParaRPr lang="ko-KR" altLang="en-US" sz="1050" dirty="0">
                <a:latin typeface="SamsungOne-400" panose="020B0503030303020204" pitchFamily="34" charset="0"/>
                <a:ea typeface="SamsungOne-400" panose="020B0503030303020204" pitchFamily="34" charset="0"/>
              </a:endParaRPr>
            </a:p>
          </p:txBody>
        </p:sp>
        <p:sp>
          <p:nvSpPr>
            <p:cNvPr id="55" name="직사각형 54"/>
            <p:cNvSpPr/>
            <p:nvPr/>
          </p:nvSpPr>
          <p:spPr>
            <a:xfrm>
              <a:off x="-1376802" y="5516872"/>
              <a:ext cx="248786" cy="253916"/>
            </a:xfrm>
            <a:prstGeom prst="rect">
              <a:avLst/>
            </a:prstGeom>
          </p:spPr>
          <p:txBody>
            <a:bodyPr wrap="none">
              <a:spAutoFit/>
            </a:bodyPr>
            <a:lstStyle/>
            <a:p>
              <a:pPr algn="ctr" defTabSz="914126" latinLnBrk="1"/>
              <a:r>
                <a:rPr lang="en-US" altLang="ko-KR" sz="1050" dirty="0">
                  <a:latin typeface="SamsungOne-400" panose="020B0503030303020204" pitchFamily="34" charset="0"/>
                  <a:ea typeface="SamsungOne-400" panose="020B0503030303020204" pitchFamily="34" charset="0"/>
                </a:rPr>
                <a:t>7</a:t>
              </a:r>
              <a:endParaRPr lang="ko-KR" altLang="en-US" sz="1050" dirty="0">
                <a:latin typeface="SamsungOne-400" panose="020B0503030303020204" pitchFamily="34" charset="0"/>
                <a:ea typeface="SamsungOne-400" panose="020B0503030303020204" pitchFamily="34" charset="0"/>
              </a:endParaRPr>
            </a:p>
          </p:txBody>
        </p:sp>
      </p:grpSp>
      <p:cxnSp>
        <p:nvCxnSpPr>
          <p:cNvPr id="57" name="직선 화살표 연결선 56"/>
          <p:cNvCxnSpPr/>
          <p:nvPr/>
        </p:nvCxnSpPr>
        <p:spPr>
          <a:xfrm>
            <a:off x="5861731" y="5213703"/>
            <a:ext cx="262182"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표 57"/>
          <p:cNvGraphicFramePr>
            <a:graphicFrameLocks noGrp="1"/>
          </p:cNvGraphicFramePr>
          <p:nvPr>
            <p:extLst>
              <p:ext uri="{D42A27DB-BD31-4B8C-83A1-F6EECF244321}">
                <p14:modId xmlns:p14="http://schemas.microsoft.com/office/powerpoint/2010/main" val="501854737"/>
              </p:ext>
            </p:extLst>
          </p:nvPr>
        </p:nvGraphicFramePr>
        <p:xfrm>
          <a:off x="7047137" y="4356568"/>
          <a:ext cx="1745304" cy="1681840"/>
        </p:xfrm>
        <a:graphic>
          <a:graphicData uri="http://schemas.openxmlformats.org/drawingml/2006/table">
            <a:tbl>
              <a:tblPr firstRow="1" bandRow="1">
                <a:tableStyleId>{5940675A-B579-460E-94D1-54222C63F5DA}</a:tableStyleId>
              </a:tblPr>
              <a:tblGrid>
                <a:gridCol w="218163">
                  <a:extLst>
                    <a:ext uri="{9D8B030D-6E8A-4147-A177-3AD203B41FA5}">
                      <a16:colId xmlns:a16="http://schemas.microsoft.com/office/drawing/2014/main" val="20000"/>
                    </a:ext>
                  </a:extLst>
                </a:gridCol>
                <a:gridCol w="218163">
                  <a:extLst>
                    <a:ext uri="{9D8B030D-6E8A-4147-A177-3AD203B41FA5}">
                      <a16:colId xmlns:a16="http://schemas.microsoft.com/office/drawing/2014/main" val="20001"/>
                    </a:ext>
                  </a:extLst>
                </a:gridCol>
                <a:gridCol w="218163">
                  <a:extLst>
                    <a:ext uri="{9D8B030D-6E8A-4147-A177-3AD203B41FA5}">
                      <a16:colId xmlns:a16="http://schemas.microsoft.com/office/drawing/2014/main" val="20002"/>
                    </a:ext>
                  </a:extLst>
                </a:gridCol>
                <a:gridCol w="218163">
                  <a:extLst>
                    <a:ext uri="{9D8B030D-6E8A-4147-A177-3AD203B41FA5}">
                      <a16:colId xmlns:a16="http://schemas.microsoft.com/office/drawing/2014/main" val="20003"/>
                    </a:ext>
                  </a:extLst>
                </a:gridCol>
                <a:gridCol w="218163">
                  <a:extLst>
                    <a:ext uri="{9D8B030D-6E8A-4147-A177-3AD203B41FA5}">
                      <a16:colId xmlns:a16="http://schemas.microsoft.com/office/drawing/2014/main" val="20004"/>
                    </a:ext>
                  </a:extLst>
                </a:gridCol>
                <a:gridCol w="218163">
                  <a:extLst>
                    <a:ext uri="{9D8B030D-6E8A-4147-A177-3AD203B41FA5}">
                      <a16:colId xmlns:a16="http://schemas.microsoft.com/office/drawing/2014/main" val="20005"/>
                    </a:ext>
                  </a:extLst>
                </a:gridCol>
                <a:gridCol w="218163">
                  <a:extLst>
                    <a:ext uri="{9D8B030D-6E8A-4147-A177-3AD203B41FA5}">
                      <a16:colId xmlns:a16="http://schemas.microsoft.com/office/drawing/2014/main" val="20006"/>
                    </a:ext>
                  </a:extLst>
                </a:gridCol>
                <a:gridCol w="218163">
                  <a:extLst>
                    <a:ext uri="{9D8B030D-6E8A-4147-A177-3AD203B41FA5}">
                      <a16:colId xmlns:a16="http://schemas.microsoft.com/office/drawing/2014/main" val="20007"/>
                    </a:ext>
                  </a:extLst>
                </a:gridCol>
              </a:tblGrid>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-3</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-3</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1"/>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-3</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-3</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2"/>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0</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7</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dirty="0">
                          <a:latin typeface="SamsungOne-400" panose="020B0503030303020204" pitchFamily="34" charset="0"/>
                        </a:rPr>
                        <a:t>7</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-2</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3"/>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14</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14</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4"/>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1" dirty="0">
                          <a:latin typeface="SamsungOne-400" panose="020B0503030303020204" pitchFamily="34" charset="0"/>
                        </a:rPr>
                        <a:t>21</a:t>
                      </a:r>
                      <a:endParaRPr lang="ko-KR" altLang="en-US" sz="1050" b="1"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050" b="0" dirty="0">
                          <a:latin typeface="SamsungOne-400" panose="020B0503030303020204" pitchFamily="34" charset="0"/>
                        </a:rPr>
                        <a:t>21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5"/>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21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21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6"/>
                  </a:ext>
                </a:extLst>
              </a:tr>
              <a:tr h="210230">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7"/>
                  </a:ext>
                </a:extLst>
              </a:tr>
            </a:tbl>
          </a:graphicData>
        </a:graphic>
      </p:graphicFrame>
      <p:graphicFrame>
        <p:nvGraphicFramePr>
          <p:cNvPr id="59" name="표 58"/>
          <p:cNvGraphicFramePr>
            <a:graphicFrameLocks noGrp="1"/>
          </p:cNvGraphicFramePr>
          <p:nvPr>
            <p:extLst>
              <p:ext uri="{D42A27DB-BD31-4B8C-83A1-F6EECF244321}">
                <p14:modId xmlns:p14="http://schemas.microsoft.com/office/powerpoint/2010/main" val="2629429854"/>
              </p:ext>
            </p:extLst>
          </p:nvPr>
        </p:nvGraphicFramePr>
        <p:xfrm>
          <a:off x="6126682" y="4898358"/>
          <a:ext cx="654489" cy="630690"/>
        </p:xfrm>
        <a:graphic>
          <a:graphicData uri="http://schemas.openxmlformats.org/drawingml/2006/table">
            <a:tbl>
              <a:tblPr firstRow="1" bandRow="1">
                <a:tableStyleId>{5940675A-B579-460E-94D1-54222C63F5DA}</a:tableStyleId>
              </a:tblPr>
              <a:tblGrid>
                <a:gridCol w="218163">
                  <a:extLst>
                    <a:ext uri="{9D8B030D-6E8A-4147-A177-3AD203B41FA5}">
                      <a16:colId xmlns:a16="http://schemas.microsoft.com/office/drawing/2014/main" val="20000"/>
                    </a:ext>
                  </a:extLst>
                </a:gridCol>
                <a:gridCol w="218163">
                  <a:extLst>
                    <a:ext uri="{9D8B030D-6E8A-4147-A177-3AD203B41FA5}">
                      <a16:colId xmlns:a16="http://schemas.microsoft.com/office/drawing/2014/main" val="20001"/>
                    </a:ext>
                  </a:extLst>
                </a:gridCol>
                <a:gridCol w="218163">
                  <a:extLst>
                    <a:ext uri="{9D8B030D-6E8A-4147-A177-3AD203B41FA5}">
                      <a16:colId xmlns:a16="http://schemas.microsoft.com/office/drawing/2014/main" val="20002"/>
                    </a:ext>
                  </a:extLst>
                </a:gridCol>
              </a:tblGrid>
              <a:tr h="210230">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r h="210230">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1"/>
                  </a:ext>
                </a:extLst>
              </a:tr>
              <a:tr h="210230">
                <a:tc>
                  <a:txBody>
                    <a:bodyPr/>
                    <a:lstStyle/>
                    <a:p>
                      <a:pPr algn="ctr" latinLnBrk="1"/>
                      <a:r>
                        <a:rPr lang="en-US" altLang="ko-KR" sz="1050" b="0" dirty="0">
                          <a:latin typeface="SamsungOne-400" panose="020B0503030303020204" pitchFamily="34" charset="0"/>
                        </a:rPr>
                        <a:t>-1</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b="0" dirty="0">
                          <a:latin typeface="SamsungOne-400" panose="020B0503030303020204" pitchFamily="34" charset="0"/>
                        </a:rPr>
                        <a:t>0</a:t>
                      </a:r>
                      <a:endParaRPr lang="ko-KR" altLang="en-US" sz="1050" b="0" dirty="0">
                        <a:latin typeface="SamsungOne-400" panose="020B0503030303020204" pitchFamily="34" charset="0"/>
                      </a:endParaRPr>
                    </a:p>
                  </a:txBody>
                  <a:tcPr marL="0" marR="0" marT="0" marB="0" anchor="ctr">
                    <a:noFill/>
                  </a:tcPr>
                </a:tc>
                <a:tc>
                  <a:txBody>
                    <a:bodyPr/>
                    <a:lstStyle/>
                    <a:p>
                      <a:pPr algn="ctr" latinLnBrk="1"/>
                      <a:r>
                        <a:rPr lang="en-US" altLang="ko-KR" sz="1050" dirty="0">
                          <a:latin typeface="SamsungOne-400" panose="020B0503030303020204" pitchFamily="34" charset="0"/>
                        </a:rPr>
                        <a:t>1</a:t>
                      </a:r>
                      <a:endParaRPr lang="ko-KR" altLang="en-US" sz="1050" dirty="0">
                        <a:latin typeface="SamsungOne-400" panose="020B0503030303020204" pitchFamily="34" charset="0"/>
                      </a:endParaRPr>
                    </a:p>
                  </a:txBody>
                  <a:tcPr marL="0" marR="0" marT="0" marB="0" anchor="ctr"/>
                </a:tc>
                <a:extLst>
                  <a:ext uri="{0D108BD9-81ED-4DB2-BD59-A6C34878D82A}">
                    <a16:rowId xmlns:a16="http://schemas.microsoft.com/office/drawing/2014/main" val="10002"/>
                  </a:ext>
                </a:extLst>
              </a:tr>
            </a:tbl>
          </a:graphicData>
        </a:graphic>
      </p:graphicFrame>
      <p:cxnSp>
        <p:nvCxnSpPr>
          <p:cNvPr id="60" name="직선 화살표 연결선 59"/>
          <p:cNvCxnSpPr/>
          <p:nvPr/>
        </p:nvCxnSpPr>
        <p:spPr>
          <a:xfrm>
            <a:off x="6788815" y="5197995"/>
            <a:ext cx="262182"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61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6" name="직사각형 5"/>
          <p:cNvSpPr/>
          <p:nvPr/>
        </p:nvSpPr>
        <p:spPr>
          <a:xfrm>
            <a:off x="1999084" y="6567325"/>
            <a:ext cx="854854" cy="170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06FD336A-BB16-EA4A-9334-37B99772A5F5}"/>
              </a:ext>
            </a:extLst>
          </p:cNvPr>
          <p:cNvSpPr txBox="1"/>
          <p:nvPr/>
        </p:nvSpPr>
        <p:spPr>
          <a:xfrm>
            <a:off x="2431902" y="5157193"/>
            <a:ext cx="1083950"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(a) Padding 0</a:t>
            </a:r>
            <a:endParaRPr lang="ko-KR" altLang="en-US" dirty="0"/>
          </a:p>
        </p:txBody>
      </p:sp>
      <p:sp>
        <p:nvSpPr>
          <p:cNvPr id="14" name="TextBox 13">
            <a:extLst>
              <a:ext uri="{FF2B5EF4-FFF2-40B4-BE49-F238E27FC236}">
                <a16:creationId xmlns:a16="http://schemas.microsoft.com/office/drawing/2014/main" id="{5E235C93-1283-0946-BED0-107121793F61}"/>
              </a:ext>
            </a:extLst>
          </p:cNvPr>
          <p:cNvSpPr txBox="1"/>
          <p:nvPr/>
        </p:nvSpPr>
        <p:spPr>
          <a:xfrm>
            <a:off x="5513430" y="5157192"/>
            <a:ext cx="1880643"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(b) Padding </a:t>
            </a:r>
            <a:r>
              <a:rPr lang="en-US" altLang="ko-KR" dirty="0" err="1"/>
              <a:t>giá</a:t>
            </a:r>
            <a:r>
              <a:rPr lang="en-US" altLang="ko-KR" dirty="0"/>
              <a:t> </a:t>
            </a:r>
            <a:r>
              <a:rPr lang="en-US" altLang="ko-KR" dirty="0" err="1"/>
              <a:t>trị</a:t>
            </a:r>
            <a:r>
              <a:rPr lang="en-US" altLang="ko-KR" dirty="0"/>
              <a:t> </a:t>
            </a:r>
            <a:r>
              <a:rPr lang="en-US" altLang="ko-KR" dirty="0" err="1"/>
              <a:t>liền</a:t>
            </a:r>
            <a:r>
              <a:rPr lang="en-US" altLang="ko-KR" dirty="0"/>
              <a:t> </a:t>
            </a:r>
            <a:r>
              <a:rPr lang="en-US" altLang="ko-KR" dirty="0" err="1"/>
              <a:t>kề</a:t>
            </a:r>
            <a:endParaRPr lang="ko-KR" altLang="en-US" dirty="0"/>
          </a:p>
        </p:txBody>
      </p:sp>
      <p:sp>
        <p:nvSpPr>
          <p:cNvPr id="16" name="TextBox 15">
            <a:extLst>
              <a:ext uri="{FF2B5EF4-FFF2-40B4-BE49-F238E27FC236}">
                <a16:creationId xmlns:a16="http://schemas.microsoft.com/office/drawing/2014/main" id="{B433E066-1E1B-F847-AE4E-756E8F7A5F33}"/>
              </a:ext>
            </a:extLst>
          </p:cNvPr>
          <p:cNvSpPr txBox="1"/>
          <p:nvPr/>
        </p:nvSpPr>
        <p:spPr>
          <a:xfrm>
            <a:off x="2100078" y="5511259"/>
            <a:ext cx="3047629" cy="276999"/>
          </a:xfrm>
          <a:prstGeom prst="rect">
            <a:avLst/>
          </a:prstGeom>
          <a:noFill/>
        </p:spPr>
        <p:txBody>
          <a:bodyPr wrap="none" rtlCol="0">
            <a:spAutoFit/>
          </a:bodyPr>
          <a:lstStyle>
            <a:defPPr>
              <a:defRPr lang="en-US"/>
            </a:defPPr>
            <a:lvl1pPr algn="ctr">
              <a:defRPr kumimoji="1" sz="1200">
                <a:latin typeface="SamsungOne-400" panose="020B0503030303020204" pitchFamily="34" charset="0"/>
                <a:ea typeface="SamsungOne-400" panose="020B0503030303020204" pitchFamily="34" charset="0"/>
              </a:defRPr>
            </a:lvl1pPr>
          </a:lstStyle>
          <a:p>
            <a:r>
              <a:rPr lang="en-US" altLang="ko-KR" dirty="0"/>
              <a:t>Padding (</a:t>
            </a:r>
            <a:r>
              <a:rPr lang="en-US" altLang="ko-KR" dirty="0" err="1"/>
              <a:t>các</a:t>
            </a:r>
            <a:r>
              <a:rPr lang="en-US" altLang="ko-KR" dirty="0"/>
              <a:t> </a:t>
            </a:r>
            <a:r>
              <a:rPr lang="en-US" altLang="ko-KR" dirty="0" err="1"/>
              <a:t>nút</a:t>
            </a:r>
            <a:r>
              <a:rPr lang="en-US" altLang="ko-KR" dirty="0"/>
              <a:t> </a:t>
            </a:r>
            <a:r>
              <a:rPr lang="en-US" altLang="ko-KR" dirty="0" err="1"/>
              <a:t>màu</a:t>
            </a:r>
            <a:r>
              <a:rPr lang="en-US" altLang="ko-KR" dirty="0"/>
              <a:t> </a:t>
            </a:r>
            <a:r>
              <a:rPr lang="en-US" altLang="ko-KR" dirty="0" err="1"/>
              <a:t>xám</a:t>
            </a:r>
            <a:r>
              <a:rPr lang="en-US" altLang="ko-KR" dirty="0"/>
              <a:t> </a:t>
            </a:r>
            <a:r>
              <a:rPr lang="en-US" altLang="ko-KR" dirty="0" err="1"/>
              <a:t>là</a:t>
            </a:r>
            <a:r>
              <a:rPr lang="en-US" altLang="ko-KR" dirty="0"/>
              <a:t> </a:t>
            </a:r>
            <a:r>
              <a:rPr lang="en-US" altLang="ko-KR" dirty="0" err="1"/>
              <a:t>các</a:t>
            </a:r>
            <a:r>
              <a:rPr lang="en-US" altLang="ko-KR" dirty="0"/>
              <a:t> </a:t>
            </a:r>
            <a:r>
              <a:rPr lang="en-US" altLang="ko-KR" dirty="0" err="1"/>
              <a:t>nút</a:t>
            </a:r>
            <a:r>
              <a:rPr lang="en-US" altLang="ko-KR" dirty="0"/>
              <a:t> </a:t>
            </a:r>
            <a:r>
              <a:rPr lang="en-US" altLang="ko-KR" dirty="0" err="1"/>
              <a:t>đệm</a:t>
            </a:r>
            <a:r>
              <a:rPr lang="en-US" altLang="ko-KR" dirty="0"/>
              <a:t>)</a:t>
            </a:r>
            <a:endParaRPr lang="ko-KR" altLang="en-US" dirty="0"/>
          </a:p>
        </p:txBody>
      </p:sp>
      <p:sp>
        <p:nvSpPr>
          <p:cNvPr id="17" name="TextBox 16"/>
          <p:cNvSpPr txBox="1"/>
          <p:nvPr/>
        </p:nvSpPr>
        <p:spPr>
          <a:xfrm>
            <a:off x="634989" y="1697508"/>
            <a:ext cx="8833011" cy="1497846"/>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Hoạt động ở biên giới dữ liệu là không thể, vì kernel nhô ra bên ngoài vùng dữ liệu.</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slide trước, các khu vực không thể thao tác được ký hiệu bằng -. Nếu kích thước của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h và h là 3, số nút sẽ trở thành 2 trong đường viền. Trong các mạng nơ-ron sâu, các lớp tích chập được lặp lại nhiều lần. Sau đó, một số nút bị bỏ qua ở mức độ lớn.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ngăn chặn vấn đề như vậy, nó thực hiện cái được gọi là phần đệm như hình bên dưới. Nó đệm một lượng 0 cần thiết hoặc nhân đôi giá trị của nút liền kề.</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9"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Padding</a:t>
              </a:r>
            </a:p>
          </p:txBody>
        </p:sp>
      </p:grpSp>
      <p:graphicFrame>
        <p:nvGraphicFramePr>
          <p:cNvPr id="26" name="표 25"/>
          <p:cNvGraphicFramePr>
            <a:graphicFrameLocks noGrp="1"/>
          </p:cNvGraphicFramePr>
          <p:nvPr>
            <p:extLst>
              <p:ext uri="{D42A27DB-BD31-4B8C-83A1-F6EECF244321}">
                <p14:modId xmlns:p14="http://schemas.microsoft.com/office/powerpoint/2010/main" val="1536700441"/>
              </p:ext>
            </p:extLst>
          </p:nvPr>
        </p:nvGraphicFramePr>
        <p:xfrm>
          <a:off x="2447570" y="3907950"/>
          <a:ext cx="2374290" cy="252000"/>
        </p:xfrm>
        <a:graphic>
          <a:graphicData uri="http://schemas.openxmlformats.org/drawingml/2006/table">
            <a:tbl>
              <a:tblPr firstRow="1" bandRow="1">
                <a:tableStyleId>{5940675A-B579-460E-94D1-54222C63F5DA}</a:tableStyleId>
              </a:tblPr>
              <a:tblGrid>
                <a:gridCol w="237429">
                  <a:extLst>
                    <a:ext uri="{9D8B030D-6E8A-4147-A177-3AD203B41FA5}">
                      <a16:colId xmlns:a16="http://schemas.microsoft.com/office/drawing/2014/main" val="20000"/>
                    </a:ext>
                  </a:extLst>
                </a:gridCol>
                <a:gridCol w="237429">
                  <a:extLst>
                    <a:ext uri="{9D8B030D-6E8A-4147-A177-3AD203B41FA5}">
                      <a16:colId xmlns:a16="http://schemas.microsoft.com/office/drawing/2014/main" val="20001"/>
                    </a:ext>
                  </a:extLst>
                </a:gridCol>
                <a:gridCol w="237429">
                  <a:extLst>
                    <a:ext uri="{9D8B030D-6E8A-4147-A177-3AD203B41FA5}">
                      <a16:colId xmlns:a16="http://schemas.microsoft.com/office/drawing/2014/main" val="20002"/>
                    </a:ext>
                  </a:extLst>
                </a:gridCol>
                <a:gridCol w="237429">
                  <a:extLst>
                    <a:ext uri="{9D8B030D-6E8A-4147-A177-3AD203B41FA5}">
                      <a16:colId xmlns:a16="http://schemas.microsoft.com/office/drawing/2014/main" val="20003"/>
                    </a:ext>
                  </a:extLst>
                </a:gridCol>
                <a:gridCol w="237429">
                  <a:extLst>
                    <a:ext uri="{9D8B030D-6E8A-4147-A177-3AD203B41FA5}">
                      <a16:colId xmlns:a16="http://schemas.microsoft.com/office/drawing/2014/main" val="20004"/>
                    </a:ext>
                  </a:extLst>
                </a:gridCol>
                <a:gridCol w="237429">
                  <a:extLst>
                    <a:ext uri="{9D8B030D-6E8A-4147-A177-3AD203B41FA5}">
                      <a16:colId xmlns:a16="http://schemas.microsoft.com/office/drawing/2014/main" val="20005"/>
                    </a:ext>
                  </a:extLst>
                </a:gridCol>
                <a:gridCol w="237429">
                  <a:extLst>
                    <a:ext uri="{9D8B030D-6E8A-4147-A177-3AD203B41FA5}">
                      <a16:colId xmlns:a16="http://schemas.microsoft.com/office/drawing/2014/main" val="20006"/>
                    </a:ext>
                  </a:extLst>
                </a:gridCol>
                <a:gridCol w="237429">
                  <a:extLst>
                    <a:ext uri="{9D8B030D-6E8A-4147-A177-3AD203B41FA5}">
                      <a16:colId xmlns:a16="http://schemas.microsoft.com/office/drawing/2014/main" val="20007"/>
                    </a:ext>
                  </a:extLst>
                </a:gridCol>
                <a:gridCol w="237429">
                  <a:extLst>
                    <a:ext uri="{9D8B030D-6E8A-4147-A177-3AD203B41FA5}">
                      <a16:colId xmlns:a16="http://schemas.microsoft.com/office/drawing/2014/main" val="20008"/>
                    </a:ext>
                  </a:extLst>
                </a:gridCol>
                <a:gridCol w="237429">
                  <a:extLst>
                    <a:ext uri="{9D8B030D-6E8A-4147-A177-3AD203B41FA5}">
                      <a16:colId xmlns:a16="http://schemas.microsoft.com/office/drawing/2014/main" val="20009"/>
                    </a:ext>
                  </a:extLst>
                </a:gridCol>
              </a:tblGrid>
              <a:tr h="252000">
                <a:tc>
                  <a:txBody>
                    <a:bodyPr/>
                    <a:lstStyle/>
                    <a:p>
                      <a:pPr algn="ctr" latinLnBrk="1"/>
                      <a:r>
                        <a:rPr lang="en-US" altLang="ko-KR" sz="1100" b="1" dirty="0">
                          <a:latin typeface="SamsungOne-400" panose="020B0503030303020204" pitchFamily="34" charset="0"/>
                          <a:ea typeface="SamsungOne-400" panose="020B0503030303020204" pitchFamily="34" charset="0"/>
                        </a:rPr>
                        <a:t>0</a:t>
                      </a:r>
                      <a:r>
                        <a:rPr lang="en-US" altLang="ko-KR" sz="1100" dirty="0">
                          <a:latin typeface="SamsungOne-400" panose="020B0503030303020204" pitchFamily="34" charset="0"/>
                          <a:ea typeface="SamsungOne-400" panose="020B0503030303020204" pitchFamily="34" charset="0"/>
                        </a:rPr>
                        <a:t>  </a:t>
                      </a:r>
                      <a:endParaRPr lang="ko-KR" altLang="en-US" sz="1100"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100" dirty="0">
                          <a:latin typeface="SamsungOne-400" panose="020B0503030303020204" pitchFamily="34" charset="0"/>
                          <a:ea typeface="SamsungOne-400" panose="020B0503030303020204" pitchFamily="34" charset="0"/>
                        </a:rPr>
                        <a:t>3</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5</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1</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20</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2</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2</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b="1" dirty="0">
                          <a:latin typeface="SamsungOne-400" panose="020B0503030303020204" pitchFamily="34" charset="0"/>
                        </a:rPr>
                        <a:t>0</a:t>
                      </a:r>
                      <a:endParaRPr lang="ko-KR" altLang="en-US" sz="1100" b="1" dirty="0">
                        <a:latin typeface="SamsungOne-400" panose="020B050303030302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00"/>
                  </a:ext>
                </a:extLst>
              </a:tr>
            </a:tbl>
          </a:graphicData>
        </a:graphic>
      </p:graphicFrame>
      <p:grpSp>
        <p:nvGrpSpPr>
          <p:cNvPr id="3" name="그룹 2"/>
          <p:cNvGrpSpPr/>
          <p:nvPr/>
        </p:nvGrpSpPr>
        <p:grpSpPr>
          <a:xfrm>
            <a:off x="2668519" y="3669514"/>
            <a:ext cx="1926188" cy="261610"/>
            <a:chOff x="349795" y="3480257"/>
            <a:chExt cx="1926188" cy="261610"/>
          </a:xfrm>
        </p:grpSpPr>
        <p:sp>
          <p:nvSpPr>
            <p:cNvPr id="31" name="직사각형 30"/>
            <p:cNvSpPr/>
            <p:nvPr/>
          </p:nvSpPr>
          <p:spPr>
            <a:xfrm>
              <a:off x="349795" y="3480257"/>
              <a:ext cx="26962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0</a:t>
              </a:r>
              <a:endParaRPr lang="ko-KR" altLang="en-US" sz="1100" dirty="0">
                <a:latin typeface="SamsungOne-400" panose="020B0503030303020204" pitchFamily="34" charset="0"/>
                <a:ea typeface="SamsungOne-400" panose="020B0503030303020204" pitchFamily="34" charset="0"/>
              </a:endParaRPr>
            </a:p>
          </p:txBody>
        </p:sp>
        <p:sp>
          <p:nvSpPr>
            <p:cNvPr id="32" name="직사각형 31"/>
            <p:cNvSpPr/>
            <p:nvPr/>
          </p:nvSpPr>
          <p:spPr>
            <a:xfrm>
              <a:off x="600629" y="3480257"/>
              <a:ext cx="223255"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1</a:t>
              </a:r>
              <a:endParaRPr lang="ko-KR" altLang="en-US" sz="1100" dirty="0">
                <a:latin typeface="SamsungOne-400" panose="020B0503030303020204" pitchFamily="34" charset="0"/>
                <a:ea typeface="SamsungOne-400" panose="020B0503030303020204" pitchFamily="34" charset="0"/>
              </a:endParaRPr>
            </a:p>
          </p:txBody>
        </p:sp>
        <p:sp>
          <p:nvSpPr>
            <p:cNvPr id="33" name="직사각형 32"/>
            <p:cNvSpPr/>
            <p:nvPr/>
          </p:nvSpPr>
          <p:spPr>
            <a:xfrm>
              <a:off x="827577" y="3480257"/>
              <a:ext cx="25680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a typeface="SamsungOne-400" panose="020B0503030303020204" pitchFamily="34" charset="0"/>
              </a:endParaRPr>
            </a:p>
          </p:txBody>
        </p:sp>
        <p:sp>
          <p:nvSpPr>
            <p:cNvPr id="34" name="직사각형 33"/>
            <p:cNvSpPr/>
            <p:nvPr/>
          </p:nvSpPr>
          <p:spPr>
            <a:xfrm>
              <a:off x="1073082" y="3480257"/>
              <a:ext cx="261611"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3</a:t>
              </a:r>
              <a:endParaRPr lang="ko-KR" altLang="en-US" sz="1100" dirty="0">
                <a:latin typeface="SamsungOne-400" panose="020B0503030303020204" pitchFamily="34" charset="0"/>
                <a:ea typeface="SamsungOne-400" panose="020B0503030303020204" pitchFamily="34" charset="0"/>
              </a:endParaRPr>
            </a:p>
          </p:txBody>
        </p:sp>
        <p:sp>
          <p:nvSpPr>
            <p:cNvPr id="35" name="직사각형 34"/>
            <p:cNvSpPr/>
            <p:nvPr/>
          </p:nvSpPr>
          <p:spPr>
            <a:xfrm>
              <a:off x="1308406"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a typeface="SamsungOne-400" panose="020B0503030303020204" pitchFamily="34" charset="0"/>
              </a:endParaRPr>
            </a:p>
          </p:txBody>
        </p:sp>
        <p:sp>
          <p:nvSpPr>
            <p:cNvPr id="36" name="직사각형 35"/>
            <p:cNvSpPr/>
            <p:nvPr/>
          </p:nvSpPr>
          <p:spPr>
            <a:xfrm>
              <a:off x="1531945"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5</a:t>
              </a:r>
              <a:endParaRPr lang="ko-KR" altLang="en-US" sz="1100" dirty="0">
                <a:latin typeface="SamsungOne-400" panose="020B0503030303020204" pitchFamily="34" charset="0"/>
                <a:ea typeface="SamsungOne-400" panose="020B0503030303020204" pitchFamily="34" charset="0"/>
              </a:endParaRPr>
            </a:p>
          </p:txBody>
        </p:sp>
        <p:sp>
          <p:nvSpPr>
            <p:cNvPr id="37" name="직사각형 36"/>
            <p:cNvSpPr/>
            <p:nvPr/>
          </p:nvSpPr>
          <p:spPr>
            <a:xfrm>
              <a:off x="1777969"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6</a:t>
              </a:r>
              <a:endParaRPr lang="ko-KR" altLang="en-US" sz="1100" dirty="0">
                <a:latin typeface="SamsungOne-400" panose="020B0503030303020204" pitchFamily="34" charset="0"/>
                <a:ea typeface="SamsungOne-400" panose="020B0503030303020204" pitchFamily="34" charset="0"/>
              </a:endParaRPr>
            </a:p>
          </p:txBody>
        </p:sp>
        <p:sp>
          <p:nvSpPr>
            <p:cNvPr id="38" name="직사각형 37"/>
            <p:cNvSpPr/>
            <p:nvPr/>
          </p:nvSpPr>
          <p:spPr>
            <a:xfrm>
              <a:off x="2023991" y="3480257"/>
              <a:ext cx="25199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7</a:t>
              </a:r>
              <a:endParaRPr lang="ko-KR" altLang="en-US" sz="1100" dirty="0">
                <a:latin typeface="SamsungOne-400" panose="020B0503030303020204" pitchFamily="34" charset="0"/>
                <a:ea typeface="SamsungOne-400" panose="020B0503030303020204" pitchFamily="34" charset="0"/>
              </a:endParaRPr>
            </a:p>
          </p:txBody>
        </p:sp>
      </p:grpSp>
      <p:cxnSp>
        <p:nvCxnSpPr>
          <p:cNvPr id="39" name="직선 화살표 연결선 38"/>
          <p:cNvCxnSpPr/>
          <p:nvPr/>
        </p:nvCxnSpPr>
        <p:spPr>
          <a:xfrm>
            <a:off x="3634060" y="4159950"/>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표 39"/>
          <p:cNvGraphicFramePr>
            <a:graphicFrameLocks noGrp="1"/>
          </p:cNvGraphicFramePr>
          <p:nvPr>
            <p:extLst>
              <p:ext uri="{D42A27DB-BD31-4B8C-83A1-F6EECF244321}">
                <p14:modId xmlns:p14="http://schemas.microsoft.com/office/powerpoint/2010/main" val="146094623"/>
              </p:ext>
            </p:extLst>
          </p:nvPr>
        </p:nvGraphicFramePr>
        <p:xfrm>
          <a:off x="3255271" y="4385187"/>
          <a:ext cx="757578" cy="263644"/>
        </p:xfrm>
        <a:graphic>
          <a:graphicData uri="http://schemas.openxmlformats.org/drawingml/2006/table">
            <a:tbl>
              <a:tblPr firstRow="1" bandRow="1">
                <a:tableStyleId>{5940675A-B579-460E-94D1-54222C63F5DA}</a:tableStyleId>
              </a:tblPr>
              <a:tblGrid>
                <a:gridCol w="252526">
                  <a:extLst>
                    <a:ext uri="{9D8B030D-6E8A-4147-A177-3AD203B41FA5}">
                      <a16:colId xmlns:a16="http://schemas.microsoft.com/office/drawing/2014/main" val="20000"/>
                    </a:ext>
                  </a:extLst>
                </a:gridCol>
                <a:gridCol w="252526">
                  <a:extLst>
                    <a:ext uri="{9D8B030D-6E8A-4147-A177-3AD203B41FA5}">
                      <a16:colId xmlns:a16="http://schemas.microsoft.com/office/drawing/2014/main" val="20001"/>
                    </a:ext>
                  </a:extLst>
                </a:gridCol>
                <a:gridCol w="252526">
                  <a:extLst>
                    <a:ext uri="{9D8B030D-6E8A-4147-A177-3AD203B41FA5}">
                      <a16:colId xmlns:a16="http://schemas.microsoft.com/office/drawing/2014/main" val="20002"/>
                    </a:ext>
                  </a:extLst>
                </a:gridCol>
              </a:tblGrid>
              <a:tr h="263644">
                <a:tc>
                  <a:txBody>
                    <a:bodyPr/>
                    <a:lstStyle/>
                    <a:p>
                      <a:pPr algn="ctr" latinLnBrk="1"/>
                      <a:r>
                        <a:rPr lang="en-US" altLang="ko-KR" sz="1100" dirty="0">
                          <a:latin typeface="SamsungOne-400" panose="020B0503030303020204" pitchFamily="34" charset="0"/>
                          <a:ea typeface="SamsungOne-400" panose="020B0503030303020204" pitchFamily="34" charset="0"/>
                        </a:rPr>
                        <a:t>0.3  </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0.4</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0.3</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41" name="표 40"/>
          <p:cNvGraphicFramePr>
            <a:graphicFrameLocks noGrp="1"/>
          </p:cNvGraphicFramePr>
          <p:nvPr>
            <p:extLst>
              <p:ext uri="{D42A27DB-BD31-4B8C-83A1-F6EECF244321}">
                <p14:modId xmlns:p14="http://schemas.microsoft.com/office/powerpoint/2010/main" val="200691151"/>
              </p:ext>
            </p:extLst>
          </p:nvPr>
        </p:nvGraphicFramePr>
        <p:xfrm>
          <a:off x="2557294" y="4871255"/>
          <a:ext cx="2144184" cy="257019"/>
        </p:xfrm>
        <a:graphic>
          <a:graphicData uri="http://schemas.openxmlformats.org/drawingml/2006/table">
            <a:tbl>
              <a:tblPr firstRow="1" bandRow="1">
                <a:tableStyleId>{5940675A-B579-460E-94D1-54222C63F5DA}</a:tableStyleId>
              </a:tblPr>
              <a:tblGrid>
                <a:gridCol w="268023">
                  <a:extLst>
                    <a:ext uri="{9D8B030D-6E8A-4147-A177-3AD203B41FA5}">
                      <a16:colId xmlns:a16="http://schemas.microsoft.com/office/drawing/2014/main" val="20000"/>
                    </a:ext>
                  </a:extLst>
                </a:gridCol>
                <a:gridCol w="268023">
                  <a:extLst>
                    <a:ext uri="{9D8B030D-6E8A-4147-A177-3AD203B41FA5}">
                      <a16:colId xmlns:a16="http://schemas.microsoft.com/office/drawing/2014/main" val="20001"/>
                    </a:ext>
                  </a:extLst>
                </a:gridCol>
                <a:gridCol w="268023">
                  <a:extLst>
                    <a:ext uri="{9D8B030D-6E8A-4147-A177-3AD203B41FA5}">
                      <a16:colId xmlns:a16="http://schemas.microsoft.com/office/drawing/2014/main" val="20002"/>
                    </a:ext>
                  </a:extLst>
                </a:gridCol>
                <a:gridCol w="268023">
                  <a:extLst>
                    <a:ext uri="{9D8B030D-6E8A-4147-A177-3AD203B41FA5}">
                      <a16:colId xmlns:a16="http://schemas.microsoft.com/office/drawing/2014/main" val="20003"/>
                    </a:ext>
                  </a:extLst>
                </a:gridCol>
                <a:gridCol w="268023">
                  <a:extLst>
                    <a:ext uri="{9D8B030D-6E8A-4147-A177-3AD203B41FA5}">
                      <a16:colId xmlns:a16="http://schemas.microsoft.com/office/drawing/2014/main" val="20004"/>
                    </a:ext>
                  </a:extLst>
                </a:gridCol>
                <a:gridCol w="268023">
                  <a:extLst>
                    <a:ext uri="{9D8B030D-6E8A-4147-A177-3AD203B41FA5}">
                      <a16:colId xmlns:a16="http://schemas.microsoft.com/office/drawing/2014/main" val="20005"/>
                    </a:ext>
                  </a:extLst>
                </a:gridCol>
                <a:gridCol w="268023">
                  <a:extLst>
                    <a:ext uri="{9D8B030D-6E8A-4147-A177-3AD203B41FA5}">
                      <a16:colId xmlns:a16="http://schemas.microsoft.com/office/drawing/2014/main" val="20006"/>
                    </a:ext>
                  </a:extLst>
                </a:gridCol>
                <a:gridCol w="268023">
                  <a:extLst>
                    <a:ext uri="{9D8B030D-6E8A-4147-A177-3AD203B41FA5}">
                      <a16:colId xmlns:a16="http://schemas.microsoft.com/office/drawing/2014/main" val="20007"/>
                    </a:ext>
                  </a:extLst>
                </a:gridCol>
              </a:tblGrid>
              <a:tr h="257019">
                <a:tc>
                  <a:txBody>
                    <a:bodyPr/>
                    <a:lstStyle/>
                    <a:p>
                      <a:pPr algn="ctr" latinLnBrk="1"/>
                      <a:r>
                        <a:rPr lang="en-US" altLang="ko-KR" sz="1100" b="0" dirty="0">
                          <a:latin typeface="SamsungOne-400" panose="020B0503030303020204" pitchFamily="34" charset="0"/>
                          <a:ea typeface="SamsungOne-400" panose="020B0503030303020204" pitchFamily="34" charset="0"/>
                        </a:rPr>
                        <a:t>1.8</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2.9</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3.7</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3.5</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7.9</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8.9</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7.4</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1.4</a:t>
                      </a:r>
                      <a:endParaRPr lang="ko-KR" altLang="en-US" sz="1100" b="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cxnSp>
        <p:nvCxnSpPr>
          <p:cNvPr id="42" name="직선 화살표 연결선 41"/>
          <p:cNvCxnSpPr/>
          <p:nvPr/>
        </p:nvCxnSpPr>
        <p:spPr>
          <a:xfrm>
            <a:off x="3629386" y="4643196"/>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표 42"/>
          <p:cNvGraphicFramePr>
            <a:graphicFrameLocks noGrp="1"/>
          </p:cNvGraphicFramePr>
          <p:nvPr>
            <p:extLst>
              <p:ext uri="{D42A27DB-BD31-4B8C-83A1-F6EECF244321}">
                <p14:modId xmlns:p14="http://schemas.microsoft.com/office/powerpoint/2010/main" val="204571326"/>
              </p:ext>
            </p:extLst>
          </p:nvPr>
        </p:nvGraphicFramePr>
        <p:xfrm>
          <a:off x="5311452" y="3907950"/>
          <a:ext cx="2374290" cy="252000"/>
        </p:xfrm>
        <a:graphic>
          <a:graphicData uri="http://schemas.openxmlformats.org/drawingml/2006/table">
            <a:tbl>
              <a:tblPr firstRow="1" bandRow="1">
                <a:tableStyleId>{5940675A-B579-460E-94D1-54222C63F5DA}</a:tableStyleId>
              </a:tblPr>
              <a:tblGrid>
                <a:gridCol w="237429">
                  <a:extLst>
                    <a:ext uri="{9D8B030D-6E8A-4147-A177-3AD203B41FA5}">
                      <a16:colId xmlns:a16="http://schemas.microsoft.com/office/drawing/2014/main" val="20000"/>
                    </a:ext>
                  </a:extLst>
                </a:gridCol>
                <a:gridCol w="237429">
                  <a:extLst>
                    <a:ext uri="{9D8B030D-6E8A-4147-A177-3AD203B41FA5}">
                      <a16:colId xmlns:a16="http://schemas.microsoft.com/office/drawing/2014/main" val="20001"/>
                    </a:ext>
                  </a:extLst>
                </a:gridCol>
                <a:gridCol w="237429">
                  <a:extLst>
                    <a:ext uri="{9D8B030D-6E8A-4147-A177-3AD203B41FA5}">
                      <a16:colId xmlns:a16="http://schemas.microsoft.com/office/drawing/2014/main" val="20002"/>
                    </a:ext>
                  </a:extLst>
                </a:gridCol>
                <a:gridCol w="237429">
                  <a:extLst>
                    <a:ext uri="{9D8B030D-6E8A-4147-A177-3AD203B41FA5}">
                      <a16:colId xmlns:a16="http://schemas.microsoft.com/office/drawing/2014/main" val="20003"/>
                    </a:ext>
                  </a:extLst>
                </a:gridCol>
                <a:gridCol w="237429">
                  <a:extLst>
                    <a:ext uri="{9D8B030D-6E8A-4147-A177-3AD203B41FA5}">
                      <a16:colId xmlns:a16="http://schemas.microsoft.com/office/drawing/2014/main" val="20004"/>
                    </a:ext>
                  </a:extLst>
                </a:gridCol>
                <a:gridCol w="237429">
                  <a:extLst>
                    <a:ext uri="{9D8B030D-6E8A-4147-A177-3AD203B41FA5}">
                      <a16:colId xmlns:a16="http://schemas.microsoft.com/office/drawing/2014/main" val="20005"/>
                    </a:ext>
                  </a:extLst>
                </a:gridCol>
                <a:gridCol w="237429">
                  <a:extLst>
                    <a:ext uri="{9D8B030D-6E8A-4147-A177-3AD203B41FA5}">
                      <a16:colId xmlns:a16="http://schemas.microsoft.com/office/drawing/2014/main" val="20006"/>
                    </a:ext>
                  </a:extLst>
                </a:gridCol>
                <a:gridCol w="237429">
                  <a:extLst>
                    <a:ext uri="{9D8B030D-6E8A-4147-A177-3AD203B41FA5}">
                      <a16:colId xmlns:a16="http://schemas.microsoft.com/office/drawing/2014/main" val="20007"/>
                    </a:ext>
                  </a:extLst>
                </a:gridCol>
                <a:gridCol w="237429">
                  <a:extLst>
                    <a:ext uri="{9D8B030D-6E8A-4147-A177-3AD203B41FA5}">
                      <a16:colId xmlns:a16="http://schemas.microsoft.com/office/drawing/2014/main" val="20008"/>
                    </a:ext>
                  </a:extLst>
                </a:gridCol>
                <a:gridCol w="237429">
                  <a:extLst>
                    <a:ext uri="{9D8B030D-6E8A-4147-A177-3AD203B41FA5}">
                      <a16:colId xmlns:a16="http://schemas.microsoft.com/office/drawing/2014/main" val="20009"/>
                    </a:ext>
                  </a:extLst>
                </a:gridCol>
              </a:tblGrid>
              <a:tr h="252000">
                <a:tc>
                  <a:txBody>
                    <a:bodyPr/>
                    <a:lstStyle/>
                    <a:p>
                      <a:pPr algn="ctr" latinLnBrk="1"/>
                      <a:r>
                        <a:rPr lang="en-US" altLang="ko-KR" sz="1100" b="1" dirty="0">
                          <a:latin typeface="SamsungOne-400" panose="020B0503030303020204" pitchFamily="34" charset="0"/>
                          <a:ea typeface="SamsungOne-400" panose="020B0503030303020204" pitchFamily="34" charset="0"/>
                        </a:rPr>
                        <a:t>3</a:t>
                      </a:r>
                      <a:r>
                        <a:rPr lang="en-US" altLang="ko-KR" sz="1100" dirty="0">
                          <a:latin typeface="SamsungOne-400" panose="020B0503030303020204" pitchFamily="34" charset="0"/>
                          <a:ea typeface="SamsungOne-400" panose="020B0503030303020204" pitchFamily="34" charset="0"/>
                        </a:rPr>
                        <a:t> </a:t>
                      </a:r>
                      <a:endParaRPr lang="ko-KR" altLang="en-US" sz="1100" dirty="0">
                        <a:latin typeface="SamsungOne-400" panose="020B0503030303020204" pitchFamily="34" charset="0"/>
                      </a:endParaRPr>
                    </a:p>
                  </a:txBody>
                  <a:tcPr marL="0" marR="0" marT="0" marB="0" anchor="ctr">
                    <a:solidFill>
                      <a:schemeClr val="accent5">
                        <a:lumMod val="40000"/>
                        <a:lumOff val="60000"/>
                      </a:schemeClr>
                    </a:solidFill>
                  </a:tcPr>
                </a:tc>
                <a:tc>
                  <a:txBody>
                    <a:bodyPr/>
                    <a:lstStyle/>
                    <a:p>
                      <a:pPr algn="ctr" latinLnBrk="1"/>
                      <a:r>
                        <a:rPr lang="en-US" altLang="ko-KR" sz="1100" dirty="0">
                          <a:latin typeface="SamsungOne-400" panose="020B0503030303020204" pitchFamily="34" charset="0"/>
                          <a:ea typeface="SamsungOne-400" panose="020B0503030303020204" pitchFamily="34" charset="0"/>
                        </a:rPr>
                        <a:t>3</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5</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1</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20</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2</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2</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b="1" dirty="0">
                          <a:latin typeface="SamsungOne-400" panose="020B0503030303020204" pitchFamily="34" charset="0"/>
                        </a:rPr>
                        <a:t>2</a:t>
                      </a:r>
                      <a:endParaRPr lang="ko-KR" altLang="en-US" sz="1100" b="1" dirty="0">
                        <a:latin typeface="SamsungOne-400" panose="020B050303030302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000"/>
                  </a:ext>
                </a:extLst>
              </a:tr>
            </a:tbl>
          </a:graphicData>
        </a:graphic>
      </p:graphicFrame>
      <p:grpSp>
        <p:nvGrpSpPr>
          <p:cNvPr id="44" name="그룹 43"/>
          <p:cNvGrpSpPr/>
          <p:nvPr/>
        </p:nvGrpSpPr>
        <p:grpSpPr>
          <a:xfrm>
            <a:off x="5532401" y="3669514"/>
            <a:ext cx="1926188" cy="261610"/>
            <a:chOff x="349795" y="3480257"/>
            <a:chExt cx="1926188" cy="261610"/>
          </a:xfrm>
        </p:grpSpPr>
        <p:sp>
          <p:nvSpPr>
            <p:cNvPr id="45" name="직사각형 44"/>
            <p:cNvSpPr/>
            <p:nvPr/>
          </p:nvSpPr>
          <p:spPr>
            <a:xfrm>
              <a:off x="349795" y="3480257"/>
              <a:ext cx="26962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0</a:t>
              </a:r>
              <a:endParaRPr lang="ko-KR" altLang="en-US" sz="1100" dirty="0">
                <a:latin typeface="SamsungOne-400" panose="020B0503030303020204" pitchFamily="34" charset="0"/>
                <a:ea typeface="SamsungOne-400" panose="020B0503030303020204" pitchFamily="34" charset="0"/>
              </a:endParaRPr>
            </a:p>
          </p:txBody>
        </p:sp>
        <p:sp>
          <p:nvSpPr>
            <p:cNvPr id="46" name="직사각형 45"/>
            <p:cNvSpPr/>
            <p:nvPr/>
          </p:nvSpPr>
          <p:spPr>
            <a:xfrm>
              <a:off x="600629" y="3480257"/>
              <a:ext cx="223255"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1</a:t>
              </a:r>
              <a:endParaRPr lang="ko-KR" altLang="en-US" sz="1100" dirty="0">
                <a:latin typeface="SamsungOne-400" panose="020B0503030303020204" pitchFamily="34" charset="0"/>
                <a:ea typeface="SamsungOne-400" panose="020B0503030303020204" pitchFamily="34" charset="0"/>
              </a:endParaRPr>
            </a:p>
          </p:txBody>
        </p:sp>
        <p:sp>
          <p:nvSpPr>
            <p:cNvPr id="47" name="직사각형 46"/>
            <p:cNvSpPr/>
            <p:nvPr/>
          </p:nvSpPr>
          <p:spPr>
            <a:xfrm>
              <a:off x="827577" y="3480257"/>
              <a:ext cx="25680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2</a:t>
              </a:r>
              <a:endParaRPr lang="ko-KR" altLang="en-US" sz="1100" dirty="0">
                <a:latin typeface="SamsungOne-400" panose="020B0503030303020204" pitchFamily="34" charset="0"/>
                <a:ea typeface="SamsungOne-400" panose="020B0503030303020204" pitchFamily="34" charset="0"/>
              </a:endParaRPr>
            </a:p>
          </p:txBody>
        </p:sp>
        <p:sp>
          <p:nvSpPr>
            <p:cNvPr id="48" name="직사각형 47"/>
            <p:cNvSpPr/>
            <p:nvPr/>
          </p:nvSpPr>
          <p:spPr>
            <a:xfrm>
              <a:off x="1073082" y="3480257"/>
              <a:ext cx="261611"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3</a:t>
              </a:r>
              <a:endParaRPr lang="ko-KR" altLang="en-US" sz="1100" dirty="0">
                <a:latin typeface="SamsungOne-400" panose="020B0503030303020204" pitchFamily="34" charset="0"/>
                <a:ea typeface="SamsungOne-400" panose="020B0503030303020204" pitchFamily="34" charset="0"/>
              </a:endParaRPr>
            </a:p>
          </p:txBody>
        </p:sp>
        <p:sp>
          <p:nvSpPr>
            <p:cNvPr id="49" name="직사각형 48"/>
            <p:cNvSpPr/>
            <p:nvPr/>
          </p:nvSpPr>
          <p:spPr>
            <a:xfrm>
              <a:off x="1308406"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4</a:t>
              </a:r>
              <a:endParaRPr lang="ko-KR" altLang="en-US" sz="1100" dirty="0">
                <a:latin typeface="SamsungOne-400" panose="020B0503030303020204" pitchFamily="34" charset="0"/>
                <a:ea typeface="SamsungOne-400" panose="020B0503030303020204" pitchFamily="34" charset="0"/>
              </a:endParaRPr>
            </a:p>
          </p:txBody>
        </p:sp>
        <p:sp>
          <p:nvSpPr>
            <p:cNvPr id="50" name="직사각형 49"/>
            <p:cNvSpPr/>
            <p:nvPr/>
          </p:nvSpPr>
          <p:spPr>
            <a:xfrm>
              <a:off x="1531945"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5</a:t>
              </a:r>
              <a:endParaRPr lang="ko-KR" altLang="en-US" sz="1100" dirty="0">
                <a:latin typeface="SamsungOne-400" panose="020B0503030303020204" pitchFamily="34" charset="0"/>
                <a:ea typeface="SamsungOne-400" panose="020B0503030303020204" pitchFamily="34" charset="0"/>
              </a:endParaRPr>
            </a:p>
          </p:txBody>
        </p:sp>
        <p:sp>
          <p:nvSpPr>
            <p:cNvPr id="51" name="직사각형 50"/>
            <p:cNvSpPr/>
            <p:nvPr/>
          </p:nvSpPr>
          <p:spPr>
            <a:xfrm>
              <a:off x="1777969" y="3480257"/>
              <a:ext cx="264816"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6</a:t>
              </a:r>
              <a:endParaRPr lang="ko-KR" altLang="en-US" sz="1100" dirty="0">
                <a:latin typeface="SamsungOne-400" panose="020B0503030303020204" pitchFamily="34" charset="0"/>
                <a:ea typeface="SamsungOne-400" panose="020B0503030303020204" pitchFamily="34" charset="0"/>
              </a:endParaRPr>
            </a:p>
          </p:txBody>
        </p:sp>
        <p:sp>
          <p:nvSpPr>
            <p:cNvPr id="52" name="직사각형 51"/>
            <p:cNvSpPr/>
            <p:nvPr/>
          </p:nvSpPr>
          <p:spPr>
            <a:xfrm>
              <a:off x="2023991" y="3480257"/>
              <a:ext cx="251992" cy="261610"/>
            </a:xfrm>
            <a:prstGeom prst="rect">
              <a:avLst/>
            </a:prstGeom>
          </p:spPr>
          <p:txBody>
            <a:bodyPr wrap="none">
              <a:spAutoFit/>
            </a:bodyPr>
            <a:lstStyle/>
            <a:p>
              <a:pPr algn="ctr" defTabSz="914126" latinLnBrk="1"/>
              <a:r>
                <a:rPr lang="en-US" altLang="ko-KR" sz="1100" dirty="0">
                  <a:latin typeface="SamsungOne-400" panose="020B0503030303020204" pitchFamily="34" charset="0"/>
                  <a:ea typeface="SamsungOne-400" panose="020B0503030303020204" pitchFamily="34" charset="0"/>
                </a:rPr>
                <a:t>7</a:t>
              </a:r>
              <a:endParaRPr lang="ko-KR" altLang="en-US" sz="1100" dirty="0">
                <a:latin typeface="SamsungOne-400" panose="020B0503030303020204" pitchFamily="34" charset="0"/>
                <a:ea typeface="SamsungOne-400" panose="020B0503030303020204" pitchFamily="34" charset="0"/>
              </a:endParaRPr>
            </a:p>
          </p:txBody>
        </p:sp>
      </p:grpSp>
      <p:cxnSp>
        <p:nvCxnSpPr>
          <p:cNvPr id="53" name="직선 화살표 연결선 52"/>
          <p:cNvCxnSpPr/>
          <p:nvPr/>
        </p:nvCxnSpPr>
        <p:spPr>
          <a:xfrm>
            <a:off x="6492184" y="4177438"/>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표 53"/>
          <p:cNvGraphicFramePr>
            <a:graphicFrameLocks noGrp="1"/>
          </p:cNvGraphicFramePr>
          <p:nvPr>
            <p:extLst>
              <p:ext uri="{D42A27DB-BD31-4B8C-83A1-F6EECF244321}">
                <p14:modId xmlns:p14="http://schemas.microsoft.com/office/powerpoint/2010/main" val="2158329197"/>
              </p:ext>
            </p:extLst>
          </p:nvPr>
        </p:nvGraphicFramePr>
        <p:xfrm>
          <a:off x="6113395" y="4402675"/>
          <a:ext cx="757578" cy="263644"/>
        </p:xfrm>
        <a:graphic>
          <a:graphicData uri="http://schemas.openxmlformats.org/drawingml/2006/table">
            <a:tbl>
              <a:tblPr firstRow="1" bandRow="1">
                <a:tableStyleId>{5940675A-B579-460E-94D1-54222C63F5DA}</a:tableStyleId>
              </a:tblPr>
              <a:tblGrid>
                <a:gridCol w="252526">
                  <a:extLst>
                    <a:ext uri="{9D8B030D-6E8A-4147-A177-3AD203B41FA5}">
                      <a16:colId xmlns:a16="http://schemas.microsoft.com/office/drawing/2014/main" val="20000"/>
                    </a:ext>
                  </a:extLst>
                </a:gridCol>
                <a:gridCol w="252526">
                  <a:extLst>
                    <a:ext uri="{9D8B030D-6E8A-4147-A177-3AD203B41FA5}">
                      <a16:colId xmlns:a16="http://schemas.microsoft.com/office/drawing/2014/main" val="20001"/>
                    </a:ext>
                  </a:extLst>
                </a:gridCol>
                <a:gridCol w="252526">
                  <a:extLst>
                    <a:ext uri="{9D8B030D-6E8A-4147-A177-3AD203B41FA5}">
                      <a16:colId xmlns:a16="http://schemas.microsoft.com/office/drawing/2014/main" val="20002"/>
                    </a:ext>
                  </a:extLst>
                </a:gridCol>
              </a:tblGrid>
              <a:tr h="263644">
                <a:tc>
                  <a:txBody>
                    <a:bodyPr/>
                    <a:lstStyle/>
                    <a:p>
                      <a:pPr algn="ctr" latinLnBrk="1"/>
                      <a:r>
                        <a:rPr lang="en-US" altLang="ko-KR" sz="1100" dirty="0">
                          <a:latin typeface="SamsungOne-400" panose="020B0503030303020204" pitchFamily="34" charset="0"/>
                          <a:ea typeface="SamsungOne-400" panose="020B0503030303020204" pitchFamily="34" charset="0"/>
                        </a:rPr>
                        <a:t>0.3  </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0.4</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ea typeface="SamsungOne-400" panose="020B0503030303020204" pitchFamily="34" charset="0"/>
                        </a:rPr>
                        <a:t>0.3</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55" name="표 54"/>
          <p:cNvGraphicFramePr>
            <a:graphicFrameLocks noGrp="1"/>
          </p:cNvGraphicFramePr>
          <p:nvPr>
            <p:extLst>
              <p:ext uri="{D42A27DB-BD31-4B8C-83A1-F6EECF244321}">
                <p14:modId xmlns:p14="http://schemas.microsoft.com/office/powerpoint/2010/main" val="65638573"/>
              </p:ext>
            </p:extLst>
          </p:nvPr>
        </p:nvGraphicFramePr>
        <p:xfrm>
          <a:off x="5415418" y="4888743"/>
          <a:ext cx="2144184" cy="257019"/>
        </p:xfrm>
        <a:graphic>
          <a:graphicData uri="http://schemas.openxmlformats.org/drawingml/2006/table">
            <a:tbl>
              <a:tblPr firstRow="1" bandRow="1">
                <a:tableStyleId>{5940675A-B579-460E-94D1-54222C63F5DA}</a:tableStyleId>
              </a:tblPr>
              <a:tblGrid>
                <a:gridCol w="268023">
                  <a:extLst>
                    <a:ext uri="{9D8B030D-6E8A-4147-A177-3AD203B41FA5}">
                      <a16:colId xmlns:a16="http://schemas.microsoft.com/office/drawing/2014/main" val="20000"/>
                    </a:ext>
                  </a:extLst>
                </a:gridCol>
                <a:gridCol w="268023">
                  <a:extLst>
                    <a:ext uri="{9D8B030D-6E8A-4147-A177-3AD203B41FA5}">
                      <a16:colId xmlns:a16="http://schemas.microsoft.com/office/drawing/2014/main" val="20001"/>
                    </a:ext>
                  </a:extLst>
                </a:gridCol>
                <a:gridCol w="268023">
                  <a:extLst>
                    <a:ext uri="{9D8B030D-6E8A-4147-A177-3AD203B41FA5}">
                      <a16:colId xmlns:a16="http://schemas.microsoft.com/office/drawing/2014/main" val="20002"/>
                    </a:ext>
                  </a:extLst>
                </a:gridCol>
                <a:gridCol w="268023">
                  <a:extLst>
                    <a:ext uri="{9D8B030D-6E8A-4147-A177-3AD203B41FA5}">
                      <a16:colId xmlns:a16="http://schemas.microsoft.com/office/drawing/2014/main" val="20003"/>
                    </a:ext>
                  </a:extLst>
                </a:gridCol>
                <a:gridCol w="268023">
                  <a:extLst>
                    <a:ext uri="{9D8B030D-6E8A-4147-A177-3AD203B41FA5}">
                      <a16:colId xmlns:a16="http://schemas.microsoft.com/office/drawing/2014/main" val="20004"/>
                    </a:ext>
                  </a:extLst>
                </a:gridCol>
                <a:gridCol w="268023">
                  <a:extLst>
                    <a:ext uri="{9D8B030D-6E8A-4147-A177-3AD203B41FA5}">
                      <a16:colId xmlns:a16="http://schemas.microsoft.com/office/drawing/2014/main" val="20005"/>
                    </a:ext>
                  </a:extLst>
                </a:gridCol>
                <a:gridCol w="268023">
                  <a:extLst>
                    <a:ext uri="{9D8B030D-6E8A-4147-A177-3AD203B41FA5}">
                      <a16:colId xmlns:a16="http://schemas.microsoft.com/office/drawing/2014/main" val="20006"/>
                    </a:ext>
                  </a:extLst>
                </a:gridCol>
                <a:gridCol w="268023">
                  <a:extLst>
                    <a:ext uri="{9D8B030D-6E8A-4147-A177-3AD203B41FA5}">
                      <a16:colId xmlns:a16="http://schemas.microsoft.com/office/drawing/2014/main" val="20007"/>
                    </a:ext>
                  </a:extLst>
                </a:gridCol>
              </a:tblGrid>
              <a:tr h="257019">
                <a:tc>
                  <a:txBody>
                    <a:bodyPr/>
                    <a:lstStyle/>
                    <a:p>
                      <a:pPr algn="ctr" latinLnBrk="1"/>
                      <a:r>
                        <a:rPr lang="en-US" altLang="ko-KR" sz="1100" b="0" dirty="0">
                          <a:latin typeface="SamsungOne-400" panose="020B0503030303020204" pitchFamily="34" charset="0"/>
                          <a:ea typeface="SamsungOne-400" panose="020B0503030303020204" pitchFamily="34" charset="0"/>
                        </a:rPr>
                        <a:t>2.7</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2.9</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3.7</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3.5</a:t>
                      </a:r>
                      <a:endParaRPr lang="ko-KR" altLang="en-US" sz="1100" b="0" dirty="0">
                        <a:latin typeface="SamsungOne-400" panose="020B0503030303020204" pitchFamily="34" charset="0"/>
                      </a:endParaRPr>
                    </a:p>
                  </a:txBody>
                  <a:tcPr marL="0" marR="0" marT="0" marB="0" anchor="ctr"/>
                </a:tc>
                <a:tc>
                  <a:txBody>
                    <a:bodyPr/>
                    <a:lstStyle/>
                    <a:p>
                      <a:pPr algn="ctr" latinLnBrk="1"/>
                      <a:r>
                        <a:rPr lang="en-US" altLang="ko-KR" sz="1100" b="0" dirty="0">
                          <a:latin typeface="SamsungOne-400" panose="020B0503030303020204" pitchFamily="34" charset="0"/>
                          <a:ea typeface="SamsungOne-400" panose="020B0503030303020204" pitchFamily="34" charset="0"/>
                        </a:rPr>
                        <a:t>7.9</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8.9</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7.4</a:t>
                      </a:r>
                      <a:endParaRPr lang="ko-KR" altLang="en-US" sz="1100" b="0" dirty="0">
                        <a:latin typeface="SamsungOne-400" panose="020B0503030303020204" pitchFamily="34" charset="0"/>
                      </a:endParaRPr>
                    </a:p>
                  </a:txBody>
                  <a:tcPr marL="0" marR="0" marT="0" marB="0" anchor="ctr">
                    <a:noFill/>
                  </a:tcPr>
                </a:tc>
                <a:tc>
                  <a:txBody>
                    <a:bodyPr/>
                    <a:lstStyle/>
                    <a:p>
                      <a:pPr algn="ctr" latinLnBrk="1"/>
                      <a:r>
                        <a:rPr lang="en-US" altLang="ko-KR" sz="1100" b="0" dirty="0">
                          <a:latin typeface="SamsungOne-400" panose="020B0503030303020204" pitchFamily="34" charset="0"/>
                          <a:ea typeface="SamsungOne-400" panose="020B0503030303020204" pitchFamily="34" charset="0"/>
                        </a:rPr>
                        <a:t>2.0</a:t>
                      </a:r>
                      <a:endParaRPr lang="ko-KR" altLang="en-US" sz="1100" b="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cxnSp>
        <p:nvCxnSpPr>
          <p:cNvPr id="56" name="직선 화살표 연결선 55"/>
          <p:cNvCxnSpPr/>
          <p:nvPr/>
        </p:nvCxnSpPr>
        <p:spPr>
          <a:xfrm>
            <a:off x="6487510" y="4660684"/>
            <a:ext cx="0" cy="23495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6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200400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Xây dựng và huấn luyện mạng nơ-ron tích chập để phân loại hình ảnh.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Mạng thần kinh tích chập để phát hiện các mẫu tương quan cục bộ trong hình ảnh.</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Xây dựng và huấn luyện mạng thần kinh tái phát để dự báo chuỗi thời gian và xử lý ngôn ngữ tự nhiên.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Tổng quan ngắn gọn về LSTM.</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Bộ mã hóa tự động để giảm kích thước và trích xuất tính năng.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Giới thiệu ngắn gọn về các mạng đối thủ chung (GAN).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rPr>
                <a:t>Mục</a:t>
              </a:r>
              <a:r>
                <a:rPr lang="en-US" altLang="ko-KR" sz="1400" dirty="0">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rPr>
                <a:t> </a:t>
              </a:r>
              <a:r>
                <a:rPr lang="en-US" altLang="ko-KR" sz="1400" dirty="0" err="1">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rPr>
                <a:t>tiêu</a:t>
              </a:r>
              <a:endParaRPr lang="en-US" altLang="ko-KR" sz="1400" dirty="0">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3812958"/>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rPr>
                <a:t>Nội</a:t>
              </a:r>
              <a:r>
                <a:rPr lang="en-US" altLang="ko-KR" sz="1400" dirty="0">
                  <a:solidFill>
                    <a:prstClr val="black">
                      <a:lumMod val="85000"/>
                      <a:lumOff val="15000"/>
                    </a:prstClr>
                  </a:solidFill>
                  <a:latin typeface="iCiel Samsung Sharp Sans Medium" pitchFamily="2" charset="0"/>
                  <a:ea typeface="iCiel Samsung Sharp Sans Medium" pitchFamily="2" charset="0"/>
                  <a:cs typeface="iCiel Samsung Sharp Sans Medium" pitchFamily="2" charset="0"/>
                </a:rPr>
                <a:t> dung</a:t>
              </a: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4117743"/>
            <a:ext cx="8630058" cy="111145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1. Giới thiệu về mô hình CNN</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2. Mạng nơ-ron hồi quy (RNN) cho mô hình hóa dữ liệu tuần tự</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Bài 3. Mạng nơ-ron đối nghịch tạo ra để tạo ra các hình ảnh không tồn tại</a:t>
            </a:r>
            <a:endParaRPr kumimoji="1" lang="en-US" altLang="ko-KR" sz="1300" dirty="0">
              <a:solidFill>
                <a:prstClr val="black">
                  <a:lumMod val="85000"/>
                  <a:lumOff val="15000"/>
                </a:prstClr>
              </a:solidFill>
              <a:latin typeface="SamsungOne-400" panose="020B0503030303020204" pitchFamily="34" charset="0"/>
            </a:endParaRPr>
          </a:p>
        </p:txBody>
      </p:sp>
      <p:grpSp>
        <p:nvGrpSpPr>
          <p:cNvPr id="2" name="그룹 12">
            <a:extLst>
              <a:ext uri="{FF2B5EF4-FFF2-40B4-BE49-F238E27FC236}">
                <a16:creationId xmlns:a16="http://schemas.microsoft.com/office/drawing/2014/main" id="{A3E90CA9-1993-AB10-71B8-FAB3C3B8569F}"/>
              </a:ext>
            </a:extLst>
          </p:cNvPr>
          <p:cNvGrpSpPr/>
          <p:nvPr/>
        </p:nvGrpSpPr>
        <p:grpSpPr>
          <a:xfrm>
            <a:off x="449856" y="450955"/>
            <a:ext cx="8999458" cy="369214"/>
            <a:chOff x="450000" y="450000"/>
            <a:chExt cx="9002343" cy="369332"/>
          </a:xfrm>
        </p:grpSpPr>
        <p:sp>
          <p:nvSpPr>
            <p:cNvPr id="3" name="직사각형 13">
              <a:extLst>
                <a:ext uri="{FF2B5EF4-FFF2-40B4-BE49-F238E27FC236}">
                  <a16:creationId xmlns:a16="http://schemas.microsoft.com/office/drawing/2014/main" id="{8CFFFDE4-0C53-DD3D-8AE7-10E64F1E0BDF}"/>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5" name="직선 연결선 14">
              <a:extLst>
                <a:ext uri="{FF2B5EF4-FFF2-40B4-BE49-F238E27FC236}">
                  <a16:creationId xmlns:a16="http://schemas.microsoft.com/office/drawing/2014/main" id="{45994A60-3A29-63F9-CBDA-CDF8948FE4FD}"/>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2" name="그룹 5">
            <a:extLst>
              <a:ext uri="{FF2B5EF4-FFF2-40B4-BE49-F238E27FC236}">
                <a16:creationId xmlns:a16="http://schemas.microsoft.com/office/drawing/2014/main" id="{D15585C6-1FC8-4615-9C4A-E22A876A6B6D}"/>
              </a:ext>
            </a:extLst>
          </p:cNvPr>
          <p:cNvGrpSpPr/>
          <p:nvPr/>
        </p:nvGrpSpPr>
        <p:grpSpPr>
          <a:xfrm>
            <a:off x="559817" y="1392294"/>
            <a:ext cx="8751780" cy="215444"/>
            <a:chOff x="559817" y="2136914"/>
            <a:chExt cx="8751780" cy="215444"/>
          </a:xfrm>
        </p:grpSpPr>
        <p:sp>
          <p:nvSpPr>
            <p:cNvPr id="26"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7" name="직사각형 7">
              <a:extLst>
                <a:ext uri="{FF2B5EF4-FFF2-40B4-BE49-F238E27FC236}">
                  <a16:creationId xmlns:a16="http://schemas.microsoft.com/office/drawing/2014/main" id="{97EC28A6-DD84-4FEF-84BE-A8DBE1B0A7E9}"/>
                </a:ext>
              </a:extLst>
            </p:cNvPr>
            <p:cNvSpPr/>
            <p:nvPr/>
          </p:nvSpPr>
          <p:spPr>
            <a:xfrm>
              <a:off x="680770"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chập</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7" name="그룹 6"/>
          <p:cNvGrpSpPr/>
          <p:nvPr/>
        </p:nvGrpSpPr>
        <p:grpSpPr>
          <a:xfrm>
            <a:off x="560090" y="1712400"/>
            <a:ext cx="8907909" cy="4538498"/>
            <a:chOff x="560090" y="1712400"/>
            <a:chExt cx="8907909" cy="4538498"/>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60090" y="1712400"/>
              <a:ext cx="8907909" cy="45384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1201" r="12345"/>
            <a:stretch/>
          </p:blipFill>
          <p:spPr>
            <a:xfrm>
              <a:off x="641868" y="1771879"/>
              <a:ext cx="8808432" cy="4366577"/>
            </a:xfrm>
            <a:prstGeom prst="rect">
              <a:avLst/>
            </a:prstGeom>
            <a:noFill/>
          </p:spPr>
        </p:pic>
        <p:sp>
          <p:nvSpPr>
            <p:cNvPr id="6" name="TextBox 5">
              <a:extLst>
                <a:ext uri="{FF2B5EF4-FFF2-40B4-BE49-F238E27FC236}">
                  <a16:creationId xmlns:a16="http://schemas.microsoft.com/office/drawing/2014/main" id="{A37504ED-1438-B141-9585-13AA40A88B8F}"/>
                </a:ext>
              </a:extLst>
            </p:cNvPr>
            <p:cNvSpPr txBox="1"/>
            <p:nvPr/>
          </p:nvSpPr>
          <p:spPr>
            <a:xfrm>
              <a:off x="1775246" y="5252431"/>
              <a:ext cx="1215292" cy="166513"/>
            </a:xfrm>
            <a:prstGeom prst="rect">
              <a:avLst/>
            </a:prstGeom>
            <a:solidFill>
              <a:srgbClr val="F7F7F7"/>
            </a:solidFill>
          </p:spPr>
          <p:txBody>
            <a:bodyPr wrap="none" lIns="0" tIns="0" rIns="0" bIns="0" rtlCol="0" anchor="ctr">
              <a:noAutofit/>
            </a:bodyPr>
            <a:lstStyle>
              <a:defPPr>
                <a:defRPr lang="en-US"/>
              </a:defPPr>
              <a:lvl1pPr algn="ctr">
                <a:defRPr kumimoji="1" sz="12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solidFill>
                    <a:srgbClr val="AD3131"/>
                  </a:solidFill>
                </a:rPr>
                <a:t>'NumPy Result:'</a:t>
              </a:r>
              <a:r>
                <a:rPr lang="en-US" altLang="ko-KR" dirty="0">
                  <a:solidFill>
                    <a:schemeClr val="tx1"/>
                  </a:solidFill>
                </a:rPr>
                <a:t>,</a:t>
              </a:r>
              <a:endParaRPr lang="ko-KR" altLang="en-US" dirty="0">
                <a:solidFill>
                  <a:schemeClr val="tx1"/>
                </a:solidFill>
              </a:endParaRPr>
            </a:p>
          </p:txBody>
        </p:sp>
        <p:sp>
          <p:nvSpPr>
            <p:cNvPr id="16" name="TextBox 15">
              <a:extLst>
                <a:ext uri="{FF2B5EF4-FFF2-40B4-BE49-F238E27FC236}">
                  <a16:creationId xmlns:a16="http://schemas.microsoft.com/office/drawing/2014/main" id="{83EC0976-3C97-6748-8F05-8D72EE0787C9}"/>
                </a:ext>
              </a:extLst>
            </p:cNvPr>
            <p:cNvSpPr txBox="1"/>
            <p:nvPr/>
          </p:nvSpPr>
          <p:spPr>
            <a:xfrm>
              <a:off x="1779744" y="4781861"/>
              <a:ext cx="1405665" cy="164719"/>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r>
                <a:rPr lang="en-US" altLang="ko-KR" dirty="0"/>
                <a:t>'Conv1d</a:t>
              </a:r>
              <a:r>
                <a:rPr lang="ko-KR" altLang="en-US" dirty="0"/>
                <a:t> </a:t>
              </a:r>
              <a:r>
                <a:rPr lang="en-US" altLang="ko-KR" dirty="0"/>
                <a:t>rendered:'</a:t>
              </a:r>
              <a:r>
                <a:rPr lang="en-US" altLang="ko-KR" dirty="0">
                  <a:solidFill>
                    <a:schemeClr val="tx1"/>
                  </a:solidFill>
                </a:rPr>
                <a:t>,</a:t>
              </a:r>
              <a:endParaRPr lang="ko-KR" altLang="en-US" dirty="0">
                <a:solidFill>
                  <a:schemeClr val="tx1"/>
                </a:solidFill>
              </a:endParaRPr>
            </a:p>
          </p:txBody>
        </p:sp>
        <p:sp>
          <p:nvSpPr>
            <p:cNvPr id="17" name="TextBox 16">
              <a:extLst>
                <a:ext uri="{FF2B5EF4-FFF2-40B4-BE49-F238E27FC236}">
                  <a16:creationId xmlns:a16="http://schemas.microsoft.com/office/drawing/2014/main" id="{C5EEC7F4-136A-D141-83D0-00710A38350D}"/>
                </a:ext>
              </a:extLst>
            </p:cNvPr>
            <p:cNvSpPr txBox="1"/>
            <p:nvPr/>
          </p:nvSpPr>
          <p:spPr>
            <a:xfrm>
              <a:off x="959369" y="5711252"/>
              <a:ext cx="1208243" cy="169756"/>
            </a:xfrm>
            <a:prstGeom prst="rect">
              <a:avLst/>
            </a:prstGeom>
            <a:solidFill>
              <a:schemeClr val="bg1"/>
            </a:solidFill>
          </p:spPr>
          <p:txBody>
            <a:bodyPr wrap="none" lIns="0" tIns="0" rIns="0" bIns="0" rtlCol="0" anchor="ctr">
              <a:noAutofit/>
            </a:bodyPr>
            <a:lstStyle>
              <a:defPPr>
                <a:defRPr lang="en-US"/>
              </a:defPPr>
              <a:lvl1pPr algn="ctr">
                <a:defRPr kumimoji="1" sz="12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t>Conv1d</a:t>
              </a:r>
              <a:r>
                <a:rPr lang="ko-KR" altLang="en-US" dirty="0"/>
                <a:t> </a:t>
              </a:r>
              <a:r>
                <a:rPr lang="en-US" altLang="ko-KR" dirty="0"/>
                <a:t>rendered</a:t>
              </a:r>
              <a:endParaRPr lang="ko-KR" altLang="en-US" dirty="0"/>
            </a:p>
          </p:txBody>
        </p:sp>
        <p:sp>
          <p:nvSpPr>
            <p:cNvPr id="18" name="TextBox 17">
              <a:extLst>
                <a:ext uri="{FF2B5EF4-FFF2-40B4-BE49-F238E27FC236}">
                  <a16:creationId xmlns:a16="http://schemas.microsoft.com/office/drawing/2014/main" id="{B5654D10-9384-774E-936D-EF6E2DAD06D8}"/>
                </a:ext>
              </a:extLst>
            </p:cNvPr>
            <p:cNvSpPr txBox="1"/>
            <p:nvPr/>
          </p:nvSpPr>
          <p:spPr>
            <a:xfrm>
              <a:off x="1178441" y="5882720"/>
              <a:ext cx="980142" cy="180802"/>
            </a:xfrm>
            <a:prstGeom prst="rect">
              <a:avLst/>
            </a:prstGeom>
            <a:solidFill>
              <a:schemeClr val="bg1"/>
            </a:solidFill>
          </p:spPr>
          <p:txBody>
            <a:bodyPr wrap="none" lIns="0" tIns="0" rIns="0" bIns="0" rtlCol="0" anchor="ctr">
              <a:noAutofit/>
            </a:bodyPr>
            <a:lstStyle/>
            <a:p>
              <a:pPr algn="ctr"/>
              <a:r>
                <a:rPr kumimoji="1" lang="en-US" altLang="ko-KR" sz="1200" dirty="0">
                  <a:solidFill>
                    <a:schemeClr val="tx1">
                      <a:lumMod val="75000"/>
                      <a:lumOff val="25000"/>
                    </a:schemeClr>
                  </a:solidFill>
                  <a:latin typeface="D2Coding" panose="020B0609020101020101" pitchFamily="49" charset="-127"/>
                  <a:ea typeface="D2Coding" panose="020B0609020101020101" pitchFamily="49" charset="-127"/>
                </a:rPr>
                <a:t>NumPy Result</a:t>
              </a:r>
              <a:endParaRPr kumimoji="1" lang="ko-KR" altLang="en-US" sz="12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31" name="TextBox 30">
              <a:extLst>
                <a:ext uri="{FF2B5EF4-FFF2-40B4-BE49-F238E27FC236}">
                  <a16:creationId xmlns:a16="http://schemas.microsoft.com/office/drawing/2014/main" id="{83EC0976-3C97-6748-8F05-8D72EE0787C9}"/>
                </a:ext>
              </a:extLst>
            </p:cNvPr>
            <p:cNvSpPr txBox="1"/>
            <p:nvPr/>
          </p:nvSpPr>
          <p:spPr>
            <a:xfrm>
              <a:off x="1340298" y="4122207"/>
              <a:ext cx="750830" cy="179970"/>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i="1" dirty="0">
                  <a:solidFill>
                    <a:srgbClr val="568E8E"/>
                  </a:solidFill>
                </a:rPr>
                <a:t>## Test:</a:t>
              </a:r>
              <a:endParaRPr lang="ko-KR" altLang="en-US" i="1" dirty="0">
                <a:solidFill>
                  <a:srgbClr val="568E8E"/>
                </a:solidFill>
              </a:endParaRPr>
            </a:p>
          </p:txBody>
        </p:sp>
      </p:grpSp>
      <p:grpSp>
        <p:nvGrpSpPr>
          <p:cNvPr id="9" name="그룹 8"/>
          <p:cNvGrpSpPr/>
          <p:nvPr/>
        </p:nvGrpSpPr>
        <p:grpSpPr>
          <a:xfrm>
            <a:off x="5274130" y="1492475"/>
            <a:ext cx="3642054" cy="1397682"/>
            <a:chOff x="5383460" y="1583622"/>
            <a:chExt cx="3532723" cy="1319238"/>
          </a:xfrm>
        </p:grpSpPr>
        <p:pic>
          <p:nvPicPr>
            <p:cNvPr id="2" name="그림 1"/>
            <p:cNvPicPr>
              <a:picLocks noChangeAspect="1"/>
            </p:cNvPicPr>
            <p:nvPr/>
          </p:nvPicPr>
          <p:blipFill rotWithShape="1">
            <a:blip r:embed="rId4"/>
            <a:srcRect l="3190"/>
            <a:stretch/>
          </p:blipFill>
          <p:spPr>
            <a:xfrm>
              <a:off x="5383460" y="1583622"/>
              <a:ext cx="3532723" cy="1319238"/>
            </a:xfrm>
            <a:prstGeom prst="rect">
              <a:avLst/>
            </a:prstGeom>
            <a:ln w="12700">
              <a:solidFill>
                <a:srgbClr val="1429A0"/>
              </a:solidFill>
            </a:ln>
          </p:spPr>
        </p:pic>
        <p:sp>
          <p:nvSpPr>
            <p:cNvPr id="5" name="TextBox 4">
              <a:extLst>
                <a:ext uri="{FF2B5EF4-FFF2-40B4-BE49-F238E27FC236}">
                  <a16:creationId xmlns:a16="http://schemas.microsoft.com/office/drawing/2014/main" id="{25DB5435-AF6B-1D45-A1E4-ABABF1F57818}"/>
                </a:ext>
              </a:extLst>
            </p:cNvPr>
            <p:cNvSpPr txBox="1"/>
            <p:nvPr/>
          </p:nvSpPr>
          <p:spPr>
            <a:xfrm>
              <a:off x="6153150" y="2121559"/>
              <a:ext cx="2712720" cy="15682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r>
                <a:rPr lang="en-US" altLang="ko-KR" sz="1100" dirty="0">
                  <a:solidFill>
                    <a:schemeClr val="tx1"/>
                  </a:solidFill>
                </a:rPr>
                <a:t>(</a:t>
              </a:r>
              <a:r>
                <a:rPr lang="en-US" altLang="ko-KR" sz="1100" dirty="0"/>
                <a:t>'</a:t>
              </a:r>
              <a:r>
                <a:rPr lang="en-US" altLang="ko-KR" sz="1100" dirty="0" err="1"/>
                <a:t>TensorFlow</a:t>
              </a:r>
              <a:r>
                <a:rPr lang="en-US" altLang="ko-KR" sz="1100" dirty="0"/>
                <a:t> version:'</a:t>
              </a:r>
              <a:r>
                <a:rPr lang="en-US" altLang="ko-KR" sz="1100" dirty="0">
                  <a:solidFill>
                    <a:schemeClr val="tx1"/>
                  </a:solidFill>
                </a:rPr>
                <a:t>, </a:t>
              </a:r>
              <a:r>
                <a:rPr lang="en-US" altLang="ko-KR" sz="1100" dirty="0" err="1">
                  <a:solidFill>
                    <a:schemeClr val="tx1"/>
                  </a:solidFill>
                </a:rPr>
                <a:t>tf</a:t>
              </a:r>
              <a:r>
                <a:rPr lang="en-US" altLang="ko-KR" sz="1100" dirty="0">
                  <a:solidFill>
                    <a:schemeClr val="tx1"/>
                  </a:solidFill>
                </a:rPr>
                <a:t>.__version__)</a:t>
              </a:r>
              <a:endParaRPr lang="ko-KR" altLang="en-US" sz="1100" dirty="0">
                <a:solidFill>
                  <a:schemeClr val="tx1"/>
                </a:solidFill>
              </a:endParaRPr>
            </a:p>
          </p:txBody>
        </p:sp>
        <p:sp>
          <p:nvSpPr>
            <p:cNvPr id="14" name="TextBox 13">
              <a:extLst>
                <a:ext uri="{FF2B5EF4-FFF2-40B4-BE49-F238E27FC236}">
                  <a16:creationId xmlns:a16="http://schemas.microsoft.com/office/drawing/2014/main" id="{901D9C34-5E26-3C4E-9048-D5630B86F326}"/>
                </a:ext>
              </a:extLst>
            </p:cNvPr>
            <p:cNvSpPr txBox="1"/>
            <p:nvPr/>
          </p:nvSpPr>
          <p:spPr>
            <a:xfrm>
              <a:off x="5413667" y="2533093"/>
              <a:ext cx="1292989" cy="159308"/>
            </a:xfrm>
            <a:prstGeom prst="rect">
              <a:avLst/>
            </a:prstGeom>
            <a:solidFill>
              <a:schemeClr val="bg1"/>
            </a:solidFill>
          </p:spPr>
          <p:txBody>
            <a:bodyPr wrap="none" lIns="0" tIns="0" rIns="0" bIns="0" rtlCol="0" anchor="ctr">
              <a:noAutofit/>
            </a:bodyPr>
            <a:lstStyle>
              <a:defPPr>
                <a:defRPr lang="en-US"/>
              </a:defPPr>
              <a:lvl1pPr algn="ctr">
                <a:defRPr kumimoji="1" sz="12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sz="1100" dirty="0" err="1"/>
                <a:t>TensorFlow</a:t>
              </a:r>
              <a:r>
                <a:rPr lang="en-US" altLang="ko-KR" sz="1100" dirty="0"/>
                <a:t> version</a:t>
              </a:r>
              <a:endParaRPr lang="ko-KR" altLang="en-US" sz="1100" dirty="0"/>
            </a:p>
          </p:txBody>
        </p:sp>
        <p:sp>
          <p:nvSpPr>
            <p:cNvPr id="15" name="TextBox 14">
              <a:extLst>
                <a:ext uri="{FF2B5EF4-FFF2-40B4-BE49-F238E27FC236}">
                  <a16:creationId xmlns:a16="http://schemas.microsoft.com/office/drawing/2014/main" id="{3FA7DBED-B9F4-1D4F-95D4-9E3C25DEBE3E}"/>
                </a:ext>
              </a:extLst>
            </p:cNvPr>
            <p:cNvSpPr txBox="1"/>
            <p:nvPr/>
          </p:nvSpPr>
          <p:spPr>
            <a:xfrm>
              <a:off x="5615941" y="2700170"/>
              <a:ext cx="960120" cy="162410"/>
            </a:xfrm>
            <a:prstGeom prst="rect">
              <a:avLst/>
            </a:prstGeom>
            <a:solidFill>
              <a:schemeClr val="bg1"/>
            </a:solidFill>
          </p:spPr>
          <p:txBody>
            <a:bodyPr wrap="none" lIns="0" tIns="0" rIns="0" bIns="0" rtlCol="0" anchor="ctr">
              <a:noAutofit/>
            </a:bodyPr>
            <a:lstStyle>
              <a:defPPr>
                <a:defRPr lang="en-US"/>
              </a:defPPr>
              <a:lvl1pPr algn="ct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err="1"/>
                <a:t>Numpy</a:t>
              </a:r>
              <a:r>
                <a:rPr lang="en-US" altLang="ko-KR" dirty="0"/>
                <a:t> Version</a:t>
              </a:r>
            </a:p>
          </p:txBody>
        </p:sp>
        <p:sp>
          <p:nvSpPr>
            <p:cNvPr id="32" name="TextBox 31">
              <a:extLst>
                <a:ext uri="{FF2B5EF4-FFF2-40B4-BE49-F238E27FC236}">
                  <a16:creationId xmlns:a16="http://schemas.microsoft.com/office/drawing/2014/main" id="{25DB5435-AF6B-1D45-A1E4-ABABF1F57818}"/>
                </a:ext>
              </a:extLst>
            </p:cNvPr>
            <p:cNvSpPr txBox="1"/>
            <p:nvPr/>
          </p:nvSpPr>
          <p:spPr>
            <a:xfrm>
              <a:off x="6150528" y="2276381"/>
              <a:ext cx="2390694" cy="15682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solidFill>
                    <a:schemeClr val="tx1"/>
                  </a:solidFill>
                </a:rPr>
                <a:t>(</a:t>
              </a:r>
              <a:r>
                <a:rPr lang="en-US" altLang="ko-KR" sz="1100" dirty="0"/>
                <a:t>'</a:t>
              </a:r>
              <a:r>
                <a:rPr lang="en-US" altLang="ko-KR" sz="1100" dirty="0" err="1"/>
                <a:t>Numpy</a:t>
              </a:r>
              <a:r>
                <a:rPr lang="en-US" altLang="ko-KR" sz="1100" dirty="0"/>
                <a:t> Version:'</a:t>
              </a:r>
              <a:r>
                <a:rPr lang="en-US" altLang="ko-KR" sz="1100" dirty="0">
                  <a:solidFill>
                    <a:schemeClr val="tx1"/>
                  </a:solidFill>
                </a:rPr>
                <a:t>, </a:t>
              </a:r>
              <a:r>
                <a:rPr lang="en-US" altLang="ko-KR" sz="1100" dirty="0" err="1">
                  <a:solidFill>
                    <a:schemeClr val="tx1"/>
                  </a:solidFill>
                </a:rPr>
                <a:t>np.__version</a:t>
              </a:r>
              <a:r>
                <a:rPr lang="en-US" altLang="ko-KR" sz="1100" dirty="0">
                  <a:solidFill>
                    <a:schemeClr val="tx1"/>
                  </a:solidFill>
                </a:rPr>
                <a:t>__)</a:t>
              </a:r>
              <a:endParaRPr lang="ko-KR" altLang="en-US" sz="1100" dirty="0">
                <a:solidFill>
                  <a:schemeClr val="tx1"/>
                </a:solidFill>
              </a:endParaRPr>
            </a:p>
          </p:txBody>
        </p:sp>
      </p:grpSp>
    </p:spTree>
    <p:extLst>
      <p:ext uri="{BB962C8B-B14F-4D97-AF65-F5344CB8AC3E}">
        <p14:creationId xmlns:p14="http://schemas.microsoft.com/office/powerpoint/2010/main" val="874670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3" name="그룹 2"/>
          <p:cNvGrpSpPr/>
          <p:nvPr/>
        </p:nvGrpSpPr>
        <p:grpSpPr>
          <a:xfrm>
            <a:off x="1563358" y="2480120"/>
            <a:ext cx="6558510" cy="3734332"/>
            <a:chOff x="1567036" y="2345935"/>
            <a:chExt cx="6558510" cy="3734332"/>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036" y="2345935"/>
              <a:ext cx="6558510" cy="3668677"/>
            </a:xfrm>
            <a:prstGeom prst="rect">
              <a:avLst/>
            </a:prstGeom>
          </p:spPr>
        </p:pic>
        <p:sp>
          <p:nvSpPr>
            <p:cNvPr id="2" name="TextBox 1"/>
            <p:cNvSpPr txBox="1"/>
            <p:nvPr/>
          </p:nvSpPr>
          <p:spPr>
            <a:xfrm>
              <a:off x="1567036" y="4581128"/>
              <a:ext cx="705642" cy="523220"/>
            </a:xfrm>
            <a:prstGeom prst="rect">
              <a:avLst/>
            </a:prstGeom>
            <a:solidFill>
              <a:schemeClr val="bg1"/>
            </a:solidFill>
          </p:spPr>
          <p:txBody>
            <a:bodyPr wrap="none" rtlCol="0">
              <a:spAutoFit/>
            </a:bodyPr>
            <a:lstStyle/>
            <a:p>
              <a:pPr algn="ctr"/>
              <a:r>
                <a:rPr lang="en-US" sz="1400" dirty="0">
                  <a:latin typeface="SamsungOne-400" panose="020B0503030303020204" pitchFamily="34" charset="0"/>
                  <a:ea typeface="SamsungOne-400" panose="020B0503030303020204" pitchFamily="34" charset="0"/>
                </a:rPr>
                <a:t>Kernel</a:t>
              </a:r>
            </a:p>
            <a:p>
              <a:pPr algn="ctr"/>
              <a:r>
                <a:rPr lang="en-US" sz="1400" dirty="0">
                  <a:latin typeface="SamsungOne-400" panose="020B0503030303020204" pitchFamily="34" charset="0"/>
                  <a:ea typeface="SamsungOne-400" panose="020B0503030303020204" pitchFamily="34" charset="0"/>
                </a:rPr>
                <a:t>(3 X 3)</a:t>
              </a:r>
            </a:p>
          </p:txBody>
        </p:sp>
        <p:sp>
          <p:nvSpPr>
            <p:cNvPr id="12" name="TextBox 11"/>
            <p:cNvSpPr txBox="1"/>
            <p:nvPr/>
          </p:nvSpPr>
          <p:spPr>
            <a:xfrm>
              <a:off x="2006170" y="5403159"/>
              <a:ext cx="821059" cy="523220"/>
            </a:xfrm>
            <a:prstGeom prst="rect">
              <a:avLst/>
            </a:prstGeom>
            <a:solidFill>
              <a:schemeClr val="bg1"/>
            </a:solidFill>
          </p:spPr>
          <p:txBody>
            <a:bodyPr wrap="none" rtlCol="0">
              <a:spAutoFit/>
            </a:bodyPr>
            <a:lstStyle/>
            <a:p>
              <a:pPr algn="ctr"/>
              <a:r>
                <a:rPr lang="en-US" sz="1400" dirty="0" err="1">
                  <a:latin typeface="SamsungOne-400" panose="020B0503030303020204" pitchFamily="34" charset="0"/>
                  <a:ea typeface="SamsungOne-400" panose="020B0503030303020204" pitchFamily="34" charset="0"/>
                </a:rPr>
                <a:t>Đầu</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vào</a:t>
              </a:r>
              <a:endParaRPr lang="en-US" sz="1400" dirty="0">
                <a:latin typeface="SamsungOne-400" panose="020B0503030303020204" pitchFamily="34" charset="0"/>
                <a:ea typeface="SamsungOne-400" panose="020B0503030303020204" pitchFamily="34" charset="0"/>
              </a:endParaRPr>
            </a:p>
            <a:p>
              <a:pPr algn="ctr"/>
              <a:r>
                <a:rPr lang="en-US" sz="1400" dirty="0">
                  <a:latin typeface="SamsungOne-400" panose="020B0503030303020204" pitchFamily="34" charset="0"/>
                  <a:ea typeface="SamsungOne-400" panose="020B0503030303020204" pitchFamily="34" charset="0"/>
                </a:rPr>
                <a:t>(8 X 8)</a:t>
              </a:r>
            </a:p>
          </p:txBody>
        </p:sp>
        <p:sp>
          <p:nvSpPr>
            <p:cNvPr id="13" name="TextBox 12"/>
            <p:cNvSpPr txBox="1"/>
            <p:nvPr/>
          </p:nvSpPr>
          <p:spPr>
            <a:xfrm>
              <a:off x="3525933" y="5772490"/>
              <a:ext cx="928459" cy="307777"/>
            </a:xfrm>
            <a:prstGeom prst="rect">
              <a:avLst/>
            </a:prstGeom>
            <a:solidFill>
              <a:schemeClr val="bg1"/>
            </a:solidFill>
          </p:spPr>
          <p:txBody>
            <a:bodyPr wrap="none" rtlCol="0">
              <a:spAutoFit/>
            </a:bodyPr>
            <a:lstStyle/>
            <a:p>
              <a:pPr algn="ctr"/>
              <a:r>
                <a:rPr lang="en-US" sz="1400" dirty="0">
                  <a:latin typeface="SamsungOne-400" panose="020B0503030303020204" pitchFamily="34" charset="0"/>
                  <a:ea typeface="SamsungOne-400" panose="020B0503030303020204" pitchFamily="34" charset="0"/>
                </a:rPr>
                <a:t>Padded 0</a:t>
              </a:r>
            </a:p>
          </p:txBody>
        </p:sp>
        <p:sp>
          <p:nvSpPr>
            <p:cNvPr id="14" name="TextBox 13"/>
            <p:cNvSpPr txBox="1"/>
            <p:nvPr/>
          </p:nvSpPr>
          <p:spPr>
            <a:xfrm>
              <a:off x="6342006" y="5403158"/>
              <a:ext cx="702436" cy="523220"/>
            </a:xfrm>
            <a:prstGeom prst="rect">
              <a:avLst/>
            </a:prstGeom>
            <a:solidFill>
              <a:schemeClr val="bg1"/>
            </a:solidFill>
          </p:spPr>
          <p:txBody>
            <a:bodyPr wrap="none" rtlCol="0">
              <a:spAutoFit/>
            </a:bodyPr>
            <a:lstStyle/>
            <a:p>
              <a:pPr algn="ctr"/>
              <a:r>
                <a:rPr lang="en-US" sz="1400" dirty="0" err="1">
                  <a:latin typeface="SamsungOne-400" panose="020B0503030303020204" pitchFamily="34" charset="0"/>
                  <a:ea typeface="SamsungOne-400" panose="020B0503030303020204" pitchFamily="34" charset="0"/>
                </a:rPr>
                <a:t>Đầu</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ra</a:t>
              </a:r>
              <a:endParaRPr lang="en-US" sz="1400" dirty="0">
                <a:latin typeface="SamsungOne-400" panose="020B0503030303020204" pitchFamily="34" charset="0"/>
                <a:ea typeface="SamsungOne-400" panose="020B0503030303020204" pitchFamily="34" charset="0"/>
              </a:endParaRPr>
            </a:p>
            <a:p>
              <a:pPr algn="ctr"/>
              <a:r>
                <a:rPr lang="en-US" sz="1400" dirty="0">
                  <a:latin typeface="SamsungOne-400" panose="020B0503030303020204" pitchFamily="34" charset="0"/>
                  <a:ea typeface="SamsungOne-400" panose="020B0503030303020204" pitchFamily="34" charset="0"/>
                </a:rPr>
                <a:t>(8 X 8)</a:t>
              </a:r>
            </a:p>
          </p:txBody>
        </p:sp>
      </p:grpSp>
      <p:sp>
        <p:nvSpPr>
          <p:cNvPr id="16" name="TextBox 15"/>
          <p:cNvSpPr txBox="1"/>
          <p:nvPr/>
        </p:nvSpPr>
        <p:spPr>
          <a:xfrm>
            <a:off x="634989" y="1697508"/>
            <a:ext cx="8833011" cy="595035"/>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dưới đây cho thấy một tích chập của ma trận đầu vào 8 x 8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3 x 3.</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p=1 và các số 0 được đệm trong ma trận đầu vào. Do đó, tích chập 2D tạo ra đầu ra có kích thước 8 x 8.</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8"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9"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2D</a:t>
              </a:r>
            </a:p>
          </p:txBody>
        </p:sp>
      </p:grpSp>
    </p:spTree>
    <p:extLst>
      <p:ext uri="{BB962C8B-B14F-4D97-AF65-F5344CB8AC3E}">
        <p14:creationId xmlns:p14="http://schemas.microsoft.com/office/powerpoint/2010/main" val="1867989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 name="그룹 1"/>
          <p:cNvGrpSpPr/>
          <p:nvPr/>
        </p:nvGrpSpPr>
        <p:grpSpPr>
          <a:xfrm>
            <a:off x="558396" y="2060848"/>
            <a:ext cx="8782050" cy="3682683"/>
            <a:chOff x="558396" y="2132856"/>
            <a:chExt cx="8782050" cy="3682683"/>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132856"/>
              <a:ext cx="8782050" cy="36826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734" r="11416"/>
            <a:stretch/>
          </p:blipFill>
          <p:spPr>
            <a:xfrm>
              <a:off x="640079" y="2186532"/>
              <a:ext cx="8700367" cy="3629007"/>
            </a:xfrm>
            <a:prstGeom prst="rect">
              <a:avLst/>
            </a:prstGeom>
            <a:ln>
              <a:noFill/>
            </a:ln>
          </p:spPr>
        </p:pic>
      </p:grpSp>
      <p:sp>
        <p:nvSpPr>
          <p:cNvPr id="13" name="TextBox 12"/>
          <p:cNvSpPr txBox="1"/>
          <p:nvPr/>
        </p:nvSpPr>
        <p:spPr>
          <a:xfrm>
            <a:off x="634989" y="1697508"/>
            <a:ext cx="8833011"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Đoạn mã dưới đây là để triển khai tích chập rời rạc 2D với hàm con2D.</a:t>
            </a:r>
            <a:endParaRPr lang="en-US" altLang="ko-KR" sz="1300" dirty="0">
              <a:latin typeface="SamsungOne-400" panose="020B0503030303020204" pitchFamily="34" charset="0"/>
              <a:ea typeface="SamsungOne-400" panose="020B0503030303020204" pitchFamily="34" charset="0"/>
            </a:endParaRPr>
          </a:p>
        </p:txBody>
      </p:sp>
      <p:grpSp>
        <p:nvGrpSpPr>
          <p:cNvPr id="14"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5"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2D</a:t>
              </a:r>
            </a:p>
          </p:txBody>
        </p:sp>
      </p:grpSp>
    </p:spTree>
    <p:extLst>
      <p:ext uri="{BB962C8B-B14F-4D97-AF65-F5344CB8AC3E}">
        <p14:creationId xmlns:p14="http://schemas.microsoft.com/office/powerpoint/2010/main" val="41375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모서리가 둥근 직사각형 4">
            <a:extLst>
              <a:ext uri="{FF2B5EF4-FFF2-40B4-BE49-F238E27FC236}">
                <a16:creationId xmlns:a16="http://schemas.microsoft.com/office/drawing/2014/main" id="{A36E3BA1-83BF-4EF9-8B22-BB45DE7AA1FC}"/>
              </a:ext>
            </a:extLst>
          </p:cNvPr>
          <p:cNvSpPr/>
          <p:nvPr/>
        </p:nvSpPr>
        <p:spPr>
          <a:xfrm>
            <a:off x="558396" y="2060848"/>
            <a:ext cx="8782050" cy="36724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1" name="그림 20"/>
          <p:cNvPicPr>
            <a:picLocks noChangeAspect="1"/>
          </p:cNvPicPr>
          <p:nvPr/>
        </p:nvPicPr>
        <p:blipFill rotWithShape="1">
          <a:blip r:embed="rId3"/>
          <a:srcRect l="1406" r="11371"/>
          <a:stretch/>
        </p:blipFill>
        <p:spPr>
          <a:xfrm>
            <a:off x="702939" y="2077344"/>
            <a:ext cx="8637507" cy="3402328"/>
          </a:xfrm>
          <a:prstGeom prst="rect">
            <a:avLst/>
          </a:prstGeom>
          <a:ln>
            <a:noFill/>
          </a:ln>
        </p:spPr>
      </p:pic>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3" name="TextBox 2">
            <a:extLst>
              <a:ext uri="{FF2B5EF4-FFF2-40B4-BE49-F238E27FC236}">
                <a16:creationId xmlns:a16="http://schemas.microsoft.com/office/drawing/2014/main" id="{298FEA59-36EC-A74B-92CC-D066BA12142B}"/>
              </a:ext>
            </a:extLst>
          </p:cNvPr>
          <p:cNvSpPr txBox="1"/>
          <p:nvPr/>
        </p:nvSpPr>
        <p:spPr>
          <a:xfrm>
            <a:off x="1732280" y="2666112"/>
            <a:ext cx="2183573" cy="157949"/>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dirty="0">
                <a:solidFill>
                  <a:schemeClr val="tx1"/>
                </a:solidFill>
              </a:rPr>
              <a:t>(</a:t>
            </a:r>
            <a:r>
              <a:rPr lang="en-US" altLang="ko-KR" dirty="0"/>
              <a:t>'Rendering</a:t>
            </a:r>
            <a:r>
              <a:rPr lang="ko-KR" altLang="en-US" dirty="0"/>
              <a:t> </a:t>
            </a:r>
            <a:r>
              <a:rPr lang="en-US" altLang="ko-KR" dirty="0"/>
              <a:t>Conv2d:\n'</a:t>
            </a:r>
            <a:r>
              <a:rPr lang="en-US" altLang="ko-KR" dirty="0">
                <a:solidFill>
                  <a:schemeClr val="tx1"/>
                </a:solidFill>
              </a:rPr>
              <a:t>,</a:t>
            </a:r>
            <a:endParaRPr lang="ko-KR" altLang="en-US" dirty="0">
              <a:solidFill>
                <a:schemeClr val="tx1"/>
              </a:solidFill>
            </a:endParaRPr>
          </a:p>
        </p:txBody>
      </p:sp>
      <p:sp>
        <p:nvSpPr>
          <p:cNvPr id="12" name="TextBox 11">
            <a:extLst>
              <a:ext uri="{FF2B5EF4-FFF2-40B4-BE49-F238E27FC236}">
                <a16:creationId xmlns:a16="http://schemas.microsoft.com/office/drawing/2014/main" id="{883D1CF4-BE5D-2647-AF05-0659B46E126D}"/>
              </a:ext>
            </a:extLst>
          </p:cNvPr>
          <p:cNvSpPr txBox="1"/>
          <p:nvPr/>
        </p:nvSpPr>
        <p:spPr>
          <a:xfrm>
            <a:off x="1728708" y="3300224"/>
            <a:ext cx="1613932" cy="150545"/>
          </a:xfrm>
          <a:prstGeom prst="rect">
            <a:avLst/>
          </a:prstGeom>
          <a:solidFill>
            <a:srgbClr val="F7F7F7"/>
          </a:solidFill>
        </p:spPr>
        <p:txBody>
          <a:bodyPr wrap="none" lIns="0" tIns="0" rIns="0" bIns="0" rtlCol="0" anchor="ctr">
            <a:noAutofit/>
          </a:bodyPr>
          <a:lstStyle>
            <a:defPPr>
              <a:defRPr lang="en-US"/>
            </a:defPPr>
            <a:lvl1pPr>
              <a:defRPr kumimoji="1" sz="1200">
                <a:latin typeface="D2Coding" panose="020B0609020101020101" pitchFamily="49" charset="-127"/>
                <a:ea typeface="D2Coding" panose="020B0609020101020101" pitchFamily="49" charset="-127"/>
              </a:defRPr>
            </a:lvl1pPr>
          </a:lstStyle>
          <a:p>
            <a:r>
              <a:rPr lang="en-US" altLang="ko-KR" dirty="0"/>
              <a:t>(</a:t>
            </a:r>
            <a:r>
              <a:rPr lang="en-US" altLang="ko-KR" dirty="0">
                <a:solidFill>
                  <a:srgbClr val="AD3131"/>
                </a:solidFill>
              </a:rPr>
              <a:t>'</a:t>
            </a:r>
            <a:r>
              <a:rPr lang="en-US" altLang="ko-KR" dirty="0" err="1">
                <a:solidFill>
                  <a:srgbClr val="AD3131"/>
                </a:solidFill>
              </a:rPr>
              <a:t>scipy</a:t>
            </a:r>
            <a:r>
              <a:rPr lang="en-US" altLang="ko-KR" dirty="0">
                <a:solidFill>
                  <a:srgbClr val="AD3131"/>
                </a:solidFill>
              </a:rPr>
              <a:t> results:\n'</a:t>
            </a:r>
            <a:r>
              <a:rPr lang="en-US" altLang="ko-KR" dirty="0"/>
              <a:t>,</a:t>
            </a:r>
            <a:endParaRPr lang="ko-KR" altLang="en-US" dirty="0"/>
          </a:p>
        </p:txBody>
      </p:sp>
      <p:sp>
        <p:nvSpPr>
          <p:cNvPr id="13" name="TextBox 12">
            <a:extLst>
              <a:ext uri="{FF2B5EF4-FFF2-40B4-BE49-F238E27FC236}">
                <a16:creationId xmlns:a16="http://schemas.microsoft.com/office/drawing/2014/main" id="{7AF5EFF7-2BA2-E74C-9346-18F5B6DC8909}"/>
              </a:ext>
            </a:extLst>
          </p:cNvPr>
          <p:cNvSpPr txBox="1"/>
          <p:nvPr/>
        </p:nvSpPr>
        <p:spPr>
          <a:xfrm>
            <a:off x="1351641" y="3699430"/>
            <a:ext cx="1122299" cy="194068"/>
          </a:xfrm>
          <a:prstGeom prst="rect">
            <a:avLst/>
          </a:prstGeom>
          <a:solidFill>
            <a:schemeClr val="bg1"/>
          </a:solidFill>
        </p:spPr>
        <p:txBody>
          <a:bodyPr wrap="none" lIns="0" tIns="0" rIns="0" bIns="0" rtlCol="0" anchor="ctr">
            <a:noAutofit/>
          </a:bodyPr>
          <a:lstStyle>
            <a:defPPr>
              <a:defRPr lang="en-US"/>
            </a:defPPr>
            <a:lvl1pPr>
              <a:defRPr kumimoji="1" sz="1200">
                <a:latin typeface="D2Coding" panose="020B0609020101020101" pitchFamily="49" charset="-127"/>
                <a:ea typeface="D2Coding" panose="020B0609020101020101" pitchFamily="49" charset="-127"/>
              </a:defRPr>
            </a:lvl1pPr>
          </a:lstStyle>
          <a:p>
            <a:r>
              <a:rPr lang="en-US" altLang="ko-KR" sz="1100" dirty="0">
                <a:solidFill>
                  <a:schemeClr val="tx1">
                    <a:lumMod val="75000"/>
                    <a:lumOff val="25000"/>
                  </a:schemeClr>
                </a:solidFill>
              </a:rPr>
              <a:t>Rendering</a:t>
            </a:r>
            <a:r>
              <a:rPr lang="ko-KR" altLang="en-US" sz="1100" dirty="0">
                <a:solidFill>
                  <a:schemeClr val="tx1">
                    <a:lumMod val="75000"/>
                    <a:lumOff val="25000"/>
                  </a:schemeClr>
                </a:solidFill>
              </a:rPr>
              <a:t> </a:t>
            </a:r>
            <a:r>
              <a:rPr lang="en-US" altLang="ko-KR" sz="1100" dirty="0">
                <a:solidFill>
                  <a:schemeClr val="tx1">
                    <a:lumMod val="75000"/>
                    <a:lumOff val="25000"/>
                  </a:schemeClr>
                </a:solidFill>
              </a:rPr>
              <a:t>Conv2d:</a:t>
            </a:r>
            <a:endParaRPr lang="ko-KR" altLang="en-US" sz="1100" dirty="0">
              <a:solidFill>
                <a:schemeClr val="tx1">
                  <a:lumMod val="75000"/>
                  <a:lumOff val="25000"/>
                </a:schemeClr>
              </a:solidFill>
            </a:endParaRPr>
          </a:p>
        </p:txBody>
      </p:sp>
      <p:sp>
        <p:nvSpPr>
          <p:cNvPr id="14" name="TextBox 13">
            <a:extLst>
              <a:ext uri="{FF2B5EF4-FFF2-40B4-BE49-F238E27FC236}">
                <a16:creationId xmlns:a16="http://schemas.microsoft.com/office/drawing/2014/main" id="{7CD93755-CF23-2348-BF3D-6519A8EED2EE}"/>
              </a:ext>
            </a:extLst>
          </p:cNvPr>
          <p:cNvSpPr txBox="1"/>
          <p:nvPr/>
        </p:nvSpPr>
        <p:spPr>
          <a:xfrm>
            <a:off x="1347396" y="4581526"/>
            <a:ext cx="1030044" cy="174085"/>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r>
              <a:rPr lang="en-US" altLang="ko-KR" dirty="0"/>
              <a:t>scipy results:</a:t>
            </a:r>
            <a:endParaRPr lang="ko-KR" altLang="en-US" dirty="0"/>
          </a:p>
        </p:txBody>
      </p:sp>
      <p:grpSp>
        <p:nvGrpSpPr>
          <p:cNvPr id="4" name="그룹 3"/>
          <p:cNvGrpSpPr/>
          <p:nvPr/>
        </p:nvGrpSpPr>
        <p:grpSpPr>
          <a:xfrm>
            <a:off x="559817" y="1392294"/>
            <a:ext cx="8908183" cy="582612"/>
            <a:chOff x="559817" y="1392294"/>
            <a:chExt cx="8908183" cy="582612"/>
          </a:xfrm>
        </p:grpSpPr>
        <p:sp>
          <p:nvSpPr>
            <p:cNvPr id="16" name="TextBox 15"/>
            <p:cNvSpPr txBox="1"/>
            <p:nvPr/>
          </p:nvSpPr>
          <p:spPr>
            <a:xfrm>
              <a:off x="634989" y="1682518"/>
              <a:ext cx="8833011"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scipy.signal</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scipy.signal.convolve2d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2D.</a:t>
              </a:r>
            </a:p>
          </p:txBody>
        </p:sp>
        <p:grpSp>
          <p:nvGrpSpPr>
            <p:cNvPr id="17"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9"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2D</a:t>
                </a:r>
              </a:p>
            </p:txBody>
          </p:sp>
        </p:grpSp>
      </p:grpSp>
    </p:spTree>
    <p:extLst>
      <p:ext uri="{BB962C8B-B14F-4D97-AF65-F5344CB8AC3E}">
        <p14:creationId xmlns:p14="http://schemas.microsoft.com/office/powerpoint/2010/main" val="2202963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6" name="그룹 5">
            <a:extLst>
              <a:ext uri="{FF2B5EF4-FFF2-40B4-BE49-F238E27FC236}">
                <a16:creationId xmlns:a16="http://schemas.microsoft.com/office/drawing/2014/main" id="{61346E42-F8B1-4F48-8F35-0AF256EF19BC}"/>
              </a:ext>
            </a:extLst>
          </p:cNvPr>
          <p:cNvGrpSpPr/>
          <p:nvPr/>
        </p:nvGrpSpPr>
        <p:grpSpPr>
          <a:xfrm>
            <a:off x="2133558" y="3356992"/>
            <a:ext cx="5788074" cy="2740753"/>
            <a:chOff x="1286787" y="2505668"/>
            <a:chExt cx="7111652" cy="3367489"/>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t="18836"/>
            <a:stretch/>
          </p:blipFill>
          <p:spPr>
            <a:xfrm>
              <a:off x="1286787" y="2935333"/>
              <a:ext cx="7111652" cy="2837199"/>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648210" y="2505668"/>
                  <a:ext cx="2388806" cy="415972"/>
                </a:xfrm>
                <a:prstGeom prst="rect">
                  <a:avLst/>
                </a:prstGeom>
                <a:solidFill>
                  <a:schemeClr val="bg1"/>
                </a:solidFill>
              </p:spPr>
              <p:txBody>
                <a:bodyPr wrap="square" rtlCol="0">
                  <a:spAutoFit/>
                </a:bodyPr>
                <a:lstStyle/>
                <a:p>
                  <a:pPr algn="ctr"/>
                  <a:r>
                    <a:rPr lang="en-US" sz="1600" b="1" dirty="0">
                      <a:latin typeface="SamsungOne-400" panose="020B0503030303020204" pitchFamily="34" charset="0"/>
                      <a:ea typeface="SamsungOne-400" panose="020B0503030303020204" pitchFamily="34" charset="0"/>
                    </a:rPr>
                    <a:t>Pooling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𝑷</m:t>
                          </m:r>
                        </m:e>
                        <m:sub>
                          <m:r>
                            <a:rPr lang="en-US" sz="1600" b="1" i="1" smtClean="0">
                              <a:latin typeface="Cambria Math" panose="02040503050406030204" pitchFamily="18" charset="0"/>
                            </a:rPr>
                            <m:t>𝟑</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rPr>
                            <m:t>𝟑</m:t>
                          </m:r>
                        </m:sub>
                      </m:sSub>
                      <m:r>
                        <a:rPr lang="en-US" sz="1600" b="1" i="1" smtClean="0">
                          <a:latin typeface="Cambria Math" panose="02040503050406030204" pitchFamily="18" charset="0"/>
                        </a:rPr>
                        <m:t>)</m:t>
                      </m:r>
                    </m:oMath>
                  </a14:m>
                  <a:endParaRPr lang="en-US" sz="1600" b="1" dirty="0">
                    <a:latin typeface="SamsungOne-400" panose="020B0503030303020204" pitchFamily="34" charset="0"/>
                    <a:ea typeface="SamsungOne-400" panose="020B0503030303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48210" y="2505668"/>
                  <a:ext cx="2388806" cy="415972"/>
                </a:xfrm>
                <a:prstGeom prst="rect">
                  <a:avLst/>
                </a:prstGeom>
                <a:blipFill rotWithShape="0">
                  <a:blip r:embed="rId5"/>
                  <a:stretch>
                    <a:fillRect t="-5455" b="-23636"/>
                  </a:stretch>
                </a:blipFill>
              </p:spPr>
              <p:txBody>
                <a:bodyPr/>
                <a:lstStyle/>
                <a:p>
                  <a:r>
                    <a:rPr lang="ko-KR" altLang="en-US">
                      <a:noFill/>
                    </a:rPr>
                    <a:t> </a:t>
                  </a:r>
                </a:p>
              </p:txBody>
            </p:sp>
          </mc:Fallback>
        </mc:AlternateContent>
        <p:sp>
          <p:nvSpPr>
            <p:cNvPr id="3" name="TextBox 2"/>
            <p:cNvSpPr txBox="1"/>
            <p:nvPr/>
          </p:nvSpPr>
          <p:spPr>
            <a:xfrm>
              <a:off x="4918688" y="3233075"/>
              <a:ext cx="1633165" cy="378157"/>
            </a:xfrm>
            <a:prstGeom prst="rect">
              <a:avLst/>
            </a:prstGeom>
            <a:solidFill>
              <a:schemeClr val="bg1"/>
            </a:solidFill>
          </p:spPr>
          <p:txBody>
            <a:bodyPr wrap="square" rtlCol="0">
              <a:spAutoFit/>
            </a:bodyPr>
            <a:lstStyle>
              <a:defPPr>
                <a:defRPr lang="en-US"/>
              </a:defPPr>
              <a:lvl1pPr algn="ctr">
                <a:defRPr sz="1600" b="1">
                  <a:latin typeface="SamsungOne-400" panose="020B0503030303020204" pitchFamily="34" charset="0"/>
                  <a:ea typeface="SamsungOne-400" panose="020B0503030303020204" pitchFamily="34" charset="0"/>
                </a:defRPr>
              </a:lvl1pPr>
            </a:lstStyle>
            <a:p>
              <a:r>
                <a:rPr lang="en-US" sz="1400" b="0" dirty="0" err="1"/>
                <a:t>Tối</a:t>
              </a:r>
              <a:r>
                <a:rPr lang="en-US" sz="1400" b="0" dirty="0"/>
                <a:t> </a:t>
              </a:r>
              <a:r>
                <a:rPr lang="en-US" sz="1400" b="0" dirty="0" err="1"/>
                <a:t>đa</a:t>
              </a:r>
              <a:r>
                <a:rPr lang="en-US" sz="1400" b="0" dirty="0"/>
                <a:t>-pooling</a:t>
              </a:r>
            </a:p>
          </p:txBody>
        </p:sp>
        <p:sp>
          <p:nvSpPr>
            <p:cNvPr id="12" name="TextBox 11"/>
            <p:cNvSpPr txBox="1"/>
            <p:nvPr/>
          </p:nvSpPr>
          <p:spPr>
            <a:xfrm>
              <a:off x="6639642" y="3246767"/>
              <a:ext cx="1583926" cy="642866"/>
            </a:xfrm>
            <a:prstGeom prst="rect">
              <a:avLst/>
            </a:prstGeom>
            <a:solidFill>
              <a:schemeClr val="bg1"/>
            </a:solidFill>
          </p:spPr>
          <p:txBody>
            <a:bodyPr wrap="square" rtlCol="0">
              <a:spAutoFit/>
            </a:bodyPr>
            <a:lstStyle>
              <a:defPPr>
                <a:defRPr lang="en-US"/>
              </a:defPPr>
              <a:lvl1pPr algn="ctr">
                <a:defRPr sz="1400" b="0">
                  <a:latin typeface="SamsungOne-400" panose="020B0503030303020204" pitchFamily="34" charset="0"/>
                  <a:ea typeface="SamsungOne-400" panose="020B0503030303020204" pitchFamily="34" charset="0"/>
                </a:defRPr>
              </a:lvl1pPr>
            </a:lstStyle>
            <a:p>
              <a:r>
                <a:rPr lang="en-US" dirty="0" err="1"/>
                <a:t>Trung</a:t>
              </a:r>
              <a:r>
                <a:rPr lang="en-US" dirty="0"/>
                <a:t> </a:t>
              </a:r>
              <a:r>
                <a:rPr lang="en-US" dirty="0" err="1"/>
                <a:t>bình</a:t>
              </a:r>
              <a:r>
                <a:rPr lang="en-US" dirty="0"/>
                <a:t>-pooling</a:t>
              </a:r>
            </a:p>
          </p:txBody>
        </p:sp>
        <p:sp>
          <p:nvSpPr>
            <p:cNvPr id="5" name="TextBox 4"/>
            <p:cNvSpPr txBox="1"/>
            <p:nvPr/>
          </p:nvSpPr>
          <p:spPr>
            <a:xfrm>
              <a:off x="5027014" y="5230291"/>
              <a:ext cx="1416513" cy="642866"/>
            </a:xfrm>
            <a:prstGeom prst="rect">
              <a:avLst/>
            </a:prstGeom>
            <a:solidFill>
              <a:schemeClr val="bg1"/>
            </a:solidFill>
          </p:spPr>
          <p:txBody>
            <a:bodyPr wrap="square" rtlCol="0">
              <a:spAutoFit/>
            </a:bodyPr>
            <a:lstStyle>
              <a:defPPr>
                <a:defRPr lang="en-US"/>
              </a:defPPr>
              <a:lvl1pPr algn="ctr">
                <a:defRPr sz="1400" b="0">
                  <a:latin typeface="SamsungOne-400" panose="020B0503030303020204" pitchFamily="34" charset="0"/>
                  <a:ea typeface="SamsungOne-400" panose="020B0503030303020204" pitchFamily="34" charset="0"/>
                </a:defRPr>
              </a:lvl1pPr>
            </a:lstStyle>
            <a:p>
              <a:pPr algn="l"/>
              <a:r>
                <a:rPr lang="en-US" dirty="0" err="1"/>
                <a:t>Lưu</a:t>
              </a:r>
              <a:r>
                <a:rPr lang="en-US" dirty="0"/>
                <a:t> ý:</a:t>
              </a:r>
            </a:p>
            <a:p>
              <a:pPr algn="l"/>
              <a:r>
                <a:rPr lang="en-US" dirty="0"/>
                <a:t>Stride=(3, 3)</a:t>
              </a:r>
            </a:p>
          </p:txBody>
        </p:sp>
      </p:grpSp>
      <p:grpSp>
        <p:nvGrpSpPr>
          <p:cNvPr id="13" name="그룹 12"/>
          <p:cNvGrpSpPr/>
          <p:nvPr/>
        </p:nvGrpSpPr>
        <p:grpSpPr>
          <a:xfrm>
            <a:off x="559817" y="1392294"/>
            <a:ext cx="8908183" cy="1793200"/>
            <a:chOff x="559817" y="1392294"/>
            <a:chExt cx="8908183" cy="1793200"/>
          </a:xfrm>
        </p:grpSpPr>
        <p:sp>
          <p:nvSpPr>
            <p:cNvPr id="15" name="TextBox 14"/>
            <p:cNvSpPr txBox="1"/>
            <p:nvPr/>
          </p:nvSpPr>
          <p:spPr>
            <a:xfrm>
              <a:off x="634989" y="1682518"/>
              <a:ext cx="8833011" cy="1502976"/>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Lấy mẫu phụ là một hoạt động tổng hợp điển hình của hai loại được áp dụng cho CNN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 tổng hợp tối đa và tổng hợp trung bình (hoặc tổng hợp trung 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chung, lớp tổng hợp được ký hiệu là Pn1×n2.</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 số dưới biểu thị giá trị tối đa và kích thước của pixel liền kề để gộp trung bình.</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lượng pixel liền kề là kích thước của tổng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6" name="그룹 5">
              <a:extLst>
                <a:ext uri="{FF2B5EF4-FFF2-40B4-BE49-F238E27FC236}">
                  <a16:creationId xmlns:a16="http://schemas.microsoft.com/office/drawing/2014/main" id="{D15585C6-1FC8-4615-9C4A-E22A876A6B6D}"/>
                </a:ext>
              </a:extLst>
            </p:cNvPr>
            <p:cNvGrpSpPr/>
            <p:nvPr/>
          </p:nvGrpSpPr>
          <p:grpSpPr>
            <a:xfrm>
              <a:off x="559817" y="1392294"/>
              <a:ext cx="8783192" cy="215444"/>
              <a:chOff x="559817" y="2136914"/>
              <a:chExt cx="8783192" cy="215444"/>
            </a:xfrm>
          </p:grpSpPr>
          <p:sp>
            <p:nvSpPr>
              <p:cNvPr id="17"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lấy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phụ</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270648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1.2. Các thành phần của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8" name="그룹 7">
            <a:extLst>
              <a:ext uri="{FF2B5EF4-FFF2-40B4-BE49-F238E27FC236}">
                <a16:creationId xmlns:a16="http://schemas.microsoft.com/office/drawing/2014/main" id="{D15585C6-1FC8-4615-9C4A-E22A876A6B6D}"/>
              </a:ext>
            </a:extLst>
          </p:cNvPr>
          <p:cNvGrpSpPr/>
          <p:nvPr/>
        </p:nvGrpSpPr>
        <p:grpSpPr>
          <a:xfrm>
            <a:off x="559817" y="1399913"/>
            <a:ext cx="8775572" cy="200055"/>
            <a:chOff x="559817" y="2144533"/>
            <a:chExt cx="8775572" cy="200055"/>
          </a:xfrm>
        </p:grpSpPr>
        <p:sp>
          <p:nvSpPr>
            <p:cNvPr id="9"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0" name="직사각형 9">
              <a:extLst>
                <a:ext uri="{FF2B5EF4-FFF2-40B4-BE49-F238E27FC236}">
                  <a16:creationId xmlns:a16="http://schemas.microsoft.com/office/drawing/2014/main" id="{97EC28A6-DD84-4FEF-84BE-A8DBE1B0A7E9}"/>
                </a:ext>
              </a:extLst>
            </p:cNvPr>
            <p:cNvSpPr/>
            <p:nvPr/>
          </p:nvSpPr>
          <p:spPr>
            <a:xfrm>
              <a:off x="704562" y="2144533"/>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300" dirty="0" err="1">
                  <a:solidFill>
                    <a:schemeClr val="tx1"/>
                  </a:solidFill>
                  <a:latin typeface="SamsungOne-400" panose="020B0503030303020204" pitchFamily="34" charset="0"/>
                  <a:ea typeface="SamsungOne-400" panose="020B0503030303020204" pitchFamily="34" charset="0"/>
                </a:rPr>
                <a:t>Lợi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ích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Pooling</a:t>
              </a:r>
              <a:endParaRPr lang="ko-KR" altLang="en-US" sz="1300" dirty="0">
                <a:solidFill>
                  <a:schemeClr val="tx1"/>
                </a:solidFill>
                <a:latin typeface="SamsungOne-400" panose="020B0503030303020204" pitchFamily="34" charset="0"/>
                <a:ea typeface="SamsungOne-400" panose="020B0503030303020204" pitchFamily="34" charset="0"/>
              </a:endParaRPr>
            </a:p>
          </p:txBody>
        </p:sp>
      </p:grpSp>
      <p:sp>
        <p:nvSpPr>
          <p:cNvPr id="11" name="TextBox 10"/>
          <p:cNvSpPr txBox="1"/>
          <p:nvPr/>
        </p:nvSpPr>
        <p:spPr>
          <a:xfrm>
            <a:off x="634989" y="1647776"/>
            <a:ext cx="8833011" cy="2205732"/>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làm tăng hiệu quả tính toán vì nó làm giảm kích thước của đối tượng địa lý.</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Việc giảm các tính năng cũng làm giảm khả năng trang bị quá mức</a:t>
            </a:r>
          </a:p>
          <a:p>
            <a:pPr marL="182563" lvl="1"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vẫn là một thành phần trung tâm của cấu trúc CNN, nhưng một số cấu trúc CNN được phát triển mà không sử dụng các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 sử dụng lớp tích chập của s</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tride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2 thay vì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giảm kích thước của bản đồ tính năng.</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lớp tích chập của s</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tride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2 có thể được coi là một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trọng số học tập.</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biết thêm thông tin, hãy tham khảo các đề tài so sánh các cấu trúc CNN khác nhau sử dụng và không sử dụng các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94189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551F01E8-8777-4A7B-AD71-63E7C805C68C}"/>
              </a:ext>
            </a:extLst>
          </p:cNvPr>
          <p:cNvSpPr/>
          <p:nvPr/>
        </p:nvSpPr>
        <p:spPr>
          <a:xfrm>
            <a:off x="989683" y="3133792"/>
            <a:ext cx="842622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Giới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thiệu</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CNN</a:t>
            </a:r>
            <a:endParaRPr kumimoji="1" lang="ko-KR" altLang="en-US"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3"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1.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24" name="그룹 23">
            <a:extLst>
              <a:ext uri="{FF2B5EF4-FFF2-40B4-BE49-F238E27FC236}">
                <a16:creationId xmlns:a16="http://schemas.microsoft.com/office/drawing/2014/main" id="{78C7822F-4A92-4B26-8069-24743E91C31D}"/>
              </a:ext>
            </a:extLst>
          </p:cNvPr>
          <p:cNvGrpSpPr/>
          <p:nvPr/>
        </p:nvGrpSpPr>
        <p:grpSpPr>
          <a:xfrm>
            <a:off x="1079574" y="4005064"/>
            <a:ext cx="7544246" cy="1553496"/>
            <a:chOff x="1051307" y="4065033"/>
            <a:chExt cx="7544246" cy="1553496"/>
          </a:xfrm>
        </p:grpSpPr>
        <p:sp>
          <p:nvSpPr>
            <p:cNvPr id="26" name="직사각형 25">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1.1. Giới thiệu về Mạng nơ-ron tích chập (CNN)</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8" name="직사각형 27">
              <a:extLst>
                <a:ext uri="{FF2B5EF4-FFF2-40B4-BE49-F238E27FC236}">
                  <a16:creationId xmlns:a16="http://schemas.microsoft.com/office/drawing/2014/main" id="{475B5DE5-347D-4119-80E7-2377740127D9}"/>
                </a:ext>
              </a:extLst>
            </p:cNvPr>
            <p:cNvSpPr/>
            <p:nvPr/>
          </p:nvSpPr>
          <p:spPr>
            <a:xfrm>
              <a:off x="1234128" y="4495903"/>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Các thành phần của Mạng nơ-ron tích chập (CNN)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30" name="Group 2">
              <a:extLst>
                <a:ext uri="{FF2B5EF4-FFF2-40B4-BE49-F238E27FC236}">
                  <a16:creationId xmlns:a16="http://schemas.microsoft.com/office/drawing/2014/main" id="{5DD676FB-B4EE-42C9-A471-E6CF497FCB25}"/>
                </a:ext>
              </a:extLst>
            </p:cNvPr>
            <p:cNvGrpSpPr/>
            <p:nvPr/>
          </p:nvGrpSpPr>
          <p:grpSpPr>
            <a:xfrm>
              <a:off x="1051307" y="4924425"/>
              <a:ext cx="7544246" cy="278064"/>
              <a:chOff x="571500" y="5165783"/>
              <a:chExt cx="7546665" cy="278153"/>
            </a:xfrm>
          </p:grpSpPr>
          <p:sp>
            <p:nvSpPr>
              <p:cNvPr id="42" name="직사각형 43">
                <a:extLst>
                  <a:ext uri="{FF2B5EF4-FFF2-40B4-BE49-F238E27FC236}">
                    <a16:creationId xmlns:a16="http://schemas.microsoft.com/office/drawing/2014/main" id="{7C361C6F-D073-4FC0-8ED0-8901EA9A95A1}"/>
                  </a:ext>
                </a:extLst>
              </p:cNvPr>
              <p:cNvSpPr/>
              <p:nvPr/>
            </p:nvSpPr>
            <p:spPr>
              <a:xfrm>
                <a:off x="754380" y="5166976"/>
                <a:ext cx="7363785"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black">
                        <a:lumMod val="75000"/>
                        <a:lumOff val="25000"/>
                      </a:prstClr>
                    </a:solidFill>
                    <a:latin typeface="SamsungOne-700" panose="020B0803030303020204" pitchFamily="34" charset="0"/>
                    <a:ea typeface="맑은 고딕" panose="020B0503020000020004" pitchFamily="50" charset="-127"/>
                  </a:rPr>
                  <a:t>1.3. Xây dựng mạng nơ-ron tích chập sâu bằng các thành phần cơ bản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43"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9" name="Group 2">
              <a:extLst>
                <a:ext uri="{FF2B5EF4-FFF2-40B4-BE49-F238E27FC236}">
                  <a16:creationId xmlns:a16="http://schemas.microsoft.com/office/drawing/2014/main" id="{794E924D-B558-410D-817D-FD91A81E4C39}"/>
                </a:ext>
              </a:extLst>
            </p:cNvPr>
            <p:cNvGrpSpPr/>
            <p:nvPr/>
          </p:nvGrpSpPr>
          <p:grpSpPr>
            <a:xfrm>
              <a:off x="1051307" y="5341657"/>
              <a:ext cx="6550078" cy="276872"/>
              <a:chOff x="571500" y="5153303"/>
              <a:chExt cx="6552178" cy="276960"/>
            </a:xfrm>
          </p:grpSpPr>
          <p:sp>
            <p:nvSpPr>
              <p:cNvPr id="40" name="직사각형 43">
                <a:extLst>
                  <a:ext uri="{FF2B5EF4-FFF2-40B4-BE49-F238E27FC236}">
                    <a16:creationId xmlns:a16="http://schemas.microsoft.com/office/drawing/2014/main" id="{E636EDF9-BD08-4EFB-ABDD-A5E21AC16A7F}"/>
                  </a:ext>
                </a:extLst>
              </p:cNvPr>
              <p:cNvSpPr/>
              <p:nvPr/>
            </p:nvSpPr>
            <p:spPr>
              <a:xfrm>
                <a:off x="754380" y="5153303"/>
                <a:ext cx="6369298"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1.4. Xây dựng Mạng nơ-ron tích hợp bằng TensorFlow</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1"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887493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22" name="직사각형 21">
            <a:extLst>
              <a:ext uri="{FF2B5EF4-FFF2-40B4-BE49-F238E27FC236}">
                <a16:creationId xmlns:a16="http://schemas.microsoft.com/office/drawing/2014/main" id="{651D6AAB-D20A-4299-96F8-836A6A8D7B43}"/>
              </a:ext>
            </a:extLst>
          </p:cNvPr>
          <p:cNvSpPr/>
          <p:nvPr/>
        </p:nvSpPr>
        <p:spPr>
          <a:xfrm>
            <a:off x="449998" y="13492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Xây dựng mạng nơ-ron chuyển đổi sâu bằng cách sử dụng các thành phần cơ bản</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12" name="그룹 11"/>
          <p:cNvGrpSpPr/>
          <p:nvPr/>
        </p:nvGrpSpPr>
        <p:grpSpPr>
          <a:xfrm>
            <a:off x="559817" y="2223139"/>
            <a:ext cx="8783192" cy="1863170"/>
            <a:chOff x="559817" y="2349787"/>
            <a:chExt cx="8783192" cy="186317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2349787"/>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kênh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màu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D8BF98C4-B566-4812-B5F0-560CFBA969E7}"/>
                </a:ext>
              </a:extLst>
            </p:cNvPr>
            <p:cNvSpPr/>
            <p:nvPr/>
          </p:nvSpPr>
          <p:spPr>
            <a:xfrm>
              <a:off x="702940" y="2610742"/>
              <a:ext cx="8632825" cy="160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lập công thức tính toán CNN trong bài tập dưới đây bao gồm lớp tích chập và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bài tập có ba kênh đầu vào.</a:t>
              </a:r>
            </a:p>
            <a:p>
              <a:pPr marL="182563" lvl="1" indent="-182563">
                <a:spcAft>
                  <a:spcPts val="4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or là 4 chiều.</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ma trận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có kích thước m1×m2 . Mỗi ma trận đầu vào có một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vì vậy tổng cộng có ba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Tổng cộng 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kernel</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tensor để tạo ra năm bản đồ tính năng đầu vào.</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lấy mẫu phụ của bản đồ đối tượng địa lý.</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9" name="그룹 18"/>
          <p:cNvGrpSpPr/>
          <p:nvPr/>
        </p:nvGrpSpPr>
        <p:grpSpPr>
          <a:xfrm>
            <a:off x="3461296" y="3762640"/>
            <a:ext cx="5811929" cy="2495754"/>
            <a:chOff x="3243939" y="3747649"/>
            <a:chExt cx="5811929" cy="2495754"/>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950" y="3747649"/>
              <a:ext cx="5219918" cy="2495754"/>
            </a:xfrm>
            <a:prstGeom prst="rect">
              <a:avLst/>
            </a:prstGeom>
          </p:spPr>
        </p:pic>
        <p:sp>
          <p:nvSpPr>
            <p:cNvPr id="5" name="직사각형 4"/>
            <p:cNvSpPr/>
            <p:nvPr/>
          </p:nvSpPr>
          <p:spPr>
            <a:xfrm>
              <a:off x="3925849" y="5229546"/>
              <a:ext cx="773567" cy="40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43939" y="5371190"/>
              <a:ext cx="1774846" cy="276999"/>
            </a:xfrm>
            <a:prstGeom prst="rect">
              <a:avLst/>
            </a:prstGeom>
            <a:solidFill>
              <a:schemeClr val="bg1"/>
            </a:solidFill>
          </p:spPr>
          <p:txBody>
            <a:bodyPr wrap="none" rtlCol="0">
              <a:spAutoFit/>
            </a:bodyPr>
            <a:lstStyle/>
            <a:p>
              <a:pPr algn="ctr"/>
              <a:r>
                <a:rPr lang="en-US" sz="1200" dirty="0" err="1">
                  <a:latin typeface="SamsungOne-400" panose="020B0503030303020204" pitchFamily="34" charset="0"/>
                  <a:ea typeface="SamsungOne-400" panose="020B0503030303020204" pitchFamily="34" charset="0"/>
                </a:rPr>
                <a:t>Tổng</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trên</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kênh</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đầu</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vào</a:t>
              </a:r>
              <a:endParaRPr lang="en-US" sz="1200" dirty="0">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787684" y="5189848"/>
                  <a:ext cx="643701"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𝑐</m:t>
                            </m:r>
                          </m:e>
                          <m:sub>
                            <m:r>
                              <m:rPr>
                                <m:sty m:val="p"/>
                              </m:rPr>
                              <a:rPr lang="en-US" sz="1100" b="0" i="0" smtClean="0">
                                <a:latin typeface="Cambria Math" panose="02040503050406030204" pitchFamily="18" charset="0"/>
                              </a:rPr>
                              <m:t>in</m:t>
                            </m:r>
                          </m:sub>
                        </m:sSub>
                        <m:r>
                          <a:rPr lang="en-US" sz="1100" b="0" i="1" smtClean="0">
                            <a:latin typeface="Cambria Math" panose="02040503050406030204" pitchFamily="18" charset="0"/>
                          </a:rPr>
                          <m:t>=3</m:t>
                        </m:r>
                      </m:oMath>
                    </m:oMathPara>
                  </a14:m>
                  <a:endParaRPr lang="en-US" sz="1100" dirty="0"/>
                </a:p>
              </p:txBody>
            </p:sp>
          </mc:Choice>
          <mc:Fallback xmlns="">
            <p:sp>
              <p:nvSpPr>
                <p:cNvPr id="3" name="TextBox 2"/>
                <p:cNvSpPr txBox="1">
                  <a:spLocks noRot="1" noChangeAspect="1" noMove="1" noResize="1" noEditPoints="1" noAdjustHandles="1" noChangeArrowheads="1" noChangeShapeType="1" noTextEdit="1"/>
                </p:cNvSpPr>
                <p:nvPr/>
              </p:nvSpPr>
              <p:spPr>
                <a:xfrm>
                  <a:off x="3787684" y="5189848"/>
                  <a:ext cx="643701" cy="261610"/>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916267" y="5093077"/>
                  <a:ext cx="292814" cy="160976"/>
                </a:xfrm>
                <a:prstGeom prst="rect">
                  <a:avLst/>
                </a:prstGeom>
                <a:solidFill>
                  <a:schemeClr val="bg1"/>
                </a:solidFill>
              </p:spPr>
              <p:txBody>
                <a:bodyPr wrap="square" lIns="0" tIns="0" rIns="0" bIns="0" rtlCol="0" anchor="ctr">
                  <a:noAutofit/>
                </a:bodyPr>
                <a:lstStyle/>
                <a:p>
                  <a:pPr/>
                  <a14:m>
                    <m:oMathPara xmlns:m="http://schemas.openxmlformats.org/officeDocument/2006/math">
                      <m:oMathParaPr>
                        <m:jc m:val="center"/>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m:rPr>
                                <m:sty m:val="p"/>
                              </m:rPr>
                              <a:rPr lang="en-US" sz="1400" b="0" i="0" smtClean="0">
                                <a:latin typeface="Cambria Math" panose="02040503050406030204" pitchFamily="18" charset="0"/>
                              </a:rPr>
                              <m:t>in</m:t>
                            </m:r>
                          </m:sub>
                        </m:sSub>
                      </m:oMath>
                    </m:oMathPara>
                  </a14:m>
                  <a:endParaRPr lang="en-US"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916267" y="5093077"/>
                  <a:ext cx="292814" cy="160976"/>
                </a:xfrm>
                <a:prstGeom prst="rect">
                  <a:avLst/>
                </a:prstGeom>
                <a:blipFill rotWithShape="0">
                  <a:blip r:embed="rId16"/>
                  <a:stretch>
                    <a:fillRect b="-38462"/>
                  </a:stretch>
                </a:blipFill>
              </p:spPr>
              <p:txBody>
                <a:bodyPr/>
                <a:lstStyle/>
                <a:p>
                  <a:r>
                    <a:rPr lang="ko-KR" altLang="en-US">
                      <a:noFill/>
                    </a:rPr>
                    <a:t> </a:t>
                  </a:r>
                </a:p>
              </p:txBody>
            </p:sp>
          </mc:Fallback>
        </mc:AlternateContent>
        <p:sp>
          <p:nvSpPr>
            <p:cNvPr id="6" name="직사각형 5"/>
            <p:cNvSpPr/>
            <p:nvPr/>
          </p:nvSpPr>
          <p:spPr>
            <a:xfrm>
              <a:off x="6458849" y="5154595"/>
              <a:ext cx="397528" cy="115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5353480" y="6080097"/>
                  <a:ext cx="1159356" cy="163306"/>
                </a:xfrm>
                <a:prstGeom prst="rect">
                  <a:avLst/>
                </a:prstGeom>
                <a:solidFill>
                  <a:schemeClr val="bg1"/>
                </a:solidFill>
              </p:spPr>
              <p:txBody>
                <a:bodyPr wrap="none" tIns="0" rtlCol="0">
                  <a:noAutofit/>
                </a:bodyPr>
                <a:lstStyle/>
                <a:p>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𝑚</m:t>
                          </m:r>
                        </m:e>
                        <m:sub>
                          <m:r>
                            <a:rPr lang="en-US" sz="1100" b="0" i="0" smtClean="0">
                              <a:latin typeface="Cambria Math" panose="02040503050406030204" pitchFamily="18" charset="0"/>
                            </a:rPr>
                            <m:t>1</m:t>
                          </m:r>
                        </m:sub>
                      </m:sSub>
                      <m:r>
                        <a:rPr lang="en-US" sz="1100" b="0" i="1" smtClean="0">
                          <a:latin typeface="Cambria Math" panose="02040503050406030204" pitchFamily="18" charset="0"/>
                          <a:ea typeface="Cambria Math" panose="02040503050406030204" pitchFamily="18" charset="0"/>
                        </a:rPr>
                        <m:t>×</m:t>
                      </m:r>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𝑚</m:t>
                          </m:r>
                        </m:e>
                        <m:sub>
                          <m:r>
                            <a:rPr lang="en-US" altLang="ko-KR" sz="1100" b="0" i="0" smtClean="0">
                              <a:latin typeface="Cambria Math" panose="02040503050406030204" pitchFamily="18" charset="0"/>
                            </a:rPr>
                            <m:t>2</m:t>
                          </m:r>
                        </m:sub>
                      </m:sSub>
                      <m:r>
                        <a:rPr lang="en-US" altLang="ko-KR" sz="1100" i="1">
                          <a:latin typeface="Cambria Math" panose="02040503050406030204" pitchFamily="18" charset="0"/>
                          <a:ea typeface="Cambria Math" panose="02040503050406030204" pitchFamily="18" charset="0"/>
                        </a:rPr>
                        <m:t>×</m:t>
                      </m:r>
                      <m:r>
                        <a:rPr lang="en-US" altLang="ko-KR" sz="1100" b="0" i="1" smtClean="0">
                          <a:latin typeface="Cambria Math" panose="02040503050406030204" pitchFamily="18" charset="0"/>
                          <a:ea typeface="Cambria Math" panose="02040503050406030204" pitchFamily="18" charset="0"/>
                        </a:rPr>
                        <m:t>3</m:t>
                      </m:r>
                      <m:r>
                        <a:rPr lang="en-US" altLang="ko-KR" sz="1100" i="1">
                          <a:latin typeface="Cambria Math" panose="02040503050406030204" pitchFamily="18" charset="0"/>
                          <a:ea typeface="Cambria Math" panose="02040503050406030204" pitchFamily="18" charset="0"/>
                        </a:rPr>
                        <m:t>×</m:t>
                      </m:r>
                    </m:oMath>
                  </a14:m>
                  <a:r>
                    <a:rPr lang="en-US" sz="1100" dirty="0"/>
                    <a:t>5</a:t>
                  </a:r>
                </a:p>
              </p:txBody>
            </p:sp>
          </mc:Choice>
          <mc:Fallback xmlns="">
            <p:sp>
              <p:nvSpPr>
                <p:cNvPr id="17" name="TextBox 16"/>
                <p:cNvSpPr txBox="1">
                  <a:spLocks noRot="1" noChangeAspect="1" noMove="1" noResize="1" noEditPoints="1" noAdjustHandles="1" noChangeArrowheads="1" noChangeShapeType="1" noTextEdit="1"/>
                </p:cNvSpPr>
                <p:nvPr/>
              </p:nvSpPr>
              <p:spPr>
                <a:xfrm>
                  <a:off x="5353480" y="6080097"/>
                  <a:ext cx="1159356" cy="163306"/>
                </a:xfrm>
                <a:prstGeom prst="rect">
                  <a:avLst/>
                </a:prstGeom>
                <a:blipFill rotWithShape="0">
                  <a:blip r:embed="rId17"/>
                  <a:stretch>
                    <a:fillRect t="-29630" b="-55556"/>
                  </a:stretch>
                </a:blipFill>
              </p:spPr>
              <p:txBody>
                <a:bodyPr/>
                <a:lstStyle/>
                <a:p>
                  <a:r>
                    <a:rPr lang="ko-KR" altLang="en-US">
                      <a:noFill/>
                    </a:rPr>
                    <a:t> </a:t>
                  </a:r>
                </a:p>
              </p:txBody>
            </p:sp>
          </mc:Fallback>
        </mc:AlternateContent>
        <p:sp>
          <p:nvSpPr>
            <p:cNvPr id="13" name="직사각형 12"/>
            <p:cNvSpPr/>
            <p:nvPr/>
          </p:nvSpPr>
          <p:spPr>
            <a:xfrm>
              <a:off x="5266283" y="3784565"/>
              <a:ext cx="797763" cy="277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p:cNvSpPr txBox="1"/>
            <p:nvPr/>
          </p:nvSpPr>
          <p:spPr>
            <a:xfrm>
              <a:off x="5118426" y="3806795"/>
              <a:ext cx="1058303" cy="276999"/>
            </a:xfrm>
            <a:prstGeom prst="rect">
              <a:avLst/>
            </a:prstGeom>
            <a:noFill/>
          </p:spPr>
          <p:txBody>
            <a:bodyPr wrap="none" rtlCol="0">
              <a:spAutoFit/>
            </a:bodyPr>
            <a:lstStyle/>
            <a:p>
              <a:pPr algn="ctr"/>
              <a:r>
                <a:rPr lang="en-US" sz="1200" dirty="0" err="1">
                  <a:latin typeface="SamsungOne-400" panose="020B0503030303020204" pitchFamily="34" charset="0"/>
                  <a:ea typeface="SamsungOne-400" panose="020B0503030303020204" pitchFamily="34" charset="0"/>
                </a:rPr>
                <a:t>lớp</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tích</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chập</a:t>
              </a:r>
              <a:endParaRPr lang="en-US" sz="1200" dirty="0">
                <a:latin typeface="SamsungOne-400" panose="020B0503030303020204" pitchFamily="34" charset="0"/>
                <a:ea typeface="SamsungOne-400" panose="020B0503030303020204" pitchFamily="34" charset="0"/>
              </a:endParaRPr>
            </a:p>
          </p:txBody>
        </p:sp>
        <p:sp>
          <p:nvSpPr>
            <p:cNvPr id="32" name="직사각형 31"/>
            <p:cNvSpPr/>
            <p:nvPr/>
          </p:nvSpPr>
          <p:spPr>
            <a:xfrm>
              <a:off x="7514122" y="3769320"/>
              <a:ext cx="543616" cy="414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214239" y="3802183"/>
              <a:ext cx="986167" cy="276999"/>
            </a:xfrm>
            <a:prstGeom prst="rect">
              <a:avLst/>
            </a:prstGeom>
            <a:noFill/>
          </p:spPr>
          <p:txBody>
            <a:bodyPr wrap="none" rtlCol="0">
              <a:spAutoFit/>
            </a:bodyPr>
            <a:lstStyle>
              <a:defPPr>
                <a:defRPr lang="en-US"/>
              </a:defPPr>
              <a:lvl1pPr algn="ctr">
                <a:defRPr sz="1200">
                  <a:latin typeface="SamsungOne-400" panose="020B0503030303020204" pitchFamily="34" charset="0"/>
                  <a:ea typeface="SamsungOne-400" panose="020B0503030303020204" pitchFamily="34" charset="0"/>
                </a:defRPr>
              </a:lvl1pPr>
            </a:lstStyle>
            <a:p>
              <a:r>
                <a:rPr lang="en-US" dirty="0" err="1"/>
                <a:t>Lớp</a:t>
              </a:r>
              <a:r>
                <a:rPr lang="en-US" dirty="0"/>
                <a:t> Pooling</a:t>
              </a:r>
            </a:p>
          </p:txBody>
        </p:sp>
        <p:sp>
          <p:nvSpPr>
            <p:cNvPr id="16" name="타원 15"/>
            <p:cNvSpPr/>
            <p:nvPr/>
          </p:nvSpPr>
          <p:spPr>
            <a:xfrm>
              <a:off x="8156524" y="5042759"/>
              <a:ext cx="110552" cy="1288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p:cNvSpPr txBox="1"/>
            <p:nvPr/>
          </p:nvSpPr>
          <p:spPr>
            <a:xfrm>
              <a:off x="8059627" y="5008050"/>
              <a:ext cx="260007" cy="261610"/>
            </a:xfrm>
            <a:prstGeom prst="rect">
              <a:avLst/>
            </a:prstGeom>
            <a:noFill/>
          </p:spPr>
          <p:txBody>
            <a:bodyPr wrap="none" rtlCol="0">
              <a:spAutoFit/>
            </a:bodyPr>
            <a:lstStyle>
              <a:defPPr>
                <a:defRPr lang="en-US"/>
              </a:defPPr>
              <a:lvl1pPr algn="ctr">
                <a:defRPr sz="1200">
                  <a:latin typeface="SamsungOne-400" panose="020B0503030303020204" pitchFamily="34" charset="0"/>
                  <a:ea typeface="SamsungOne-400" panose="020B0503030303020204" pitchFamily="34" charset="0"/>
                </a:defRPr>
              </a:lvl1pPr>
            </a:lstStyle>
            <a:p>
              <a:r>
                <a:rPr lang="en-US" sz="1100" dirty="0"/>
                <a:t>5</a:t>
              </a:r>
            </a:p>
          </p:txBody>
        </p:sp>
        <p:sp>
          <p:nvSpPr>
            <p:cNvPr id="34" name="직사각형 33"/>
            <p:cNvSpPr/>
            <p:nvPr/>
          </p:nvSpPr>
          <p:spPr>
            <a:xfrm>
              <a:off x="6091215" y="5228877"/>
              <a:ext cx="384943" cy="129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p:cNvSpPr txBox="1"/>
                <p:nvPr/>
              </p:nvSpPr>
              <p:spPr>
                <a:xfrm>
                  <a:off x="5960501" y="5190765"/>
                  <a:ext cx="630168" cy="17743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𝑐</m:t>
                            </m:r>
                          </m:e>
                          <m:sub>
                            <m:r>
                              <m:rPr>
                                <m:sty m:val="p"/>
                              </m:rPr>
                              <a:rPr lang="en-US" sz="1100" b="0" i="0" smtClean="0">
                                <a:latin typeface="Cambria Math" panose="02040503050406030204" pitchFamily="18" charset="0"/>
                              </a:rPr>
                              <m:t>out</m:t>
                            </m:r>
                          </m:sub>
                        </m:sSub>
                        <m:r>
                          <a:rPr lang="en-US" sz="1100" b="0" i="1" smtClean="0">
                            <a:latin typeface="Cambria Math" panose="02040503050406030204" pitchFamily="18" charset="0"/>
                          </a:rPr>
                          <m:t>=5</m:t>
                        </m:r>
                      </m:oMath>
                    </m:oMathPara>
                  </a14:m>
                  <a:endParaRPr lang="en-US" sz="11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960501" y="5190765"/>
                  <a:ext cx="630168" cy="177439"/>
                </a:xfrm>
                <a:prstGeom prst="rect">
                  <a:avLst/>
                </a:prstGeom>
                <a:blipFill rotWithShape="0">
                  <a:blip r:embed="rId18"/>
                  <a:stretch>
                    <a:fillRect b="-10345"/>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181408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D15585C6-1FC8-4615-9C4A-E22A876A6B6D}"/>
              </a:ext>
            </a:extLst>
          </p:cNvPr>
          <p:cNvGrpSpPr/>
          <p:nvPr/>
        </p:nvGrpSpPr>
        <p:grpSpPr>
          <a:xfrm>
            <a:off x="559817" y="1399914"/>
            <a:ext cx="8775572" cy="200055"/>
            <a:chOff x="559817" y="2144534"/>
            <a:chExt cx="8775572" cy="200055"/>
          </a:xfrm>
        </p:grpSpPr>
        <p:sp>
          <p:nvSpPr>
            <p:cNvPr id="7"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8" name="직사각형 7">
              <a:extLst>
                <a:ext uri="{FF2B5EF4-FFF2-40B4-BE49-F238E27FC236}">
                  <a16:creationId xmlns:a16="http://schemas.microsoft.com/office/drawing/2014/main" id="{97EC28A6-DD84-4FEF-84BE-A8DBE1B0A7E9}"/>
                </a:ext>
              </a:extLst>
            </p:cNvPr>
            <p:cNvSpPr/>
            <p:nvPr/>
          </p:nvSpPr>
          <p:spPr>
            <a:xfrm>
              <a:off x="704562" y="214453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vi-VN" altLang="ko-KR" sz="1300" dirty="0">
                  <a:solidFill>
                    <a:schemeClr val="tx1"/>
                  </a:solidFill>
                  <a:latin typeface="SamsungOne-400" panose="020B0503030303020204" pitchFamily="34" charset="0"/>
                  <a:ea typeface="SamsungOne-400" panose="020B0503030303020204" pitchFamily="34" charset="0"/>
                </a:rPr>
                <a:t>Chính quy hóa để ngăn chặn trang bị quá mức trong mạng nơ-ron (1/3)</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sp>
        <p:nvSpPr>
          <p:cNvPr id="9" name="TextBox 8"/>
          <p:cNvSpPr txBox="1"/>
          <p:nvPr/>
        </p:nvSpPr>
        <p:spPr>
          <a:xfrm>
            <a:off x="634989" y="1700808"/>
            <a:ext cx="8833011" cy="2308324"/>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cả mạng nơ-ron và CNN được kết nối đầy đủ, rất khó để xác định kích thước của mạng.</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có hiệu suất chất lượng, bạn cần điều chỉnh kích thước của ma trận trọng lượng và số lớp.</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Dung lượng của một mạng cho biết mức độ phức tạp của một chức năng có thể được xấp xỉ.</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mạng có số lượng tham số tương đối nhỏ dễ bị thiếu do dung lượng nhỏ.</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Hiệu suất giảm đi vì nó không thể tìm hiểu cấu trúc vốn có của tập dữ liệu.</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một mạng lớn có thể dễ dàng trở nên quá tải.</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mạng đó học dữ liệu huấn luyện, nó sẽ hoạt động tốt trên tập dữ liệu huấn luyện, nhưng nó sẽ không hoạt động trong các tập dữ liệu khác.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1529965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D15585C6-1FC8-4615-9C4A-E22A876A6B6D}"/>
              </a:ext>
            </a:extLst>
          </p:cNvPr>
          <p:cNvGrpSpPr/>
          <p:nvPr/>
        </p:nvGrpSpPr>
        <p:grpSpPr>
          <a:xfrm>
            <a:off x="559817" y="1399914"/>
            <a:ext cx="8775572" cy="200055"/>
            <a:chOff x="559817" y="2144534"/>
            <a:chExt cx="8775572" cy="200055"/>
          </a:xfrm>
        </p:grpSpPr>
        <p:sp>
          <p:nvSpPr>
            <p:cNvPr id="7"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8" name="직사각형 7">
              <a:extLst>
                <a:ext uri="{FF2B5EF4-FFF2-40B4-BE49-F238E27FC236}">
                  <a16:creationId xmlns:a16="http://schemas.microsoft.com/office/drawing/2014/main" id="{97EC28A6-DD84-4FEF-84BE-A8DBE1B0A7E9}"/>
                </a:ext>
              </a:extLst>
            </p:cNvPr>
            <p:cNvSpPr/>
            <p:nvPr/>
          </p:nvSpPr>
          <p:spPr>
            <a:xfrm>
              <a:off x="704562" y="214453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vi-VN" altLang="ko-KR" sz="1300" dirty="0">
                  <a:solidFill>
                    <a:schemeClr val="tx1"/>
                  </a:solidFill>
                  <a:latin typeface="SamsungOne-400" panose="020B0503030303020204" pitchFamily="34" charset="0"/>
                  <a:ea typeface="SamsungOne-400" panose="020B0503030303020204" pitchFamily="34" charset="0"/>
                </a:rPr>
                <a:t>Chính quy hóa để ngăn chặn quá mức trong mạng lưới </a:t>
              </a:r>
              <a:r>
                <a:rPr lang="en-US" altLang="ko-KR" sz="1300" dirty="0" err="1">
                  <a:solidFill>
                    <a:schemeClr val="tx1"/>
                  </a:solidFill>
                  <a:latin typeface="SamsungOne-400" panose="020B0503030303020204" pitchFamily="34" charset="0"/>
                  <a:ea typeface="SamsungOne-400" panose="020B0503030303020204" pitchFamily="34" charset="0"/>
                </a:rPr>
                <a:t>nơ-ron</a:t>
              </a:r>
              <a:r>
                <a:rPr lang="vi-VN" altLang="ko-KR" sz="1300" dirty="0">
                  <a:solidFill>
                    <a:schemeClr val="tx1"/>
                  </a:solidFill>
                  <a:latin typeface="SamsungOne-400" panose="020B0503030303020204" pitchFamily="34" charset="0"/>
                  <a:ea typeface="SamsungOne-400" panose="020B0503030303020204" pitchFamily="34" charset="0"/>
                </a:rPr>
                <a:t> (2/3)</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sp>
        <p:nvSpPr>
          <p:cNvPr id="9" name="TextBox 8"/>
          <p:cNvSpPr txBox="1"/>
          <p:nvPr/>
        </p:nvSpPr>
        <p:spPr>
          <a:xfrm>
            <a:off x="634989" y="1700808"/>
            <a:ext cx="8833011" cy="2908489"/>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các vấn đề học máy thực tế, bạn không thể biết trước kích thước phù hợp của mạng.</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giải quyết vấn đề như vậy bằng một phương pháp được mô tả bên dưới.</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hãy xây dựng một mạng tương đối lớn (một mạng lớn hơn mức thực sự cần thiết) để mạng hoạt động trơn tru với tập dữ liệu huấn luyện.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để tránh khớp quá mức, hãy áp dụng nhiều phương pháp chính quy hóa để cải thiện hiệu suất tổng quát hóa trên các tập dữ liệu mới, chẳng hạn như các tập dữ liệu thử nghiệm khác.</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có thể ngăn chặn hoặc giảm tác động của việc trang bị quá mức vì quy trình chuẩn hóa L1 và quy trình hóa L2 bổ sung hình phạt cho hàm mất mát, do đó giảm kích thước của trọng lượng trong quá trình đào tạo.</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 chuẩn hóa L1 và chuẩn hóa L2 đều có thể được sử dụng cho mạng nơ-ron, nhưng L2 được sử dụng thường xuyên hơn.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có các phương pháp như bỏ học để chuẩn hóa các mạng nơ-ron.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114428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Giới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thiệu</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về</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mô</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CNN</a:t>
            </a:r>
            <a:endParaRPr kumimoji="1" lang="ko-KR" altLang="en-US"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1.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79574" y="4005064"/>
            <a:ext cx="7544246" cy="1553496"/>
            <a:chOff x="1051307" y="4065033"/>
            <a:chExt cx="7544246" cy="1553496"/>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thiệu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Mạng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nơ-ron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tích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chập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(CNN)</a:t>
              </a: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Các thành phần của Mạng nơ-ron tích chập (CNN)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7544246" cy="278064"/>
              <a:chOff x="571500" y="5165783"/>
              <a:chExt cx="7546665"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363785"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1.3. Xây dựng mạng nơ-ron tích chập sâu bằng các thành phần cơ bản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341657"/>
              <a:ext cx="6550078" cy="276872"/>
              <a:chOff x="571500" y="5153303"/>
              <a:chExt cx="6552178" cy="276960"/>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53303"/>
                <a:ext cx="6369298"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Xây</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dựng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bằng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TensorFlow</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3"/>
          <p:cNvPicPr>
            <a:picLocks noChangeAspect="1"/>
          </p:cNvPicPr>
          <p:nvPr/>
        </p:nvPicPr>
        <p:blipFill rotWithShape="1">
          <a:blip r:embed="rId3"/>
          <a:srcRect r="15517" b="55386"/>
          <a:stretch/>
        </p:blipFill>
        <p:spPr>
          <a:xfrm>
            <a:off x="554077" y="2253768"/>
            <a:ext cx="8861831" cy="1895312"/>
          </a:xfrm>
          <a:prstGeom prst="rect">
            <a:avLst/>
          </a:prstGeom>
          <a:ln>
            <a:solidFill>
              <a:schemeClr val="bg1">
                <a:lumMod val="85000"/>
              </a:schemeClr>
            </a:solidFill>
          </a:ln>
        </p:spPr>
      </p:pic>
      <p:grpSp>
        <p:nvGrpSpPr>
          <p:cNvPr id="16" name="그룹 7">
            <a:extLst>
              <a:ext uri="{FF2B5EF4-FFF2-40B4-BE49-F238E27FC236}">
                <a16:creationId xmlns:a16="http://schemas.microsoft.com/office/drawing/2014/main" id="{D15585C6-1FC8-4615-9C4A-E22A876A6B6D}"/>
              </a:ext>
            </a:extLst>
          </p:cNvPr>
          <p:cNvGrpSpPr/>
          <p:nvPr/>
        </p:nvGrpSpPr>
        <p:grpSpPr>
          <a:xfrm>
            <a:off x="559817" y="1399914"/>
            <a:ext cx="8775572" cy="200055"/>
            <a:chOff x="559817" y="2144534"/>
            <a:chExt cx="8775572" cy="200055"/>
          </a:xfrm>
        </p:grpSpPr>
        <p:sp>
          <p:nvSpPr>
            <p:cNvPr id="17"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9">
              <a:extLst>
                <a:ext uri="{FF2B5EF4-FFF2-40B4-BE49-F238E27FC236}">
                  <a16:creationId xmlns:a16="http://schemas.microsoft.com/office/drawing/2014/main" id="{97EC28A6-DD84-4FEF-84BE-A8DBE1B0A7E9}"/>
                </a:ext>
              </a:extLst>
            </p:cNvPr>
            <p:cNvSpPr/>
            <p:nvPr/>
          </p:nvSpPr>
          <p:spPr>
            <a:xfrm>
              <a:off x="704562" y="214453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vi-VN" altLang="ko-KR" sz="1300" dirty="0">
                  <a:solidFill>
                    <a:schemeClr val="tx1"/>
                  </a:solidFill>
                  <a:latin typeface="SamsungOne-400" panose="020B0503030303020204" pitchFamily="34" charset="0"/>
                  <a:ea typeface="SamsungOne-400" panose="020B0503030303020204" pitchFamily="34" charset="0"/>
                </a:rPr>
                <a:t>Chính quy hóa để ngăn chặn quá mức trong mạng lưới </a:t>
              </a:r>
              <a:r>
                <a:rPr lang="en-US" altLang="ko-KR" sz="1300" dirty="0" err="1">
                  <a:solidFill>
                    <a:schemeClr val="tx1"/>
                  </a:solidFill>
                  <a:latin typeface="SamsungOne-400" panose="020B0503030303020204" pitchFamily="34" charset="0"/>
                  <a:ea typeface="SamsungOne-400" panose="020B0503030303020204" pitchFamily="34" charset="0"/>
                </a:rPr>
                <a:t>nơ-ron</a:t>
              </a:r>
              <a:r>
                <a:rPr lang="en-US" altLang="ko-KR" sz="1300" dirty="0">
                  <a:solidFill>
                    <a:schemeClr val="tx1"/>
                  </a:solidFill>
                  <a:latin typeface="SamsungOne-400" panose="020B0503030303020204" pitchFamily="34" charset="0"/>
                  <a:ea typeface="SamsungOne-400" panose="020B0503030303020204" pitchFamily="34" charset="0"/>
                </a:rPr>
                <a:t> (3/3)</a:t>
              </a:r>
            </a:p>
          </p:txBody>
        </p:sp>
      </p:grpSp>
      <p:sp>
        <p:nvSpPr>
          <p:cNvPr id="19" name="TextBox 18"/>
          <p:cNvSpPr txBox="1"/>
          <p:nvPr/>
        </p:nvSpPr>
        <p:spPr>
          <a:xfrm>
            <a:off x="634989" y="1687994"/>
            <a:ext cx="8833011" cy="492443"/>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API Keras, như trong hình bên dưới, bạn có thể dễ dàng chèn hình phạt L2 vào hàm mất mát với tham số bộ điều chỉnh kernel. (điều này được tự động phản ánh trên hàm mất mát)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24513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34989" y="1714188"/>
            <a:ext cx="8833011" cy="3816429"/>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các chương trước, bạn đã học nhiều hàm kích hoạt như ReLu, sigmoid, tanh, v.v.</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số chức năng kích hoạt như ReLu sử dụng lớp ẩn ở giữa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để thêm phi tuyến tính.</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hàm như sigmoid (đối với phân loại nhị phân) và softmax (đối với phân loại đa lớp) in xác suất bao gồm lớp bằng cách được thêm vào lớp cuối cùng (lớp đầu ra).</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chức năng kích hoạt simoid hoặc somftmax không được bao gồm trong lớp đầu ra, mô hình sẽ tính toán logit thay vì xác suất bao gồm lớp.</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phân loại là vấn đề chính, bạn nên chọn một hàm mất phù hợp để đào tạo mô hình theo loại vấn đề (nhị phân hoặc đa lớp) và loại đầu ra (logit hoặc xác suất)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800"/>
              </a:spcAft>
              <a:buClr>
                <a:srgbClr val="193EB0"/>
              </a:buClr>
              <a:buFont typeface="SamsungOne 400" panose="020B0503030303020204" pitchFamily="34" charset="0"/>
              <a:buChar char="‣"/>
              <a:defRPr/>
            </a:pPr>
            <a:r>
              <a:rPr lang="vi-VN" altLang="ko-KR" sz="1300" b="1" dirty="0">
                <a:solidFill>
                  <a:srgbClr val="1429A0"/>
                </a:solidFill>
                <a:latin typeface="SamsungOne-400" panose="020B0503030303020204" pitchFamily="34" charset="0"/>
                <a:ea typeface="SamsungOne-400" panose="020B0503030303020204" pitchFamily="34" charset="0"/>
              </a:rPr>
              <a:t>Entropy chéo nhị phân </a:t>
            </a:r>
            <a:r>
              <a:rPr lang="vi-VN" altLang="ko-KR" sz="1300" dirty="0">
                <a:latin typeface="SamsungOne-400" panose="020B0503030303020204" pitchFamily="34" charset="0"/>
                <a:ea typeface="SamsungOne-400" panose="020B0503030303020204" pitchFamily="34" charset="0"/>
              </a:rPr>
              <a:t>là một hàm mất mát để phân loại nhị phân (với một bài đầu ra).</a:t>
            </a:r>
          </a:p>
          <a:p>
            <a:pPr marL="182563" lvl="1" indent="-182563">
              <a:spcAft>
                <a:spcPts val="800"/>
              </a:spcAft>
              <a:buClr>
                <a:srgbClr val="193EB0"/>
              </a:buClr>
              <a:buFont typeface="SamsungOne 400" panose="020B0503030303020204" pitchFamily="34" charset="0"/>
              <a:buChar char="‣"/>
              <a:defRPr/>
            </a:pPr>
            <a:r>
              <a:rPr lang="vi-VN" altLang="ko-KR" sz="1300" b="1" dirty="0">
                <a:solidFill>
                  <a:srgbClr val="1429A0"/>
                </a:solidFill>
                <a:latin typeface="SamsungOne-400" panose="020B0503030303020204" pitchFamily="34" charset="0"/>
                <a:ea typeface="SamsungOne-400" panose="020B0503030303020204" pitchFamily="34" charset="0"/>
              </a:rPr>
              <a:t>Entropy chéo phân loại </a:t>
            </a:r>
            <a:r>
              <a:rPr lang="vi-VN" altLang="ko-KR" sz="1300" dirty="0">
                <a:latin typeface="SamsungOne-400" panose="020B0503030303020204" pitchFamily="34" charset="0"/>
                <a:ea typeface="SamsungOne-400" panose="020B0503030303020204" pitchFamily="34" charset="0"/>
              </a:rPr>
              <a:t>là một hàm mất mát để phân loại nhiều lớp</a:t>
            </a:r>
          </a:p>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API Keras cung cấp hai tùy chọn để giảm entropy chéo theo danh mục.</a:t>
            </a:r>
          </a:p>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Trong một tùy chọn, nhãn được cung cấp dưới dạng đại diện một lần (ví dụ: [0, 0, 1, 0]. Mặt khác, nhãn số nguyên (ví dụ: y=2)</a:t>
            </a:r>
          </a:p>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Về sau, thuật ngữ này còn được gọi là biểu thức 'thưa thớt' trong Keras.</a:t>
            </a:r>
            <a:endParaRPr lang="en-US" altLang="ko-KR" sz="1300" dirty="0">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20" name="직사각형 1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1" name="그룹 7">
            <a:extLst>
              <a:ext uri="{FF2B5EF4-FFF2-40B4-BE49-F238E27FC236}">
                <a16:creationId xmlns:a16="http://schemas.microsoft.com/office/drawing/2014/main" id="{D15585C6-1FC8-4615-9C4A-E22A876A6B6D}"/>
              </a:ext>
            </a:extLst>
          </p:cNvPr>
          <p:cNvGrpSpPr/>
          <p:nvPr/>
        </p:nvGrpSpPr>
        <p:grpSpPr>
          <a:xfrm>
            <a:off x="559817" y="1399914"/>
            <a:ext cx="8775572" cy="200055"/>
            <a:chOff x="559817" y="2144534"/>
            <a:chExt cx="8775572" cy="200055"/>
          </a:xfrm>
        </p:grpSpPr>
        <p:sp>
          <p:nvSpPr>
            <p:cNvPr id="22"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9">
              <a:extLst>
                <a:ext uri="{FF2B5EF4-FFF2-40B4-BE49-F238E27FC236}">
                  <a16:creationId xmlns:a16="http://schemas.microsoft.com/office/drawing/2014/main" id="{97EC28A6-DD84-4FEF-84BE-A8DBE1B0A7E9}"/>
                </a:ext>
              </a:extLst>
            </p:cNvPr>
            <p:cNvSpPr/>
            <p:nvPr/>
          </p:nvSpPr>
          <p:spPr>
            <a:xfrm>
              <a:off x="704562" y="214453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46801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3873" y="2996952"/>
            <a:ext cx="7157480" cy="3003810"/>
            <a:chOff x="1263873" y="2345935"/>
            <a:chExt cx="7157480" cy="3003810"/>
          </a:xfrm>
        </p:grpSpPr>
        <p:pic>
          <p:nvPicPr>
            <p:cNvPr id="3" name="그림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63873" y="2345935"/>
              <a:ext cx="7157480" cy="3003810"/>
            </a:xfrm>
            <a:prstGeom prst="rect">
              <a:avLst/>
            </a:prstGeom>
          </p:spPr>
        </p:pic>
        <p:sp>
          <p:nvSpPr>
            <p:cNvPr id="2" name="TextBox 1"/>
            <p:cNvSpPr txBox="1"/>
            <p:nvPr/>
          </p:nvSpPr>
          <p:spPr>
            <a:xfrm>
              <a:off x="1807855" y="2609888"/>
              <a:ext cx="1423788" cy="338554"/>
            </a:xfrm>
            <a:prstGeom prst="rect">
              <a:avLst/>
            </a:prstGeom>
            <a:solidFill>
              <a:srgbClr val="6684BA"/>
            </a:solidFill>
          </p:spPr>
          <p:txBody>
            <a:bodyPr wrap="none" rtlCol="0">
              <a:spAutoFit/>
            </a:bodyPr>
            <a:lstStyle/>
            <a:p>
              <a:r>
                <a:rPr lang="en-US" sz="1600" b="1" dirty="0" err="1">
                  <a:solidFill>
                    <a:schemeClr val="bg1"/>
                  </a:solidFill>
                  <a:latin typeface="SamsungOne-400" panose="020B0503030303020204" pitchFamily="34" charset="0"/>
                  <a:ea typeface="SamsungOne-400" panose="020B0503030303020204" pitchFamily="34" charset="0"/>
                </a:rPr>
                <a:t>Hàm</a:t>
              </a:r>
              <a:r>
                <a:rPr lang="en-US" sz="1600" b="1" dirty="0">
                  <a:solidFill>
                    <a:schemeClr val="bg1"/>
                  </a:solidFill>
                  <a:latin typeface="SamsungOne-400" panose="020B0503030303020204" pitchFamily="34" charset="0"/>
                  <a:ea typeface="SamsungOne-400" panose="020B0503030303020204" pitchFamily="34" charset="0"/>
                </a:rPr>
                <a:t> </a:t>
              </a:r>
              <a:r>
                <a:rPr lang="en-US" sz="1600" b="1" dirty="0" err="1">
                  <a:solidFill>
                    <a:schemeClr val="bg1"/>
                  </a:solidFill>
                  <a:latin typeface="SamsungOne-400" panose="020B0503030303020204" pitchFamily="34" charset="0"/>
                  <a:ea typeface="SamsungOne-400" panose="020B0503030303020204" pitchFamily="34" charset="0"/>
                </a:rPr>
                <a:t>mất</a:t>
              </a:r>
              <a:r>
                <a:rPr lang="en-US" sz="1600" b="1" dirty="0">
                  <a:solidFill>
                    <a:schemeClr val="bg1"/>
                  </a:solidFill>
                  <a:latin typeface="SamsungOne-400" panose="020B0503030303020204" pitchFamily="34" charset="0"/>
                  <a:ea typeface="SamsungOne-400" panose="020B0503030303020204" pitchFamily="34" charset="0"/>
                </a:rPr>
                <a:t> </a:t>
              </a:r>
              <a:r>
                <a:rPr lang="en-US" sz="1600" b="1" dirty="0" err="1">
                  <a:solidFill>
                    <a:schemeClr val="bg1"/>
                  </a:solidFill>
                  <a:latin typeface="SamsungOne-400" panose="020B0503030303020204" pitchFamily="34" charset="0"/>
                  <a:ea typeface="SamsungOne-400" panose="020B0503030303020204" pitchFamily="34" charset="0"/>
                </a:rPr>
                <a:t>mát</a:t>
              </a:r>
              <a:endParaRPr lang="en-US" sz="1600" b="1" dirty="0">
                <a:solidFill>
                  <a:schemeClr val="bg1"/>
                </a:solidFill>
                <a:latin typeface="SamsungOne-400" panose="020B0503030303020204" pitchFamily="34" charset="0"/>
                <a:ea typeface="SamsungOne-400" panose="020B0503030303020204" pitchFamily="34" charset="0"/>
              </a:endParaRPr>
            </a:p>
          </p:txBody>
        </p:sp>
        <p:sp>
          <p:nvSpPr>
            <p:cNvPr id="10" name="TextBox 9"/>
            <p:cNvSpPr txBox="1"/>
            <p:nvPr/>
          </p:nvSpPr>
          <p:spPr>
            <a:xfrm>
              <a:off x="3953738" y="2607193"/>
              <a:ext cx="922047" cy="338554"/>
            </a:xfrm>
            <a:prstGeom prst="rect">
              <a:avLst/>
            </a:prstGeom>
            <a:solidFill>
              <a:srgbClr val="6684BA"/>
            </a:solidFill>
          </p:spPr>
          <p:txBody>
            <a:bodyPr wrap="none" rtlCol="0">
              <a:spAutoFit/>
            </a:bodyPr>
            <a:lstStyle>
              <a:defPPr>
                <a:defRPr lang="en-US"/>
              </a:defPPr>
              <a:lvl1pPr>
                <a:defRPr sz="1600" b="1">
                  <a:solidFill>
                    <a:schemeClr val="bg1"/>
                  </a:solidFill>
                  <a:latin typeface="SamsungOne-400" panose="020B0503030303020204" pitchFamily="34" charset="0"/>
                  <a:ea typeface="SamsungOne-400" panose="020B0503030303020204" pitchFamily="34" charset="0"/>
                </a:defRPr>
              </a:lvl1pPr>
            </a:lstStyle>
            <a:p>
              <a:r>
                <a:rPr lang="en-US" dirty="0" err="1"/>
                <a:t>Sử</a:t>
              </a:r>
              <a:r>
                <a:rPr lang="en-US" dirty="0"/>
                <a:t> </a:t>
              </a:r>
              <a:r>
                <a:rPr lang="en-US" dirty="0" err="1"/>
                <a:t>dụng</a:t>
              </a:r>
              <a:endParaRPr lang="en-US" dirty="0"/>
            </a:p>
          </p:txBody>
        </p:sp>
        <p:sp>
          <p:nvSpPr>
            <p:cNvPr id="4" name="직사각형 3"/>
            <p:cNvSpPr/>
            <p:nvPr/>
          </p:nvSpPr>
          <p:spPr>
            <a:xfrm>
              <a:off x="6175548" y="2427784"/>
              <a:ext cx="1005540" cy="182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228583" y="2364947"/>
              <a:ext cx="583814" cy="307777"/>
            </a:xfrm>
            <a:prstGeom prst="rect">
              <a:avLst/>
            </a:prstGeom>
            <a:noFill/>
          </p:spPr>
          <p:txBody>
            <a:bodyPr wrap="none" rtlCol="0">
              <a:spAutoFit/>
            </a:bodyPr>
            <a:lstStyle/>
            <a:p>
              <a:r>
                <a:rPr lang="en-US" sz="1400" b="1" dirty="0" err="1">
                  <a:latin typeface="SamsungOne-400" panose="020B0503030303020204" pitchFamily="34" charset="0"/>
                  <a:ea typeface="SamsungOne-400" panose="020B0503030303020204" pitchFamily="34" charset="0"/>
                </a:rPr>
                <a:t>Ví</a:t>
              </a:r>
              <a:r>
                <a:rPr lang="en-US" sz="1400" b="1" dirty="0">
                  <a:latin typeface="SamsungOne-400" panose="020B0503030303020204" pitchFamily="34" charset="0"/>
                  <a:ea typeface="SamsungOne-400" panose="020B0503030303020204" pitchFamily="34" charset="0"/>
                </a:rPr>
                <a:t> </a:t>
              </a:r>
              <a:r>
                <a:rPr lang="en-US" sz="1400" b="1" dirty="0" err="1">
                  <a:latin typeface="SamsungOne-400" panose="020B0503030303020204" pitchFamily="34" charset="0"/>
                  <a:ea typeface="SamsungOne-400" panose="020B0503030303020204" pitchFamily="34" charset="0"/>
                </a:rPr>
                <a:t>dụ</a:t>
              </a:r>
              <a:endParaRPr lang="en-US" sz="1400" b="1" dirty="0">
                <a:latin typeface="SamsungOne-400" panose="020B0503030303020204" pitchFamily="34" charset="0"/>
                <a:ea typeface="SamsungOne-400" panose="020B0503030303020204" pitchFamily="34" charset="0"/>
              </a:endParaRPr>
            </a:p>
          </p:txBody>
        </p:sp>
        <p:sp>
          <p:nvSpPr>
            <p:cNvPr id="6" name="직사각형 5"/>
            <p:cNvSpPr/>
            <p:nvPr/>
          </p:nvSpPr>
          <p:spPr>
            <a:xfrm>
              <a:off x="5058075" y="2704570"/>
              <a:ext cx="1507993" cy="154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직사각형 13"/>
            <p:cNvSpPr/>
            <p:nvPr/>
          </p:nvSpPr>
          <p:spPr>
            <a:xfrm>
              <a:off x="6838748" y="2694698"/>
              <a:ext cx="1507993" cy="164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81743" y="2616073"/>
              <a:ext cx="1329210" cy="276999"/>
            </a:xfrm>
            <a:prstGeom prst="rect">
              <a:avLst/>
            </a:prstGeom>
            <a:noFill/>
          </p:spPr>
          <p:txBody>
            <a:bodyPr wrap="none" rtlCol="0">
              <a:spAutoFit/>
            </a:bodyPr>
            <a:lstStyle/>
            <a:p>
              <a:r>
                <a:rPr lang="en-US" sz="1200" dirty="0" err="1">
                  <a:latin typeface="SamsungOne-400" panose="020B0503030303020204" pitchFamily="34" charset="0"/>
                  <a:ea typeface="SamsungOne-400" panose="020B0503030303020204" pitchFamily="34" charset="0"/>
                </a:rPr>
                <a:t>Sử</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dụng</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xác</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suất</a:t>
              </a:r>
              <a:endParaRPr lang="en-US" sz="1200" dirty="0">
                <a:latin typeface="SamsungOne-400" panose="020B0503030303020204" pitchFamily="34" charset="0"/>
                <a:ea typeface="SamsungOne-400" panose="020B0503030303020204" pitchFamily="34" charset="0"/>
              </a:endParaRPr>
            </a:p>
          </p:txBody>
        </p:sp>
        <p:sp>
          <p:nvSpPr>
            <p:cNvPr id="16" name="TextBox 15"/>
            <p:cNvSpPr txBox="1"/>
            <p:nvPr/>
          </p:nvSpPr>
          <p:spPr>
            <a:xfrm>
              <a:off x="7076037" y="2616072"/>
              <a:ext cx="1156086" cy="276999"/>
            </a:xfrm>
            <a:prstGeom prst="rect">
              <a:avLst/>
            </a:prstGeom>
            <a:noFill/>
          </p:spPr>
          <p:txBody>
            <a:bodyPr wrap="none" rtlCol="0">
              <a:spAutoFit/>
            </a:bodyPr>
            <a:lstStyle/>
            <a:p>
              <a:r>
                <a:rPr lang="en-US" sz="1200" dirty="0" err="1">
                  <a:latin typeface="SamsungOne-400" panose="020B0503030303020204" pitchFamily="34" charset="0"/>
                  <a:ea typeface="SamsungOne-400" panose="020B0503030303020204" pitchFamily="34" charset="0"/>
                </a:rPr>
                <a:t>Sử</a:t>
              </a:r>
              <a:r>
                <a:rPr lang="en-US" sz="1200" dirty="0">
                  <a:latin typeface="SamsungOne-400" panose="020B0503030303020204" pitchFamily="34" charset="0"/>
                  <a:ea typeface="SamsungOne-400" panose="020B0503030303020204" pitchFamily="34" charset="0"/>
                </a:rPr>
                <a:t> </a:t>
              </a:r>
              <a:r>
                <a:rPr lang="en-US" sz="1200" dirty="0" err="1">
                  <a:latin typeface="SamsungOne-400" panose="020B0503030303020204" pitchFamily="34" charset="0"/>
                  <a:ea typeface="SamsungOne-400" panose="020B0503030303020204" pitchFamily="34" charset="0"/>
                </a:rPr>
                <a:t>dụng</a:t>
              </a:r>
              <a:r>
                <a:rPr lang="en-US" sz="1200" dirty="0">
                  <a:latin typeface="SamsungOne-400" panose="020B0503030303020204" pitchFamily="34" charset="0"/>
                  <a:ea typeface="SamsungOne-400" panose="020B0503030303020204" pitchFamily="34" charset="0"/>
                </a:rPr>
                <a:t> logits</a:t>
              </a:r>
            </a:p>
          </p:txBody>
        </p:sp>
        <p:sp>
          <p:nvSpPr>
            <p:cNvPr id="9" name="직사각형 8"/>
            <p:cNvSpPr/>
            <p:nvPr/>
          </p:nvSpPr>
          <p:spPr>
            <a:xfrm>
              <a:off x="3832856" y="3301279"/>
              <a:ext cx="1003661" cy="523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직사각형 21"/>
            <p:cNvSpPr/>
            <p:nvPr/>
          </p:nvSpPr>
          <p:spPr>
            <a:xfrm>
              <a:off x="3795085" y="4003025"/>
              <a:ext cx="1003661" cy="523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직사각형 22"/>
            <p:cNvSpPr/>
            <p:nvPr/>
          </p:nvSpPr>
          <p:spPr>
            <a:xfrm>
              <a:off x="3795085" y="4712207"/>
              <a:ext cx="1003661" cy="523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841067" y="3294041"/>
              <a:ext cx="955710" cy="523220"/>
            </a:xfrm>
            <a:prstGeom prst="rect">
              <a:avLst/>
            </a:prstGeom>
            <a:noFill/>
          </p:spPr>
          <p:txBody>
            <a:bodyPr wrap="none" rtlCol="0">
              <a:spAutoFit/>
            </a:bodyPr>
            <a:lstStyle/>
            <a:p>
              <a:pPr algn="ctr"/>
              <a:r>
                <a:rPr lang="en-US" sz="1400" dirty="0" err="1">
                  <a:latin typeface="SamsungOne-400" panose="020B0503030303020204" pitchFamily="34" charset="0"/>
                  <a:ea typeface="SamsungOne-400" panose="020B0503030303020204" pitchFamily="34" charset="0"/>
                </a:rPr>
                <a:t>Phân</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loại</a:t>
              </a:r>
              <a:r>
                <a:rPr lang="en-US" sz="1400" dirty="0">
                  <a:latin typeface="SamsungOne-400" panose="020B0503030303020204" pitchFamily="34" charset="0"/>
                  <a:ea typeface="SamsungOne-400" panose="020B0503030303020204" pitchFamily="34" charset="0"/>
                </a:rPr>
                <a:t> </a:t>
              </a:r>
            </a:p>
            <a:p>
              <a:pPr algn="ctr"/>
              <a:r>
                <a:rPr lang="en-US" sz="1400" dirty="0" err="1">
                  <a:latin typeface="SamsungOne-400" panose="020B0503030303020204" pitchFamily="34" charset="0"/>
                  <a:ea typeface="SamsungOne-400" panose="020B0503030303020204" pitchFamily="34" charset="0"/>
                </a:rPr>
                <a:t>nhị</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phân</a:t>
              </a:r>
              <a:endParaRPr lang="en-US" sz="1400" dirty="0">
                <a:latin typeface="SamsungOne-400" panose="020B0503030303020204" pitchFamily="34" charset="0"/>
                <a:ea typeface="SamsungOne-400" panose="020B0503030303020204" pitchFamily="34" charset="0"/>
              </a:endParaRPr>
            </a:p>
          </p:txBody>
        </p:sp>
        <p:sp>
          <p:nvSpPr>
            <p:cNvPr id="19" name="TextBox 18"/>
            <p:cNvSpPr txBox="1"/>
            <p:nvPr/>
          </p:nvSpPr>
          <p:spPr>
            <a:xfrm>
              <a:off x="3841068" y="4009933"/>
              <a:ext cx="955710" cy="523220"/>
            </a:xfrm>
            <a:prstGeom prst="rect">
              <a:avLst/>
            </a:prstGeom>
            <a:noFill/>
          </p:spPr>
          <p:txBody>
            <a:bodyPr wrap="none" rtlCol="0">
              <a:spAutoFit/>
            </a:bodyPr>
            <a:lstStyle/>
            <a:p>
              <a:pPr algn="ctr"/>
              <a:r>
                <a:rPr lang="en-US" sz="1400" dirty="0" err="1">
                  <a:latin typeface="SamsungOne-400" panose="020B0503030303020204" pitchFamily="34" charset="0"/>
                  <a:ea typeface="SamsungOne-400" panose="020B0503030303020204" pitchFamily="34" charset="0"/>
                </a:rPr>
                <a:t>Phân</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loại</a:t>
              </a:r>
              <a:r>
                <a:rPr lang="en-US" sz="1400" dirty="0">
                  <a:latin typeface="SamsungOne-400" panose="020B0503030303020204" pitchFamily="34" charset="0"/>
                  <a:ea typeface="SamsungOne-400" panose="020B0503030303020204" pitchFamily="34" charset="0"/>
                </a:rPr>
                <a:t> </a:t>
              </a:r>
            </a:p>
            <a:p>
              <a:pPr algn="ctr"/>
              <a:r>
                <a:rPr lang="en-US" sz="1400" dirty="0" err="1">
                  <a:latin typeface="SamsungOne-400" panose="020B0503030303020204" pitchFamily="34" charset="0"/>
                  <a:ea typeface="SamsungOne-400" panose="020B0503030303020204" pitchFamily="34" charset="0"/>
                </a:rPr>
                <a:t>nhiều</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lớp</a:t>
              </a:r>
              <a:endParaRPr lang="en-US" sz="1400" dirty="0">
                <a:latin typeface="SamsungOne-400" panose="020B0503030303020204" pitchFamily="34" charset="0"/>
                <a:ea typeface="SamsungOne-400" panose="020B0503030303020204" pitchFamily="34" charset="0"/>
              </a:endParaRPr>
            </a:p>
          </p:txBody>
        </p:sp>
        <p:sp>
          <p:nvSpPr>
            <p:cNvPr id="20" name="TextBox 19"/>
            <p:cNvSpPr txBox="1"/>
            <p:nvPr/>
          </p:nvSpPr>
          <p:spPr>
            <a:xfrm>
              <a:off x="3841068" y="4711679"/>
              <a:ext cx="955710" cy="523220"/>
            </a:xfrm>
            <a:prstGeom prst="rect">
              <a:avLst/>
            </a:prstGeom>
            <a:noFill/>
          </p:spPr>
          <p:txBody>
            <a:bodyPr wrap="none" rtlCol="0">
              <a:spAutoFit/>
            </a:bodyPr>
            <a:lstStyle/>
            <a:p>
              <a:pPr algn="ctr"/>
              <a:r>
                <a:rPr lang="en-US" sz="1400" dirty="0" err="1">
                  <a:latin typeface="SamsungOne-400" panose="020B0503030303020204" pitchFamily="34" charset="0"/>
                  <a:ea typeface="SamsungOne-400" panose="020B0503030303020204" pitchFamily="34" charset="0"/>
                </a:rPr>
                <a:t>Phân</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loại</a:t>
              </a:r>
              <a:r>
                <a:rPr lang="en-US" sz="1400" dirty="0">
                  <a:latin typeface="SamsungOne-400" panose="020B0503030303020204" pitchFamily="34" charset="0"/>
                  <a:ea typeface="SamsungOne-400" panose="020B0503030303020204" pitchFamily="34" charset="0"/>
                </a:rPr>
                <a:t> </a:t>
              </a:r>
            </a:p>
            <a:p>
              <a:pPr algn="ctr"/>
              <a:r>
                <a:rPr lang="en-US" sz="1400" dirty="0" err="1">
                  <a:latin typeface="SamsungOne-400" panose="020B0503030303020204" pitchFamily="34" charset="0"/>
                  <a:ea typeface="SamsungOne-400" panose="020B0503030303020204" pitchFamily="34" charset="0"/>
                </a:rPr>
                <a:t>nhiều</a:t>
              </a:r>
              <a:r>
                <a:rPr lang="en-US" sz="1400" dirty="0">
                  <a:latin typeface="SamsungOne-400" panose="020B0503030303020204" pitchFamily="34" charset="0"/>
                  <a:ea typeface="SamsungOne-400" panose="020B0503030303020204" pitchFamily="34" charset="0"/>
                </a:rPr>
                <a:t> </a:t>
              </a:r>
              <a:r>
                <a:rPr lang="en-US" sz="1400" dirty="0" err="1">
                  <a:latin typeface="SamsungOne-400" panose="020B0503030303020204" pitchFamily="34" charset="0"/>
                  <a:ea typeface="SamsungOne-400" panose="020B0503030303020204" pitchFamily="34" charset="0"/>
                </a:rPr>
                <a:t>lớp</a:t>
              </a:r>
              <a:endParaRPr lang="en-US" sz="1400" dirty="0">
                <a:latin typeface="SamsungOne-400" panose="020B0503030303020204" pitchFamily="34" charset="0"/>
                <a:ea typeface="SamsungOne-400" panose="020B0503030303020204" pitchFamily="34" charset="0"/>
              </a:endParaRPr>
            </a:p>
          </p:txBody>
        </p:sp>
      </p:grpSp>
      <p:sp>
        <p:nvSpPr>
          <p:cNvPr id="25" name="TextBox 24"/>
          <p:cNvSpPr txBox="1"/>
          <p:nvPr/>
        </p:nvSpPr>
        <p:spPr>
          <a:xfrm>
            <a:off x="634989" y="1714188"/>
            <a:ext cx="8833011" cy="795089"/>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Biểu đồ sau đây cho thấy ba hàm mất mát có thể sử dụng trong Keras để phân loại nhiều lớp trong các nhãn được mã hóa một lần nóng và phân loại nhiều lớp cho các nhãn số nguyên.</a:t>
            </a:r>
          </a:p>
          <a:p>
            <a:pPr marL="182563" lvl="1" indent="-182563">
              <a:spcAft>
                <a:spcPts val="800"/>
              </a:spcAft>
              <a:buClr>
                <a:srgbClr val="193EB0"/>
              </a:buClr>
              <a:buFont typeface="SamsungOne 400" panose="020B0503030303020204" pitchFamily="34" charset="0"/>
              <a:buChar char="‣"/>
              <a:defRPr/>
            </a:pPr>
            <a:r>
              <a:rPr lang="vi-VN" altLang="ko-KR" sz="1300" dirty="0">
                <a:latin typeface="SamsungOne-400" panose="020B0503030303020204" pitchFamily="34" charset="0"/>
                <a:ea typeface="SamsungOne-400" panose="020B0503030303020204" pitchFamily="34" charset="0"/>
              </a:rPr>
              <a:t>Ba hàm mất mát cung cấp hai tùy chọn, để nhận logit hoặc khả năng bao gồm lớp cho giá trị xác suất.</a:t>
            </a:r>
            <a:endParaRPr lang="en-US" altLang="ko-KR" sz="1300" dirty="0">
              <a:latin typeface="SamsungOne-400" panose="020B0503030303020204" pitchFamily="34" charset="0"/>
              <a:ea typeface="SamsungOne-400" panose="020B0503030303020204" pitchFamily="34" charset="0"/>
            </a:endParaRPr>
          </a:p>
        </p:txBody>
      </p:sp>
      <p:grpSp>
        <p:nvGrpSpPr>
          <p:cNvPr id="26" name="그룹 7">
            <a:extLst>
              <a:ext uri="{FF2B5EF4-FFF2-40B4-BE49-F238E27FC236}">
                <a16:creationId xmlns:a16="http://schemas.microsoft.com/office/drawing/2014/main" id="{D15585C6-1FC8-4615-9C4A-E22A876A6B6D}"/>
              </a:ext>
            </a:extLst>
          </p:cNvPr>
          <p:cNvGrpSpPr/>
          <p:nvPr/>
        </p:nvGrpSpPr>
        <p:grpSpPr>
          <a:xfrm>
            <a:off x="559817" y="1392220"/>
            <a:ext cx="8775572" cy="215444"/>
            <a:chOff x="559817" y="2136840"/>
            <a:chExt cx="8775572" cy="215444"/>
          </a:xfrm>
        </p:grpSpPr>
        <p:sp>
          <p:nvSpPr>
            <p:cNvPr id="30"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1" name="직사각형 9">
              <a:extLst>
                <a:ext uri="{FF2B5EF4-FFF2-40B4-BE49-F238E27FC236}">
                  <a16:creationId xmlns:a16="http://schemas.microsoft.com/office/drawing/2014/main" id="{97EC28A6-DD84-4FEF-84BE-A8DBE1B0A7E9}"/>
                </a:ext>
              </a:extLst>
            </p:cNvPr>
            <p:cNvSpPr/>
            <p:nvPr/>
          </p:nvSpPr>
          <p:spPr>
            <a:xfrm>
              <a:off x="704562" y="2136840"/>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5" name="그룹 3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6" name="직사각형 3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37" name="직사각형 3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1473012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3">
            <a:extLst>
              <a:ext uri="{FF2B5EF4-FFF2-40B4-BE49-F238E27FC236}">
                <a16:creationId xmlns:a16="http://schemas.microsoft.com/office/drawing/2014/main" id="{D15585C6-1FC8-4615-9C4A-E22A876A6B6D}"/>
              </a:ext>
            </a:extLst>
          </p:cNvPr>
          <p:cNvGrpSpPr/>
          <p:nvPr/>
        </p:nvGrpSpPr>
        <p:grpSpPr>
          <a:xfrm>
            <a:off x="559817" y="1392218"/>
            <a:ext cx="8775572" cy="215444"/>
            <a:chOff x="559817" y="2136838"/>
            <a:chExt cx="8775572" cy="215444"/>
          </a:xfrm>
        </p:grpSpPr>
        <p:sp>
          <p:nvSpPr>
            <p:cNvPr id="6" name="직사각형 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7" name="직사각형 5">
              <a:extLst>
                <a:ext uri="{FF2B5EF4-FFF2-40B4-BE49-F238E27FC236}">
                  <a16:creationId xmlns:a16="http://schemas.microsoft.com/office/drawing/2014/main" id="{97EC28A6-DD84-4FEF-84BE-A8DBE1B0A7E9}"/>
                </a:ext>
              </a:extLst>
            </p:cNvPr>
            <p:cNvSpPr/>
            <p:nvPr/>
          </p:nvSpPr>
          <p:spPr>
            <a:xfrm>
              <a:off x="704562" y="2136838"/>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loại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8" name="TextBox 7"/>
          <p:cNvSpPr txBox="1"/>
          <p:nvPr/>
        </p:nvSpPr>
        <p:spPr>
          <a:xfrm>
            <a:off x="634989" y="1714188"/>
            <a:ext cx="8833011" cy="1297791"/>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chung, người ta thường ưu tiên tính toán tổn thất entropy chéo bằng logit thay vì xác suất bao gồm lớp, để ổn định số.</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Bằng cách sử dụng logit làm đầu vào cho hàm mất mát và chỉ định logits=True, hàm TensorFlow tương ứng sẽ tính toán hiệu quả dẫn xuất của hàm mất mát cho tổn thất và trọng số.</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là do bạn không cần tính toán các phần toán học nhất định khi logit được cung cấp làm đầu vào.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1732072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0" name="그룹 7">
            <a:extLst>
              <a:ext uri="{FF2B5EF4-FFF2-40B4-BE49-F238E27FC236}">
                <a16:creationId xmlns:a16="http://schemas.microsoft.com/office/drawing/2014/main" id="{D15585C6-1FC8-4615-9C4A-E22A876A6B6D}"/>
              </a:ext>
            </a:extLst>
          </p:cNvPr>
          <p:cNvGrpSpPr/>
          <p:nvPr/>
        </p:nvGrpSpPr>
        <p:grpSpPr>
          <a:xfrm>
            <a:off x="559817" y="1403664"/>
            <a:ext cx="8775572" cy="402199"/>
            <a:chOff x="559817" y="2148284"/>
            <a:chExt cx="8775572" cy="402199"/>
          </a:xfrm>
        </p:grpSpPr>
        <p:sp>
          <p:nvSpPr>
            <p:cNvPr id="21"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9">
              <a:extLst>
                <a:ext uri="{FF2B5EF4-FFF2-40B4-BE49-F238E27FC236}">
                  <a16:creationId xmlns:a16="http://schemas.microsoft.com/office/drawing/2014/main" id="{97EC28A6-DD84-4FEF-84BE-A8DBE1B0A7E9}"/>
                </a:ext>
              </a:extLst>
            </p:cNvPr>
            <p:cNvSpPr/>
            <p:nvPr/>
          </p:nvSpPr>
          <p:spPr>
            <a:xfrm>
              <a:off x="704562" y="2150373"/>
              <a:ext cx="8630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400"/>
                </a:spcAft>
                <a:buClr>
                  <a:srgbClr val="193EB0"/>
                </a:buClr>
                <a:defRPr/>
              </a:pPr>
              <a:r>
                <a:rPr lang="vi-VN" altLang="ko-KR" sz="1300" dirty="0">
                  <a:solidFill>
                    <a:schemeClr val="tx1"/>
                  </a:solidFill>
                  <a:latin typeface="SamsungOne-400" panose="020B0503030303020204" pitchFamily="34" charset="0"/>
                  <a:ea typeface="SamsungOne-400" panose="020B0503030303020204" pitchFamily="34" charset="0"/>
                </a:rPr>
                <a:t>Đoạn mã sau đây cho thấy cách sử dụng ba hàm mất mát khi logit hoặc xác suất bao gồm lớp được cung cấp làm đầu vào.</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grpSp>
        <p:nvGrpSpPr>
          <p:cNvPr id="4" name="그룹 3"/>
          <p:cNvGrpSpPr/>
          <p:nvPr/>
        </p:nvGrpSpPr>
        <p:grpSpPr>
          <a:xfrm>
            <a:off x="558396" y="1902264"/>
            <a:ext cx="8782050" cy="2822880"/>
            <a:chOff x="558396" y="1902264"/>
            <a:chExt cx="8782050" cy="2822880"/>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902264"/>
              <a:ext cx="8782050" cy="28228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b="70151"/>
            <a:stretch/>
          </p:blipFill>
          <p:spPr>
            <a:xfrm>
              <a:off x="640779" y="2061270"/>
              <a:ext cx="8271074" cy="2663874"/>
            </a:xfrm>
            <a:prstGeom prst="rect">
              <a:avLst/>
            </a:prstGeom>
          </p:spPr>
        </p:pic>
        <p:pic>
          <p:nvPicPr>
            <p:cNvPr id="19" name="그림 18"/>
            <p:cNvPicPr>
              <a:picLocks noChangeAspect="1"/>
            </p:cNvPicPr>
            <p:nvPr/>
          </p:nvPicPr>
          <p:blipFill rotWithShape="1">
            <a:blip r:embed="rId3"/>
            <a:srcRect l="86983" b="70151"/>
            <a:stretch/>
          </p:blipFill>
          <p:spPr>
            <a:xfrm>
              <a:off x="8263780" y="2061270"/>
              <a:ext cx="1076666" cy="2663874"/>
            </a:xfrm>
            <a:prstGeom prst="rect">
              <a:avLst/>
            </a:prstGeom>
          </p:spPr>
        </p:pic>
        <p:sp>
          <p:nvSpPr>
            <p:cNvPr id="23" name="TextBox 22">
              <a:extLst>
                <a:ext uri="{FF2B5EF4-FFF2-40B4-BE49-F238E27FC236}">
                  <a16:creationId xmlns:a16="http://schemas.microsoft.com/office/drawing/2014/main" id="{83EC0976-3C97-6748-8F05-8D72EE0787C9}"/>
                </a:ext>
              </a:extLst>
            </p:cNvPr>
            <p:cNvSpPr txBox="1"/>
            <p:nvPr/>
          </p:nvSpPr>
          <p:spPr>
            <a:xfrm>
              <a:off x="1459984" y="2621281"/>
              <a:ext cx="2273816" cy="178668"/>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r>
                <a:rPr lang="en-US" altLang="ko-KR" i="1" dirty="0">
                  <a:solidFill>
                    <a:srgbClr val="568E8E"/>
                  </a:solidFill>
                </a:rPr>
                <a:t>####### Binary cross entropy </a:t>
              </a:r>
              <a:endParaRPr lang="ko-KR" altLang="en-US" i="1" dirty="0">
                <a:solidFill>
                  <a:srgbClr val="568E8E"/>
                </a:solidFill>
              </a:endParaRPr>
            </a:p>
          </p:txBody>
        </p:sp>
        <p:sp>
          <p:nvSpPr>
            <p:cNvPr id="26" name="TextBox 25">
              <a:extLst>
                <a:ext uri="{FF2B5EF4-FFF2-40B4-BE49-F238E27FC236}">
                  <a16:creationId xmlns:a16="http://schemas.microsoft.com/office/drawing/2014/main" id="{83EC0976-3C97-6748-8F05-8D72EE0787C9}"/>
                </a:ext>
              </a:extLst>
            </p:cNvPr>
            <p:cNvSpPr txBox="1"/>
            <p:nvPr/>
          </p:nvSpPr>
          <p:spPr>
            <a:xfrm>
              <a:off x="1769348" y="3924611"/>
              <a:ext cx="2592288" cy="164719"/>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dirty="0"/>
                <a:t>'BCE (probability): {:.4f}'</a:t>
              </a:r>
              <a:r>
                <a:rPr lang="en-US" altLang="ko-KR" dirty="0">
                  <a:solidFill>
                    <a:schemeClr val="tx1"/>
                  </a:solidFill>
                </a:rPr>
                <a:t>.format(</a:t>
              </a:r>
              <a:endParaRPr lang="ko-KR" altLang="en-US" dirty="0">
                <a:solidFill>
                  <a:schemeClr val="tx1"/>
                </a:solidFill>
              </a:endParaRPr>
            </a:p>
          </p:txBody>
        </p:sp>
        <p:sp>
          <p:nvSpPr>
            <p:cNvPr id="27" name="TextBox 26">
              <a:extLst>
                <a:ext uri="{FF2B5EF4-FFF2-40B4-BE49-F238E27FC236}">
                  <a16:creationId xmlns:a16="http://schemas.microsoft.com/office/drawing/2014/main" id="{83EC0976-3C97-6748-8F05-8D72EE0787C9}"/>
                </a:ext>
              </a:extLst>
            </p:cNvPr>
            <p:cNvSpPr txBox="1"/>
            <p:nvPr/>
          </p:nvSpPr>
          <p:spPr>
            <a:xfrm>
              <a:off x="1769348" y="4255956"/>
              <a:ext cx="2592288" cy="164719"/>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dirty="0"/>
                <a:t>'(logit): {:.4f}'</a:t>
              </a:r>
              <a:r>
                <a:rPr lang="en-US" altLang="ko-KR" dirty="0">
                  <a:solidFill>
                    <a:schemeClr val="tx1"/>
                  </a:solidFill>
                </a:rPr>
                <a:t>.format(</a:t>
              </a:r>
              <a:endParaRPr lang="ko-KR" altLang="en-US" dirty="0">
                <a:solidFill>
                  <a:schemeClr val="tx1"/>
                </a:solidFill>
              </a:endParaRPr>
            </a:p>
          </p:txBody>
        </p:sp>
      </p:grpSp>
    </p:spTree>
    <p:extLst>
      <p:ext uri="{BB962C8B-B14F-4D97-AF65-F5344CB8AC3E}">
        <p14:creationId xmlns:p14="http://schemas.microsoft.com/office/powerpoint/2010/main" val="2145199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7">
            <a:extLst>
              <a:ext uri="{FF2B5EF4-FFF2-40B4-BE49-F238E27FC236}">
                <a16:creationId xmlns:a16="http://schemas.microsoft.com/office/drawing/2014/main" id="{D15585C6-1FC8-4615-9C4A-E22A876A6B6D}"/>
              </a:ext>
            </a:extLst>
          </p:cNvPr>
          <p:cNvGrpSpPr/>
          <p:nvPr/>
        </p:nvGrpSpPr>
        <p:grpSpPr>
          <a:xfrm>
            <a:off x="559817" y="1403664"/>
            <a:ext cx="8775572" cy="402199"/>
            <a:chOff x="559817" y="2148284"/>
            <a:chExt cx="8775572" cy="402199"/>
          </a:xfrm>
        </p:grpSpPr>
        <p:sp>
          <p:nvSpPr>
            <p:cNvPr id="22"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9">
              <a:extLst>
                <a:ext uri="{FF2B5EF4-FFF2-40B4-BE49-F238E27FC236}">
                  <a16:creationId xmlns:a16="http://schemas.microsoft.com/office/drawing/2014/main" id="{97EC28A6-DD84-4FEF-84BE-A8DBE1B0A7E9}"/>
                </a:ext>
              </a:extLst>
            </p:cNvPr>
            <p:cNvSpPr/>
            <p:nvPr/>
          </p:nvSpPr>
          <p:spPr>
            <a:xfrm>
              <a:off x="704562" y="2150373"/>
              <a:ext cx="8630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defRPr/>
              </a:pPr>
              <a:r>
                <a:rPr lang="vi-VN" altLang="ko-KR" sz="1300" dirty="0">
                  <a:solidFill>
                    <a:schemeClr val="tx1"/>
                  </a:solidFill>
                  <a:latin typeface="SamsungOne-400" panose="020B0503030303020204" pitchFamily="34" charset="0"/>
                  <a:ea typeface="SamsungOne-400" panose="020B0503030303020204" pitchFamily="34" charset="0"/>
                </a:rPr>
                <a:t>Đoạn mã sau đây cho thấy cách sử dụng ba hàm mất mát khi logit hoặc xác suất bao gồm lớp được cung cấp làm đầu vào.</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558396" y="1893972"/>
            <a:ext cx="8782050" cy="3391996"/>
            <a:chOff x="558396" y="1893972"/>
            <a:chExt cx="8782050" cy="3391996"/>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893972"/>
              <a:ext cx="8782050" cy="33919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24" name="그룹 23"/>
            <p:cNvGrpSpPr/>
            <p:nvPr/>
          </p:nvGrpSpPr>
          <p:grpSpPr>
            <a:xfrm>
              <a:off x="704562" y="1920084"/>
              <a:ext cx="8630826" cy="3365884"/>
              <a:chOff x="704562" y="2852936"/>
              <a:chExt cx="8630826" cy="3365884"/>
            </a:xfrm>
          </p:grpSpPr>
          <p:pic>
            <p:nvPicPr>
              <p:cNvPr id="25" name="그림 24"/>
              <p:cNvPicPr>
                <a:picLocks noChangeAspect="1"/>
              </p:cNvPicPr>
              <p:nvPr/>
            </p:nvPicPr>
            <p:blipFill rotWithShape="1">
              <a:blip r:embed="rId3"/>
              <a:srcRect t="29850" b="29200"/>
              <a:stretch/>
            </p:blipFill>
            <p:spPr>
              <a:xfrm>
                <a:off x="704562" y="2852936"/>
                <a:ext cx="7617914" cy="3365884"/>
              </a:xfrm>
              <a:prstGeom prst="rect">
                <a:avLst/>
              </a:prstGeom>
            </p:spPr>
          </p:pic>
          <p:pic>
            <p:nvPicPr>
              <p:cNvPr id="26" name="그림 25"/>
              <p:cNvPicPr>
                <a:picLocks noChangeAspect="1"/>
              </p:cNvPicPr>
              <p:nvPr/>
            </p:nvPicPr>
            <p:blipFill rotWithShape="1">
              <a:blip r:embed="rId3"/>
              <a:srcRect l="84043" t="29850" b="29200"/>
              <a:stretch/>
            </p:blipFill>
            <p:spPr>
              <a:xfrm>
                <a:off x="8119763" y="2852936"/>
                <a:ext cx="1215625" cy="3365884"/>
              </a:xfrm>
              <a:prstGeom prst="rect">
                <a:avLst/>
              </a:prstGeom>
            </p:spPr>
          </p:pic>
        </p:grpSp>
        <p:sp>
          <p:nvSpPr>
            <p:cNvPr id="16" name="TextBox 15">
              <a:extLst>
                <a:ext uri="{FF2B5EF4-FFF2-40B4-BE49-F238E27FC236}">
                  <a16:creationId xmlns:a16="http://schemas.microsoft.com/office/drawing/2014/main" id="{2050B0E4-10AE-444B-BBB0-E2893F7E0391}"/>
                </a:ext>
              </a:extLst>
            </p:cNvPr>
            <p:cNvSpPr txBox="1"/>
            <p:nvPr/>
          </p:nvSpPr>
          <p:spPr>
            <a:xfrm>
              <a:off x="1487424" y="2042976"/>
              <a:ext cx="2385835" cy="212543"/>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568E8E"/>
                  </a:solidFill>
                  <a:latin typeface="D2Coding" panose="020B0609020101020101" pitchFamily="49" charset="-127"/>
                  <a:ea typeface="D2Coding" panose="020B0609020101020101" pitchFamily="49" charset="-127"/>
                </a:defRPr>
              </a:lvl1pPr>
            </a:lstStyle>
            <a:p>
              <a:r>
                <a:rPr lang="en-US" altLang="ko-KR" sz="1150" dirty="0"/>
                <a:t>####### Categorial cross entropy</a:t>
              </a:r>
              <a:endParaRPr lang="ko-KR" altLang="en-US" sz="1150" dirty="0"/>
            </a:p>
          </p:txBody>
        </p:sp>
        <p:sp>
          <p:nvSpPr>
            <p:cNvPr id="30" name="TextBox 29">
              <a:extLst>
                <a:ext uri="{FF2B5EF4-FFF2-40B4-BE49-F238E27FC236}">
                  <a16:creationId xmlns:a16="http://schemas.microsoft.com/office/drawing/2014/main" id="{83EC0976-3C97-6748-8F05-8D72EE0787C9}"/>
                </a:ext>
              </a:extLst>
            </p:cNvPr>
            <p:cNvSpPr txBox="1"/>
            <p:nvPr/>
          </p:nvSpPr>
          <p:spPr>
            <a:xfrm>
              <a:off x="2050137" y="3718560"/>
              <a:ext cx="2592288" cy="18770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'CCE (probability): {:.4f}'</a:t>
              </a:r>
              <a:r>
                <a:rPr lang="en-US" altLang="ko-KR" sz="1100" dirty="0">
                  <a:solidFill>
                    <a:schemeClr val="tx1"/>
                  </a:solidFill>
                </a:rPr>
                <a:t>.format(</a:t>
              </a:r>
              <a:endParaRPr lang="ko-KR" altLang="en-US" sz="1100" dirty="0">
                <a:solidFill>
                  <a:schemeClr val="tx1"/>
                </a:solidFill>
              </a:endParaRPr>
            </a:p>
          </p:txBody>
        </p:sp>
        <p:sp>
          <p:nvSpPr>
            <p:cNvPr id="31" name="TextBox 30">
              <a:extLst>
                <a:ext uri="{FF2B5EF4-FFF2-40B4-BE49-F238E27FC236}">
                  <a16:creationId xmlns:a16="http://schemas.microsoft.com/office/drawing/2014/main" id="{83EC0976-3C97-6748-8F05-8D72EE0787C9}"/>
                </a:ext>
              </a:extLst>
            </p:cNvPr>
            <p:cNvSpPr txBox="1"/>
            <p:nvPr/>
          </p:nvSpPr>
          <p:spPr>
            <a:xfrm>
              <a:off x="2068975" y="4048590"/>
              <a:ext cx="1808081" cy="169842"/>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'(logit): {:.4f}'</a:t>
              </a:r>
              <a:r>
                <a:rPr lang="en-US" altLang="ko-KR" sz="1100" dirty="0">
                  <a:solidFill>
                    <a:schemeClr val="tx1"/>
                  </a:solidFill>
                </a:rPr>
                <a:t>.format(</a:t>
              </a:r>
              <a:endParaRPr lang="ko-KR" altLang="en-US" dirty="0">
                <a:solidFill>
                  <a:schemeClr val="tx1"/>
                </a:solidFill>
              </a:endParaRPr>
            </a:p>
          </p:txBody>
        </p:sp>
        <p:sp>
          <p:nvSpPr>
            <p:cNvPr id="32" name="TextBox 31">
              <a:extLst>
                <a:ext uri="{FF2B5EF4-FFF2-40B4-BE49-F238E27FC236}">
                  <a16:creationId xmlns:a16="http://schemas.microsoft.com/office/drawing/2014/main" id="{83EC0976-3C97-6748-8F05-8D72EE0787C9}"/>
                </a:ext>
              </a:extLst>
            </p:cNvPr>
            <p:cNvSpPr txBox="1"/>
            <p:nvPr/>
          </p:nvSpPr>
          <p:spPr>
            <a:xfrm>
              <a:off x="2035268" y="4629292"/>
              <a:ext cx="2592288" cy="18770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'CCE (probability): {:.4f}'</a:t>
              </a:r>
              <a:r>
                <a:rPr lang="en-US" altLang="ko-KR" sz="1100" dirty="0">
                  <a:solidFill>
                    <a:schemeClr val="tx1"/>
                  </a:solidFill>
                </a:rPr>
                <a:t>.format(</a:t>
              </a:r>
              <a:endParaRPr lang="ko-KR" altLang="en-US" sz="1100" dirty="0">
                <a:solidFill>
                  <a:schemeClr val="tx1"/>
                </a:solidFill>
              </a:endParaRPr>
            </a:p>
          </p:txBody>
        </p:sp>
        <p:sp>
          <p:nvSpPr>
            <p:cNvPr id="33" name="TextBox 32">
              <a:extLst>
                <a:ext uri="{FF2B5EF4-FFF2-40B4-BE49-F238E27FC236}">
                  <a16:creationId xmlns:a16="http://schemas.microsoft.com/office/drawing/2014/main" id="{83EC0976-3C97-6748-8F05-8D72EE0787C9}"/>
                </a:ext>
              </a:extLst>
            </p:cNvPr>
            <p:cNvSpPr txBox="1"/>
            <p:nvPr/>
          </p:nvSpPr>
          <p:spPr>
            <a:xfrm>
              <a:off x="2038494" y="4949007"/>
              <a:ext cx="1808081" cy="169842"/>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'(logit): {:.4f}'</a:t>
              </a:r>
              <a:r>
                <a:rPr lang="en-US" altLang="ko-KR" sz="1100" dirty="0">
                  <a:solidFill>
                    <a:schemeClr val="tx1"/>
                  </a:solidFill>
                </a:rPr>
                <a:t>.format(</a:t>
              </a:r>
              <a:endParaRPr lang="ko-KR" altLang="en-US" dirty="0">
                <a:solidFill>
                  <a:schemeClr val="tx1"/>
                </a:solidFill>
              </a:endParaRPr>
            </a:p>
          </p:txBody>
        </p:sp>
      </p:grpSp>
      <p:grpSp>
        <p:nvGrpSpPr>
          <p:cNvPr id="34" name="그룹 3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36" name="직사각형 3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3985812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14" name="그룹 7">
            <a:extLst>
              <a:ext uri="{FF2B5EF4-FFF2-40B4-BE49-F238E27FC236}">
                <a16:creationId xmlns:a16="http://schemas.microsoft.com/office/drawing/2014/main" id="{D15585C6-1FC8-4615-9C4A-E22A876A6B6D}"/>
              </a:ext>
            </a:extLst>
          </p:cNvPr>
          <p:cNvGrpSpPr/>
          <p:nvPr/>
        </p:nvGrpSpPr>
        <p:grpSpPr>
          <a:xfrm>
            <a:off x="559817" y="1403664"/>
            <a:ext cx="8775572" cy="402199"/>
            <a:chOff x="559817" y="2148284"/>
            <a:chExt cx="8775572" cy="402199"/>
          </a:xfrm>
        </p:grpSpPr>
        <p:sp>
          <p:nvSpPr>
            <p:cNvPr id="15"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9">
              <a:extLst>
                <a:ext uri="{FF2B5EF4-FFF2-40B4-BE49-F238E27FC236}">
                  <a16:creationId xmlns:a16="http://schemas.microsoft.com/office/drawing/2014/main" id="{97EC28A6-DD84-4FEF-84BE-A8DBE1B0A7E9}"/>
                </a:ext>
              </a:extLst>
            </p:cNvPr>
            <p:cNvSpPr/>
            <p:nvPr/>
          </p:nvSpPr>
          <p:spPr>
            <a:xfrm>
              <a:off x="704562" y="2150373"/>
              <a:ext cx="86308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400"/>
                </a:spcAft>
                <a:buClr>
                  <a:srgbClr val="193EB0"/>
                </a:buClr>
                <a:defRPr/>
              </a:pPr>
              <a:r>
                <a:rPr lang="vi-VN" altLang="ko-KR" sz="1300" dirty="0">
                  <a:solidFill>
                    <a:schemeClr val="tx1"/>
                  </a:solidFill>
                  <a:latin typeface="SamsungOne-400" panose="020B0503030303020204" pitchFamily="34" charset="0"/>
                  <a:ea typeface="SamsungOne-400" panose="020B0503030303020204" pitchFamily="34" charset="0"/>
                </a:rPr>
                <a:t>Đoạn mã sau đây cho thấy cách sử dụng ba hàm mất mát khi logit hoặc xác suất bao gồm lớp được cung cấp làm đầu vào.</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grpSp>
        <p:nvGrpSpPr>
          <p:cNvPr id="6" name="그룹 5"/>
          <p:cNvGrpSpPr/>
          <p:nvPr/>
        </p:nvGrpSpPr>
        <p:grpSpPr>
          <a:xfrm>
            <a:off x="558396" y="1916832"/>
            <a:ext cx="8782050" cy="2569824"/>
            <a:chOff x="558396" y="1916832"/>
            <a:chExt cx="8782050" cy="2569824"/>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916832"/>
              <a:ext cx="8782050" cy="2569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5" name="그룹 4"/>
            <p:cNvGrpSpPr/>
            <p:nvPr/>
          </p:nvGrpSpPr>
          <p:grpSpPr>
            <a:xfrm>
              <a:off x="704562" y="1932072"/>
              <a:ext cx="8630826" cy="2356911"/>
              <a:chOff x="704562" y="1932072"/>
              <a:chExt cx="8630826" cy="2356911"/>
            </a:xfrm>
          </p:grpSpPr>
          <p:pic>
            <p:nvPicPr>
              <p:cNvPr id="18" name="그림 17"/>
              <p:cNvPicPr>
                <a:picLocks noChangeAspect="1"/>
              </p:cNvPicPr>
              <p:nvPr/>
            </p:nvPicPr>
            <p:blipFill rotWithShape="1">
              <a:blip r:embed="rId3"/>
              <a:srcRect t="71198" b="6326"/>
              <a:stretch/>
            </p:blipFill>
            <p:spPr>
              <a:xfrm>
                <a:off x="704562" y="1932073"/>
                <a:ext cx="7617914" cy="1847448"/>
              </a:xfrm>
              <a:prstGeom prst="rect">
                <a:avLst/>
              </a:prstGeom>
            </p:spPr>
          </p:pic>
          <p:pic>
            <p:nvPicPr>
              <p:cNvPr id="20" name="그림 19"/>
              <p:cNvPicPr>
                <a:picLocks noChangeAspect="1"/>
              </p:cNvPicPr>
              <p:nvPr/>
            </p:nvPicPr>
            <p:blipFill rotWithShape="1">
              <a:blip r:embed="rId3"/>
              <a:srcRect l="83097" t="71197" b="128"/>
              <a:stretch/>
            </p:blipFill>
            <p:spPr>
              <a:xfrm>
                <a:off x="8047755" y="1932072"/>
                <a:ext cx="1287633" cy="2356911"/>
              </a:xfrm>
              <a:prstGeom prst="rect">
                <a:avLst/>
              </a:prstGeom>
            </p:spPr>
          </p:pic>
        </p:grpSp>
        <p:sp>
          <p:nvSpPr>
            <p:cNvPr id="24" name="TextBox 23">
              <a:extLst>
                <a:ext uri="{FF2B5EF4-FFF2-40B4-BE49-F238E27FC236}">
                  <a16:creationId xmlns:a16="http://schemas.microsoft.com/office/drawing/2014/main" id="{2050B0E4-10AE-444B-BBB0-E2893F7E0391}"/>
                </a:ext>
              </a:extLst>
            </p:cNvPr>
            <p:cNvSpPr txBox="1"/>
            <p:nvPr/>
          </p:nvSpPr>
          <p:spPr>
            <a:xfrm>
              <a:off x="1467083" y="1991573"/>
              <a:ext cx="2947437" cy="162348"/>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568E8E"/>
                  </a:solidFill>
                  <a:latin typeface="D2Coding" panose="020B0609020101020101" pitchFamily="49" charset="-127"/>
                  <a:ea typeface="D2Coding" panose="020B0609020101020101" pitchFamily="49" charset="-127"/>
                </a:defRPr>
              </a:lvl1pPr>
            </a:lstStyle>
            <a:p>
              <a:r>
                <a:rPr lang="en-US" altLang="ko-KR" sz="1150" dirty="0"/>
                <a:t>####### Sparse </a:t>
              </a:r>
              <a:r>
                <a:rPr lang="en-US" altLang="ko-KR" sz="1150" dirty="0" err="1"/>
                <a:t>categorial</a:t>
              </a:r>
              <a:r>
                <a:rPr lang="en-US" altLang="ko-KR" sz="1150" dirty="0"/>
                <a:t> cross entropy</a:t>
              </a:r>
              <a:endParaRPr lang="ko-KR" altLang="en-US" sz="1150" dirty="0"/>
            </a:p>
          </p:txBody>
        </p:sp>
        <p:sp>
          <p:nvSpPr>
            <p:cNvPr id="25" name="TextBox 24">
              <a:extLst>
                <a:ext uri="{FF2B5EF4-FFF2-40B4-BE49-F238E27FC236}">
                  <a16:creationId xmlns:a16="http://schemas.microsoft.com/office/drawing/2014/main" id="{83EC0976-3C97-6748-8F05-8D72EE0787C9}"/>
                </a:ext>
              </a:extLst>
            </p:cNvPr>
            <p:cNvSpPr txBox="1"/>
            <p:nvPr/>
          </p:nvSpPr>
          <p:spPr>
            <a:xfrm>
              <a:off x="1760577" y="3048000"/>
              <a:ext cx="2592288" cy="17246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'Sparse CCE (probability): {:.4f}'</a:t>
              </a:r>
              <a:r>
                <a:rPr lang="en-US" altLang="ko-KR" sz="1100" dirty="0">
                  <a:solidFill>
                    <a:schemeClr val="tx1"/>
                  </a:solidFill>
                </a:rPr>
                <a:t>.format(</a:t>
              </a:r>
              <a:endParaRPr lang="ko-KR" altLang="en-US" sz="1100" dirty="0">
                <a:solidFill>
                  <a:schemeClr val="tx1"/>
                </a:solidFill>
              </a:endParaRPr>
            </a:p>
          </p:txBody>
        </p:sp>
        <p:sp>
          <p:nvSpPr>
            <p:cNvPr id="30" name="TextBox 29">
              <a:extLst>
                <a:ext uri="{FF2B5EF4-FFF2-40B4-BE49-F238E27FC236}">
                  <a16:creationId xmlns:a16="http://schemas.microsoft.com/office/drawing/2014/main" id="{83EC0976-3C97-6748-8F05-8D72EE0787C9}"/>
                </a:ext>
              </a:extLst>
            </p:cNvPr>
            <p:cNvSpPr txBox="1"/>
            <p:nvPr/>
          </p:nvSpPr>
          <p:spPr>
            <a:xfrm>
              <a:off x="1760577" y="3363088"/>
              <a:ext cx="1808081" cy="169842"/>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t>'(logit): {:.4f}'</a:t>
              </a:r>
              <a:r>
                <a:rPr lang="en-US" altLang="ko-KR" sz="1100" dirty="0">
                  <a:solidFill>
                    <a:schemeClr val="tx1"/>
                  </a:solidFill>
                </a:rPr>
                <a:t>.format(</a:t>
              </a:r>
              <a:endParaRPr lang="ko-KR" altLang="en-US" dirty="0">
                <a:solidFill>
                  <a:schemeClr val="tx1"/>
                </a:solidFill>
              </a:endParaRPr>
            </a:p>
          </p:txBody>
        </p:sp>
        <p:sp>
          <p:nvSpPr>
            <p:cNvPr id="31" name="TextBox 30">
              <a:extLst>
                <a:ext uri="{FF2B5EF4-FFF2-40B4-BE49-F238E27FC236}">
                  <a16:creationId xmlns:a16="http://schemas.microsoft.com/office/drawing/2014/main" id="{83EC0976-3C97-6748-8F05-8D72EE0787C9}"/>
                </a:ext>
              </a:extLst>
            </p:cNvPr>
            <p:cNvSpPr txBox="1"/>
            <p:nvPr/>
          </p:nvSpPr>
          <p:spPr>
            <a:xfrm>
              <a:off x="1503412" y="3854410"/>
              <a:ext cx="3528392" cy="484083"/>
            </a:xfrm>
            <a:prstGeom prst="rect">
              <a:avLst/>
            </a:prstGeom>
            <a:solidFill>
              <a:schemeClr val="bg1"/>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sz="1100" dirty="0">
                  <a:solidFill>
                    <a:schemeClr val="tx1">
                      <a:lumMod val="75000"/>
                      <a:lumOff val="25000"/>
                    </a:schemeClr>
                  </a:solidFill>
                </a:rPr>
                <a:t>BCE (probability): 0.3711  (Logit): 0.3711</a:t>
              </a:r>
            </a:p>
            <a:p>
              <a:pPr algn="l"/>
              <a:r>
                <a:rPr lang="en-US" altLang="ko-KR" sz="1100" dirty="0">
                  <a:solidFill>
                    <a:schemeClr val="tx1">
                      <a:lumMod val="75000"/>
                      <a:lumOff val="25000"/>
                    </a:schemeClr>
                  </a:solidFill>
                </a:rPr>
                <a:t>CCE (probability): 0.5996  (Logit): 0.5996</a:t>
              </a:r>
            </a:p>
            <a:p>
              <a:pPr algn="l"/>
              <a:r>
                <a:rPr lang="en-US" altLang="ko-KR" sz="1100" dirty="0">
                  <a:solidFill>
                    <a:schemeClr val="tx1">
                      <a:lumMod val="75000"/>
                      <a:lumOff val="25000"/>
                    </a:schemeClr>
                  </a:solidFill>
                </a:rPr>
                <a:t>Sparse CCE (probability): 0.5996  (Logit): 0.5996</a:t>
              </a:r>
              <a:endParaRPr lang="ko-KR" altLang="en-US" sz="1100" dirty="0">
                <a:solidFill>
                  <a:schemeClr val="tx1">
                    <a:lumMod val="75000"/>
                    <a:lumOff val="25000"/>
                  </a:schemeClr>
                </a:solidFill>
              </a:endParaRPr>
            </a:p>
          </p:txBody>
        </p:sp>
      </p:grpSp>
    </p:spTree>
    <p:extLst>
      <p:ext uri="{BB962C8B-B14F-4D97-AF65-F5344CB8AC3E}">
        <p14:creationId xmlns:p14="http://schemas.microsoft.com/office/powerpoint/2010/main" val="3763418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3"/>
          <p:cNvGrpSpPr/>
          <p:nvPr/>
        </p:nvGrpSpPr>
        <p:grpSpPr>
          <a:xfrm>
            <a:off x="559817" y="1399913"/>
            <a:ext cx="8908183" cy="3093054"/>
            <a:chOff x="559817" y="1399913"/>
            <a:chExt cx="8908183" cy="3093054"/>
          </a:xfrm>
        </p:grpSpPr>
        <p:grpSp>
          <p:nvGrpSpPr>
            <p:cNvPr id="6" name="그룹 4">
              <a:extLst>
                <a:ext uri="{FF2B5EF4-FFF2-40B4-BE49-F238E27FC236}">
                  <a16:creationId xmlns:a16="http://schemas.microsoft.com/office/drawing/2014/main" id="{D15585C6-1FC8-4615-9C4A-E22A876A6B6D}"/>
                </a:ext>
              </a:extLst>
            </p:cNvPr>
            <p:cNvGrpSpPr/>
            <p:nvPr/>
          </p:nvGrpSpPr>
          <p:grpSpPr>
            <a:xfrm>
              <a:off x="559817" y="1399913"/>
              <a:ext cx="8775572" cy="200055"/>
              <a:chOff x="559817" y="2144533"/>
              <a:chExt cx="8775572" cy="200055"/>
            </a:xfrm>
          </p:grpSpPr>
          <p:sp>
            <p:nvSpPr>
              <p:cNvPr id="8"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9" name="직사각형 7">
                <a:extLst>
                  <a:ext uri="{FF2B5EF4-FFF2-40B4-BE49-F238E27FC236}">
                    <a16:creationId xmlns:a16="http://schemas.microsoft.com/office/drawing/2014/main" id="{97EC28A6-DD84-4FEF-84BE-A8DBE1B0A7E9}"/>
                  </a:ext>
                </a:extLst>
              </p:cNvPr>
              <p:cNvSpPr/>
              <p:nvPr/>
            </p:nvSpPr>
            <p:spPr>
              <a:xfrm>
                <a:off x="704562" y="2144533"/>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7" name="TextBox 6"/>
            <p:cNvSpPr txBox="1"/>
            <p:nvPr/>
          </p:nvSpPr>
          <p:spPr>
            <a:xfrm>
              <a:off x="634989" y="1681941"/>
              <a:ext cx="8833011" cy="2811026"/>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Đôi khi, entropy chéo phân loại được sử dụng để phân loại nhị phân.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một mô hình trả về một giá trị đầu ra cho mỗi mẫu trong phân loại nhị phân.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ra này có thể được coi là xác suất P [lớp=1] của lớp tích cực (ví dụ lớp 1).</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các bài toán phân loại nhị phân, P[class=0] = 1 - P[class=1]</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không cần thêm Bài đầu ra để tạo xác suất của lớp phủ định.</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Thông thường, một mẫu nhận được hai đầu ra, mỗi đầu ra được xác định là xác suất cho mỗi loại (P[class=0] hoặc P[class=1])</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như vậy, nên chuẩn hóa đầu ra (nghĩa là tính tổng bằng 1) bằng cách sử dụng hàm softmax (thay vì sigmoid logistic)</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Ở đây, entropy chéo phân loại là hàm mất mát thích hợp.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spc="-60" dirty="0">
                  <a:solidFill>
                    <a:schemeClr val="bg1"/>
                  </a:solidFill>
                  <a:latin typeface="iCiel Samsung Sharp Sans Medium" pitchFamily="2" charset="0"/>
                  <a:ea typeface="iCiel Samsung Sharp Sans Medium" pitchFamily="2" charset="0"/>
                  <a:cs typeface="iCiel Samsung Sharp Sans Medium" pitchFamily="2" charset="0"/>
                </a:rPr>
                <a:t>1.3. Xây dựng mạng nơ-ron tích chập sâu bằng các thành phần cơ bản</a:t>
              </a:r>
              <a:endParaRPr lang="ko-KR" altLang="en-US" spc="-60"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2987345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133">
            <a:extLst>
              <a:ext uri="{FF2B5EF4-FFF2-40B4-BE49-F238E27FC236}">
                <a16:creationId xmlns:a16="http://schemas.microsoft.com/office/drawing/2014/main" id="{551F01E8-8777-4A7B-AD71-63E7C805C68C}"/>
              </a:ext>
            </a:extLst>
          </p:cNvPr>
          <p:cNvSpPr/>
          <p:nvPr/>
        </p:nvSpPr>
        <p:spPr>
          <a:xfrm>
            <a:off x="989683" y="3133792"/>
            <a:ext cx="842622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Medium" pitchFamily="2" charset="0"/>
                <a:ea typeface="맑은 고딕" panose="020B0503020000020004" pitchFamily="50" charset="-127"/>
                <a:cs typeface="iCiel Samsung Sharp Sans Medium" pitchFamily="2" charset="0"/>
              </a:rPr>
              <a:t>Giới</a:t>
            </a:r>
            <a:r>
              <a:rPr kumimoji="1" lang="en-US" altLang="ko-KR" sz="3200" dirty="0">
                <a:solidFill>
                  <a:prstClr val="black"/>
                </a:solidFill>
                <a:latin typeface="iCiel Samsung Sharp Sans Medium" pitchFamily="2" charset="0"/>
                <a:ea typeface="맑은 고딕" panose="020B0503020000020004" pitchFamily="50" charset="-127"/>
                <a:cs typeface="iCiel Samsung Sharp Sans Medium" pitchFamily="2" charset="0"/>
              </a:rPr>
              <a:t> </a:t>
            </a:r>
            <a:r>
              <a:rPr kumimoji="1" lang="en-US" altLang="ko-KR" sz="3200" dirty="0" err="1">
                <a:solidFill>
                  <a:prstClr val="black"/>
                </a:solidFill>
                <a:latin typeface="iCiel Samsung Sharp Sans Medium" pitchFamily="2" charset="0"/>
                <a:ea typeface="맑은 고딕" panose="020B0503020000020004" pitchFamily="50" charset="-127"/>
                <a:cs typeface="iCiel Samsung Sharp Sans Medium" pitchFamily="2" charset="0"/>
              </a:rPr>
              <a:t>thiệu</a:t>
            </a:r>
            <a:r>
              <a:rPr kumimoji="1" lang="en-US" altLang="ko-KR" sz="3200" dirty="0">
                <a:solidFill>
                  <a:prstClr val="black"/>
                </a:solidFill>
                <a:latin typeface="iCiel Samsung Sharp Sans Medium" pitchFamily="2" charset="0"/>
                <a:ea typeface="맑은 고딕" panose="020B0503020000020004" pitchFamily="50" charset="-127"/>
                <a:cs typeface="iCiel Samsung Sharp Sans Medium" pitchFamily="2" charset="0"/>
              </a:rPr>
              <a:t> </a:t>
            </a:r>
            <a:r>
              <a:rPr kumimoji="1" lang="en-US" altLang="ko-KR" sz="3200" dirty="0" err="1">
                <a:solidFill>
                  <a:prstClr val="black"/>
                </a:solidFill>
                <a:latin typeface="iCiel Samsung Sharp Sans Medium" pitchFamily="2" charset="0"/>
                <a:ea typeface="맑은 고딕" panose="020B0503020000020004" pitchFamily="50" charset="-127"/>
                <a:cs typeface="iCiel Samsung Sharp Sans Medium" pitchFamily="2" charset="0"/>
              </a:rPr>
              <a:t>về</a:t>
            </a:r>
            <a:r>
              <a:rPr kumimoji="1" lang="en-US" altLang="ko-KR" sz="3200" dirty="0">
                <a:solidFill>
                  <a:prstClr val="black"/>
                </a:solidFill>
                <a:latin typeface="iCiel Samsung Sharp Sans Medium" pitchFamily="2" charset="0"/>
                <a:ea typeface="맑은 고딕" panose="020B0503020000020004" pitchFamily="50" charset="-127"/>
                <a:cs typeface="iCiel Samsung Sharp Sans Medium" pitchFamily="2" charset="0"/>
              </a:rPr>
              <a:t> </a:t>
            </a:r>
            <a:r>
              <a:rPr kumimoji="1" lang="en-US" altLang="ko-KR" sz="3200" dirty="0" err="1">
                <a:solidFill>
                  <a:prstClr val="black"/>
                </a:solidFill>
                <a:latin typeface="iCiel Samsung Sharp Sans Medium" pitchFamily="2" charset="0"/>
                <a:ea typeface="맑은 고딕" panose="020B0503020000020004" pitchFamily="50" charset="-127"/>
                <a:cs typeface="iCiel Samsung Sharp Sans Medium" pitchFamily="2" charset="0"/>
              </a:rPr>
              <a:t>mô</a:t>
            </a:r>
            <a:r>
              <a:rPr kumimoji="1" lang="en-US" altLang="ko-KR" sz="3200" dirty="0">
                <a:solidFill>
                  <a:prstClr val="black"/>
                </a:solidFill>
                <a:latin typeface="iCiel Samsung Sharp Sans Medium" pitchFamily="2" charset="0"/>
                <a:ea typeface="맑은 고딕" panose="020B0503020000020004" pitchFamily="50" charset="-127"/>
                <a:cs typeface="iCiel Samsung Sharp Sans Medium" pitchFamily="2" charset="0"/>
              </a:rPr>
              <a:t> </a:t>
            </a:r>
            <a:r>
              <a:rPr kumimoji="1" lang="en-US" altLang="ko-KR" sz="3200" dirty="0" err="1">
                <a:solidFill>
                  <a:prstClr val="black"/>
                </a:solidFill>
                <a:latin typeface="iCiel Samsung Sharp Sans Medium" pitchFamily="2" charset="0"/>
                <a:ea typeface="맑은 고딕" panose="020B0503020000020004" pitchFamily="50" charset="-127"/>
                <a:cs typeface="iCiel Samsung Sharp Sans Medium" pitchFamily="2" charset="0"/>
              </a:rPr>
              <a:t>hình</a:t>
            </a:r>
            <a:r>
              <a:rPr kumimoji="1" lang="en-US" altLang="ko-KR" sz="3200" dirty="0">
                <a:solidFill>
                  <a:prstClr val="black"/>
                </a:solidFill>
                <a:latin typeface="iCiel Samsung Sharp Sans Medium" pitchFamily="2" charset="0"/>
                <a:ea typeface="맑은 고딕" panose="020B0503020000020004" pitchFamily="50" charset="-127"/>
                <a:cs typeface="iCiel Samsung Sharp Sans Medium" pitchFamily="2" charset="0"/>
              </a:rPr>
              <a:t> CNN</a:t>
            </a:r>
            <a:endParaRPr kumimoji="1" lang="ko-KR" altLang="en-US" sz="3200" dirty="0">
              <a:solidFill>
                <a:prstClr val="black"/>
              </a:solidFill>
              <a:latin typeface="iCiel Samsung Sharp Sans Medium" pitchFamily="2" charset="0"/>
              <a:ea typeface="맑은 고딕" panose="020B0503020000020004" pitchFamily="50" charset="-127"/>
              <a:cs typeface="iCiel Samsung Sharp Sans Medium" pitchFamily="2" charset="0"/>
            </a:endParaRPr>
          </a:p>
        </p:txBody>
      </p:sp>
      <p:sp>
        <p:nvSpPr>
          <p:cNvPr id="46"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1.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47" name="그룹 46">
            <a:extLst>
              <a:ext uri="{FF2B5EF4-FFF2-40B4-BE49-F238E27FC236}">
                <a16:creationId xmlns:a16="http://schemas.microsoft.com/office/drawing/2014/main" id="{78C7822F-4A92-4B26-8069-24743E91C31D}"/>
              </a:ext>
            </a:extLst>
          </p:cNvPr>
          <p:cNvGrpSpPr/>
          <p:nvPr/>
        </p:nvGrpSpPr>
        <p:grpSpPr>
          <a:xfrm>
            <a:off x="1079574" y="4005064"/>
            <a:ext cx="7544246" cy="1553496"/>
            <a:chOff x="1051307" y="4065033"/>
            <a:chExt cx="7544246" cy="1553496"/>
          </a:xfrm>
        </p:grpSpPr>
        <p:sp>
          <p:nvSpPr>
            <p:cNvPr id="48" name="직사각형 47">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1.1. Giới thiệu về Mạng nơ-ron tích chập (CNN)</a:t>
              </a:r>
              <a:endParaRPr kumimoji="1" lang="en-US" altLang="ko-KR" sz="1799" dirty="0">
                <a:solidFill>
                  <a:prstClr val="white">
                    <a:lumMod val="65000"/>
                  </a:prstClr>
                </a:solidFill>
                <a:latin typeface="SamsungOne-400" panose="020B0503030303020204" pitchFamily="34" charset="0"/>
              </a:endParaRPr>
            </a:p>
          </p:txBody>
        </p:sp>
        <p:sp>
          <p:nvSpPr>
            <p:cNvPr id="49" name="직사각형 48">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50" name="직사각형 49">
              <a:extLst>
                <a:ext uri="{FF2B5EF4-FFF2-40B4-BE49-F238E27FC236}">
                  <a16:creationId xmlns:a16="http://schemas.microsoft.com/office/drawing/2014/main" id="{475B5DE5-347D-4119-80E7-2377740127D9}"/>
                </a:ext>
              </a:extLst>
            </p:cNvPr>
            <p:cNvSpPr/>
            <p:nvPr/>
          </p:nvSpPr>
          <p:spPr>
            <a:xfrm>
              <a:off x="1234128" y="4495903"/>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1.2. Các thành phần của Mạng nơ-ron tích chập (CNN)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52" name="Group 2">
              <a:extLst>
                <a:ext uri="{FF2B5EF4-FFF2-40B4-BE49-F238E27FC236}">
                  <a16:creationId xmlns:a16="http://schemas.microsoft.com/office/drawing/2014/main" id="{5DD676FB-B4EE-42C9-A471-E6CF497FCB25}"/>
                </a:ext>
              </a:extLst>
            </p:cNvPr>
            <p:cNvGrpSpPr/>
            <p:nvPr/>
          </p:nvGrpSpPr>
          <p:grpSpPr>
            <a:xfrm>
              <a:off x="1051307" y="4924425"/>
              <a:ext cx="7544246" cy="278064"/>
              <a:chOff x="571500" y="5165783"/>
              <a:chExt cx="7546665" cy="278153"/>
            </a:xfrm>
          </p:grpSpPr>
          <p:sp>
            <p:nvSpPr>
              <p:cNvPr id="56" name="직사각형 43">
                <a:extLst>
                  <a:ext uri="{FF2B5EF4-FFF2-40B4-BE49-F238E27FC236}">
                    <a16:creationId xmlns:a16="http://schemas.microsoft.com/office/drawing/2014/main" id="{7C361C6F-D073-4FC0-8ED0-8901EA9A95A1}"/>
                  </a:ext>
                </a:extLst>
              </p:cNvPr>
              <p:cNvSpPr/>
              <p:nvPr/>
            </p:nvSpPr>
            <p:spPr>
              <a:xfrm>
                <a:off x="754380" y="5166976"/>
                <a:ext cx="7363785"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1.3. Xây dựng mạng nơ-ron tích chập sâu bằng các thành phần cơ bản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53" name="Group 2">
              <a:extLst>
                <a:ext uri="{FF2B5EF4-FFF2-40B4-BE49-F238E27FC236}">
                  <a16:creationId xmlns:a16="http://schemas.microsoft.com/office/drawing/2014/main" id="{794E924D-B558-410D-817D-FD91A81E4C39}"/>
                </a:ext>
              </a:extLst>
            </p:cNvPr>
            <p:cNvGrpSpPr/>
            <p:nvPr/>
          </p:nvGrpSpPr>
          <p:grpSpPr>
            <a:xfrm>
              <a:off x="1051307" y="5341657"/>
              <a:ext cx="6550078" cy="276872"/>
              <a:chOff x="571500" y="5153303"/>
              <a:chExt cx="6552178" cy="276960"/>
            </a:xfrm>
          </p:grpSpPr>
          <p:sp>
            <p:nvSpPr>
              <p:cNvPr id="54" name="직사각형 43">
                <a:extLst>
                  <a:ext uri="{FF2B5EF4-FFF2-40B4-BE49-F238E27FC236}">
                    <a16:creationId xmlns:a16="http://schemas.microsoft.com/office/drawing/2014/main" id="{E636EDF9-BD08-4EFB-ABDD-A5E21AC16A7F}"/>
                  </a:ext>
                </a:extLst>
              </p:cNvPr>
              <p:cNvSpPr/>
              <p:nvPr/>
            </p:nvSpPr>
            <p:spPr>
              <a:xfrm>
                <a:off x="754380" y="5153303"/>
                <a:ext cx="6369298"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black">
                        <a:lumMod val="75000"/>
                        <a:lumOff val="25000"/>
                      </a:prstClr>
                    </a:solidFill>
                    <a:latin typeface="SamsungOne-700" panose="020B0803030303020204" pitchFamily="34" charset="0"/>
                    <a:ea typeface="맑은 고딕" panose="020B0503020000020004" pitchFamily="50" charset="-127"/>
                  </a:rPr>
                  <a:t>1.4. Xây dựng Mạng nơ-ron tích hợp bằng TensorFlow</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5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796113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8" name="직사각형 7">
            <a:extLst>
              <a:ext uri="{FF2B5EF4-FFF2-40B4-BE49-F238E27FC236}">
                <a16:creationId xmlns:a16="http://schemas.microsoft.com/office/drawing/2014/main" id="{EFD36E6A-11F0-455E-A4D9-32EF7D482FF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Xây dựng Mạng nơ-ron tích hợp bằng TensorFlow</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9" name="그룹 38">
            <a:extLst>
              <a:ext uri="{FF2B5EF4-FFF2-40B4-BE49-F238E27FC236}">
                <a16:creationId xmlns:a16="http://schemas.microsoft.com/office/drawing/2014/main" id="{D15585C6-1FC8-4615-9C4A-E22A876A6B6D}"/>
              </a:ext>
            </a:extLst>
          </p:cNvPr>
          <p:cNvGrpSpPr/>
          <p:nvPr/>
        </p:nvGrpSpPr>
        <p:grpSpPr>
          <a:xfrm>
            <a:off x="559817" y="1902499"/>
            <a:ext cx="8783192" cy="215444"/>
            <a:chOff x="559817" y="2136914"/>
            <a:chExt cx="8783192" cy="215444"/>
          </a:xfrm>
        </p:grpSpPr>
        <p:sp>
          <p:nvSpPr>
            <p:cNvPr id="14" name="직사각형 3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5" name="직사각형 4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Xây dựng Mạng nơ-ron tích hợp bằng TensorFlow</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6" name="직사각형 41">
            <a:extLst>
              <a:ext uri="{FF2B5EF4-FFF2-40B4-BE49-F238E27FC236}">
                <a16:creationId xmlns:a16="http://schemas.microsoft.com/office/drawing/2014/main" id="{D8BF98C4-B566-4812-B5F0-560CFBA969E7}"/>
              </a:ext>
            </a:extLst>
          </p:cNvPr>
          <p:cNvSpPr/>
          <p:nvPr/>
        </p:nvSpPr>
        <p:spPr>
          <a:xfrm>
            <a:off x="702940" y="2178307"/>
            <a:ext cx="8632825"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Cho đến nay, bạn đã xây dựng mạng nơ-ron để nhận dạng số viết tay bằng cách sử dụng công cụ ước tính TensorFlow và sử dụng nhiều API TensorFlow khác nhau.</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Đạt được độ chính xác 89% khi sử dụng DNNClassifier có hai lớp ẩn.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Tại đây, hãy xây dựng CNN để nhận dạng số viết tay và kiểm tra xem nó có hoạt động tốt hơn MLP (DNNClassifier)</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nối đầy đủ khéo léo giải quyết vấn đề này.</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các ứng dụng có chức năng như nhận dạng số tài khoản ngân hàng viết tay, một sai sót nhỏ có thể dẫn đến tổn thất lớn.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Tốt nhất là giảm lỗi càng nhiều càng tốt.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4683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Mạng</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nơ-ron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tích</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chập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(CNN)</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Về Mạng nơ-ron tích chập (CNN):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44605"/>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CNN là một mạng nơ-ron sâu thường được sử dụng để phân loại hình ảnh. </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639763" lvl="1"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90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kỷ</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20, Yann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LeCun’s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LeNet-5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CNN.</a:t>
            </a:r>
          </a:p>
          <a:p>
            <a:pPr marL="639763" lvl="1"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2012,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AlexNet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Alex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Krizhevsky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thẳng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ImageNet.</a:t>
            </a:r>
          </a:p>
          <a:p>
            <a:pPr marL="639763" lvl="1"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2014,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GoogleNet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Szegedy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thẳng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ImageNet.</a:t>
            </a:r>
          </a:p>
        </p:txBody>
      </p:sp>
    </p:spTree>
    <p:extLst>
      <p:ext uri="{BB962C8B-B14F-4D97-AF65-F5344CB8AC3E}">
        <p14:creationId xmlns:p14="http://schemas.microsoft.com/office/powerpoint/2010/main" val="3422212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3" name="그룹 16">
            <a:extLst>
              <a:ext uri="{FF2B5EF4-FFF2-40B4-BE49-F238E27FC236}">
                <a16:creationId xmlns:a16="http://schemas.microsoft.com/office/drawing/2014/main" id="{D15585C6-1FC8-4615-9C4A-E22A876A6B6D}"/>
              </a:ext>
            </a:extLst>
          </p:cNvPr>
          <p:cNvGrpSpPr/>
          <p:nvPr/>
        </p:nvGrpSpPr>
        <p:grpSpPr>
          <a:xfrm>
            <a:off x="559817" y="1399912"/>
            <a:ext cx="8775572" cy="200055"/>
            <a:chOff x="559817" y="2144532"/>
            <a:chExt cx="8775572" cy="200055"/>
          </a:xfrm>
        </p:grpSpPr>
        <p:sp>
          <p:nvSpPr>
            <p:cNvPr id="24"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19">
              <a:extLst>
                <a:ext uri="{FF2B5EF4-FFF2-40B4-BE49-F238E27FC236}">
                  <a16:creationId xmlns:a16="http://schemas.microsoft.com/office/drawing/2014/main" id="{97EC28A6-DD84-4FEF-84BE-A8DBE1B0A7E9}"/>
                </a:ext>
              </a:extLst>
            </p:cNvPr>
            <p:cNvSpPr/>
            <p:nvPr/>
          </p:nvSpPr>
          <p:spPr>
            <a:xfrm>
              <a:off x="704562" y="2144532"/>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CNN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lớp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6" name="TextBox 25"/>
          <p:cNvSpPr txBox="1"/>
          <p:nvPr/>
        </p:nvSpPr>
        <p:spPr>
          <a:xfrm>
            <a:off x="634989" y="1681941"/>
            <a:ext cx="9140959" cy="2610971"/>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Cấu trúc mạng cho bài tập này được thể hiện trong hình bên dưới.</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vào là hình ảnh thang độ xám 28 x 28.</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 của ten</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đầu vào là kích thước lô x 28 x 28 x 1 xem xét số lượng kênh ( 1 vì đó là hình ảnh thang độ xám) và bố cục của lô hình ảnh đầu vào.</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đầu vào đi qua hai lớp tích chập với nhân 5 x 5.</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Tích chập đầu tiên in ra 32 bản đồ đặc trưng và lần thứ hai in ra 64 bản đồ đặc trưng.</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lớp tích chập được theo sau bởi thao tác gộp tối đa P2×2 để lấy mẫu con.</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đầu ra của lớp được kết nối đầy đủ được chuyển đến lớp được kết nối đầy đủ thứ hai, đây là lớp softmax cuối cùng.</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Trang trình bày tiếp theo hiển thị cấu trúc mạng mà bạn đang xây dựng.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7" name="그룹 36"/>
          <p:cNvGrpSpPr/>
          <p:nvPr/>
        </p:nvGrpSpPr>
        <p:grpSpPr>
          <a:xfrm>
            <a:off x="1628100" y="4424607"/>
            <a:ext cx="6272895" cy="1829582"/>
            <a:chOff x="1628100" y="4424607"/>
            <a:chExt cx="6272895" cy="1829582"/>
          </a:xfrm>
        </p:grpSpPr>
        <p:grpSp>
          <p:nvGrpSpPr>
            <p:cNvPr id="38" name="그룹 37"/>
            <p:cNvGrpSpPr/>
            <p:nvPr/>
          </p:nvGrpSpPr>
          <p:grpSpPr>
            <a:xfrm>
              <a:off x="1628100" y="4424607"/>
              <a:ext cx="6272895" cy="1829582"/>
              <a:chOff x="1628100" y="4424607"/>
              <a:chExt cx="6272895" cy="1829582"/>
            </a:xfrm>
          </p:grpSpPr>
          <p:pic>
            <p:nvPicPr>
              <p:cNvPr id="40" name="Picture 2"/>
              <p:cNvPicPr>
                <a:picLocks noChangeAspect="1" noChangeArrowheads="1"/>
              </p:cNvPicPr>
              <p:nvPr/>
            </p:nvPicPr>
            <p:blipFill rotWithShape="1">
              <a:blip r:embed="rId3" cstate="print"/>
              <a:srcRect t="18927" b="14993"/>
              <a:stretch/>
            </p:blipFill>
            <p:spPr bwMode="auto">
              <a:xfrm>
                <a:off x="1628100" y="4805848"/>
                <a:ext cx="6244274" cy="1225430"/>
              </a:xfrm>
              <a:prstGeom prst="rect">
                <a:avLst/>
              </a:prstGeom>
              <a:noFill/>
              <a:ln w="9525">
                <a:noFill/>
                <a:miter lim="800000"/>
                <a:headEnd/>
                <a:tailEnd/>
              </a:ln>
            </p:spPr>
          </p:pic>
          <p:sp>
            <p:nvSpPr>
              <p:cNvPr id="41" name="TextBox 40">
                <a:extLst>
                  <a:ext uri="{FF2B5EF4-FFF2-40B4-BE49-F238E27FC236}">
                    <a16:creationId xmlns:a16="http://schemas.microsoft.com/office/drawing/2014/main" id="{558D3A0D-B315-D048-9402-0E115DB68AE8}"/>
                  </a:ext>
                </a:extLst>
              </p:cNvPr>
              <p:cNvSpPr txBox="1"/>
              <p:nvPr/>
            </p:nvSpPr>
            <p:spPr>
              <a:xfrm>
                <a:off x="2125980" y="4424608"/>
                <a:ext cx="808092" cy="3455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err="1">
                    <a:solidFill>
                      <a:schemeClr val="tx1"/>
                    </a:solidFill>
                    <a:latin typeface="SamsungOne-400" panose="020B0503030303020204" pitchFamily="34" charset="0"/>
                    <a:ea typeface="SamsungOne-400" panose="020B0503030303020204" pitchFamily="34" charset="0"/>
                  </a:rPr>
                  <a:t>Tích</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chập</a:t>
                </a:r>
                <a:endParaRPr lang="en-US" altLang="ko-KR" dirty="0">
                  <a:solidFill>
                    <a:schemeClr val="tx1"/>
                  </a:solidFill>
                  <a:latin typeface="SamsungOne-400" panose="020B0503030303020204" pitchFamily="34" charset="0"/>
                  <a:ea typeface="SamsungOne-400" panose="020B0503030303020204" pitchFamily="34" charset="0"/>
                </a:endParaRPr>
              </a:p>
              <a:p>
                <a:pPr algn="ctr"/>
                <a:r>
                  <a:rPr lang="en-US" altLang="ko-KR" dirty="0">
                    <a:solidFill>
                      <a:schemeClr val="tx1"/>
                    </a:solidFill>
                    <a:latin typeface="SamsungOne-400" panose="020B0503030303020204" pitchFamily="34" charset="0"/>
                    <a:ea typeface="SamsungOne-400" panose="020B0503030303020204" pitchFamily="34" charset="0"/>
                  </a:rPr>
                  <a:t>5</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5</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32</a:t>
                </a:r>
                <a:endParaRPr lang="ko-KR" altLang="en-US" dirty="0">
                  <a:solidFill>
                    <a:schemeClr val="tx1"/>
                  </a:solidFill>
                  <a:latin typeface="SamsungOne-400" panose="020B0503030303020204" pitchFamily="34" charset="0"/>
                </a:endParaRPr>
              </a:p>
            </p:txBody>
          </p:sp>
          <p:sp>
            <p:nvSpPr>
              <p:cNvPr id="42" name="TextBox 41">
                <a:extLst>
                  <a:ext uri="{FF2B5EF4-FFF2-40B4-BE49-F238E27FC236}">
                    <a16:creationId xmlns:a16="http://schemas.microsoft.com/office/drawing/2014/main" id="{1351D59B-8C66-7E44-9C4D-6E46E52AB2F2}"/>
                  </a:ext>
                </a:extLst>
              </p:cNvPr>
              <p:cNvSpPr txBox="1"/>
              <p:nvPr/>
            </p:nvSpPr>
            <p:spPr>
              <a:xfrm>
                <a:off x="3120835" y="4536619"/>
                <a:ext cx="968535" cy="261610"/>
              </a:xfrm>
              <a:prstGeom prst="rect">
                <a:avLst/>
              </a:prstGeom>
              <a:solidFill>
                <a:schemeClr val="bg1"/>
              </a:solidFill>
            </p:spPr>
            <p:txBody>
              <a:bodyPr wrap="non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dirty="0"/>
                  <a:t>Pooling 2 x 2</a:t>
                </a:r>
                <a:endParaRPr lang="ko-KR" altLang="en-US" dirty="0"/>
              </a:p>
            </p:txBody>
          </p:sp>
          <p:sp>
            <p:nvSpPr>
              <p:cNvPr id="43" name="TextBox 42">
                <a:extLst>
                  <a:ext uri="{FF2B5EF4-FFF2-40B4-BE49-F238E27FC236}">
                    <a16:creationId xmlns:a16="http://schemas.microsoft.com/office/drawing/2014/main" id="{D9D2395B-424A-1448-BCA1-B176112F7912}"/>
                  </a:ext>
                </a:extLst>
              </p:cNvPr>
              <p:cNvSpPr txBox="1"/>
              <p:nvPr/>
            </p:nvSpPr>
            <p:spPr>
              <a:xfrm>
                <a:off x="6242271" y="4503420"/>
                <a:ext cx="790989" cy="289560"/>
              </a:xfrm>
              <a:prstGeom prst="rect">
                <a:avLst/>
              </a:prstGeom>
              <a:solidFill>
                <a:schemeClr val="bg1"/>
              </a:solidFill>
            </p:spPr>
            <p:txBody>
              <a:bodyPr wrap="non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dirty="0" err="1"/>
                  <a:t>Kết</a:t>
                </a:r>
                <a:r>
                  <a:rPr lang="en-US" altLang="ko-KR" dirty="0"/>
                  <a:t> </a:t>
                </a:r>
                <a:r>
                  <a:rPr lang="en-US" altLang="ko-KR" dirty="0" err="1"/>
                  <a:t>nối</a:t>
                </a:r>
                <a:r>
                  <a:rPr lang="en-US" altLang="ko-KR" dirty="0"/>
                  <a:t> </a:t>
                </a:r>
                <a:r>
                  <a:rPr lang="en-US" altLang="ko-KR" dirty="0" err="1"/>
                  <a:t>đầy</a:t>
                </a:r>
                <a:r>
                  <a:rPr lang="en-US" altLang="ko-KR" dirty="0"/>
                  <a:t> </a:t>
                </a:r>
                <a:r>
                  <a:rPr lang="en-US" altLang="ko-KR" dirty="0" err="1"/>
                  <a:t>đủ</a:t>
                </a:r>
                <a:endParaRPr lang="ko-KR" altLang="en-US" dirty="0"/>
              </a:p>
            </p:txBody>
          </p:sp>
          <p:sp>
            <p:nvSpPr>
              <p:cNvPr id="44" name="TextBox 43">
                <a:extLst>
                  <a:ext uri="{FF2B5EF4-FFF2-40B4-BE49-F238E27FC236}">
                    <a16:creationId xmlns:a16="http://schemas.microsoft.com/office/drawing/2014/main" id="{51EB24FD-0469-724C-A64C-F4E334236E7E}"/>
                  </a:ext>
                </a:extLst>
              </p:cNvPr>
              <p:cNvSpPr txBox="1"/>
              <p:nvPr/>
            </p:nvSpPr>
            <p:spPr>
              <a:xfrm>
                <a:off x="7097367" y="4485323"/>
                <a:ext cx="803628" cy="289560"/>
              </a:xfrm>
              <a:prstGeom prst="rect">
                <a:avLst/>
              </a:prstGeom>
              <a:solidFill>
                <a:schemeClr val="bg1"/>
              </a:solidFill>
            </p:spPr>
            <p:txBody>
              <a:bodyPr wrap="non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dirty="0" err="1"/>
                  <a:t>Kết</a:t>
                </a:r>
                <a:r>
                  <a:rPr lang="en-US" altLang="ko-KR" dirty="0"/>
                  <a:t> </a:t>
                </a:r>
                <a:r>
                  <a:rPr lang="en-US" altLang="ko-KR" dirty="0" err="1"/>
                  <a:t>nối</a:t>
                </a:r>
                <a:r>
                  <a:rPr lang="en-US" altLang="ko-KR" dirty="0"/>
                  <a:t> </a:t>
                </a:r>
              </a:p>
              <a:p>
                <a:r>
                  <a:rPr lang="en-US" altLang="ko-KR" dirty="0" err="1"/>
                  <a:t>đầy</a:t>
                </a:r>
                <a:r>
                  <a:rPr lang="en-US" altLang="ko-KR" dirty="0"/>
                  <a:t> </a:t>
                </a:r>
                <a:r>
                  <a:rPr lang="en-US" altLang="ko-KR" dirty="0" err="1"/>
                  <a:t>đủ</a:t>
                </a:r>
                <a:endParaRPr lang="ko-KR" altLang="en-US" dirty="0"/>
              </a:p>
            </p:txBody>
          </p:sp>
          <p:sp>
            <p:nvSpPr>
              <p:cNvPr id="45" name="TextBox 44">
                <a:extLst>
                  <a:ext uri="{FF2B5EF4-FFF2-40B4-BE49-F238E27FC236}">
                    <a16:creationId xmlns:a16="http://schemas.microsoft.com/office/drawing/2014/main" id="{558D3A0D-B315-D048-9402-0E115DB68AE8}"/>
                  </a:ext>
                </a:extLst>
              </p:cNvPr>
              <p:cNvSpPr txBox="1"/>
              <p:nvPr/>
            </p:nvSpPr>
            <p:spPr>
              <a:xfrm>
                <a:off x="4084706" y="4424607"/>
                <a:ext cx="808092" cy="3455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err="1">
                    <a:solidFill>
                      <a:schemeClr val="tx1"/>
                    </a:solidFill>
                    <a:latin typeface="SamsungOne-400" panose="020B0503030303020204" pitchFamily="34" charset="0"/>
                    <a:ea typeface="SamsungOne-400" panose="020B0503030303020204" pitchFamily="34" charset="0"/>
                  </a:rPr>
                  <a:t>Tích</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chập</a:t>
                </a:r>
                <a:endParaRPr lang="en-US" altLang="ko-KR" dirty="0">
                  <a:solidFill>
                    <a:schemeClr val="tx1"/>
                  </a:solidFill>
                  <a:latin typeface="SamsungOne-400" panose="020B0503030303020204" pitchFamily="34" charset="0"/>
                  <a:ea typeface="SamsungOne-400" panose="020B0503030303020204" pitchFamily="34" charset="0"/>
                </a:endParaRPr>
              </a:p>
              <a:p>
                <a:pPr algn="ctr"/>
                <a:r>
                  <a:rPr lang="en-US" altLang="ko-KR" dirty="0">
                    <a:solidFill>
                      <a:schemeClr val="tx1"/>
                    </a:solidFill>
                    <a:latin typeface="SamsungOne-400" panose="020B0503030303020204" pitchFamily="34" charset="0"/>
                    <a:ea typeface="SamsungOne-400" panose="020B0503030303020204" pitchFamily="34" charset="0"/>
                  </a:rPr>
                  <a:t>5</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5</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64</a:t>
                </a:r>
                <a:endParaRPr lang="ko-KR" altLang="en-US" dirty="0">
                  <a:solidFill>
                    <a:schemeClr val="tx1"/>
                  </a:solidFill>
                  <a:latin typeface="SamsungOne-400" panose="020B0503030303020204" pitchFamily="34" charset="0"/>
                </a:endParaRPr>
              </a:p>
            </p:txBody>
          </p:sp>
          <p:sp>
            <p:nvSpPr>
              <p:cNvPr id="46" name="TextBox 45">
                <a:extLst>
                  <a:ext uri="{FF2B5EF4-FFF2-40B4-BE49-F238E27FC236}">
                    <a16:creationId xmlns:a16="http://schemas.microsoft.com/office/drawing/2014/main" id="{1351D59B-8C66-7E44-9C4D-6E46E52AB2F2}"/>
                  </a:ext>
                </a:extLst>
              </p:cNvPr>
              <p:cNvSpPr txBox="1"/>
              <p:nvPr/>
            </p:nvSpPr>
            <p:spPr>
              <a:xfrm>
                <a:off x="4944181" y="4544237"/>
                <a:ext cx="968535" cy="261610"/>
              </a:xfrm>
              <a:prstGeom prst="rect">
                <a:avLst/>
              </a:prstGeom>
              <a:solidFill>
                <a:schemeClr val="bg1"/>
              </a:solidFill>
            </p:spPr>
            <p:txBody>
              <a:bodyPr wrap="none" lIns="0" tIns="0" rIns="0" bIns="0" rtlCol="0" anchor="ctr">
                <a:noAutofit/>
              </a:bodyPr>
              <a:lstStyle>
                <a:defPPr>
                  <a:defRPr lang="en-US"/>
                </a:defPPr>
                <a:lvl1pPr algn="ctr">
                  <a:defRPr kumimoji="1" sz="1100">
                    <a:latin typeface="SamsungOne-400" panose="020B0503030303020204" pitchFamily="34" charset="0"/>
                    <a:ea typeface="SamsungOne-400" panose="020B0503030303020204" pitchFamily="34" charset="0"/>
                  </a:defRPr>
                </a:lvl1pPr>
              </a:lstStyle>
              <a:p>
                <a:r>
                  <a:rPr lang="en-US" altLang="ko-KR" dirty="0"/>
                  <a:t>Pooling 2 x 2</a:t>
                </a:r>
                <a:endParaRPr lang="ko-KR" altLang="en-US" dirty="0"/>
              </a:p>
            </p:txBody>
          </p:sp>
          <p:sp>
            <p:nvSpPr>
              <p:cNvPr id="47" name="TextBox 46">
                <a:extLst>
                  <a:ext uri="{FF2B5EF4-FFF2-40B4-BE49-F238E27FC236}">
                    <a16:creationId xmlns:a16="http://schemas.microsoft.com/office/drawing/2014/main" id="{558D3A0D-B315-D048-9402-0E115DB68AE8}"/>
                  </a:ext>
                </a:extLst>
              </p:cNvPr>
              <p:cNvSpPr txBox="1"/>
              <p:nvPr/>
            </p:nvSpPr>
            <p:spPr>
              <a:xfrm>
                <a:off x="1711052" y="6059388"/>
                <a:ext cx="630437" cy="1909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28</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28</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1</a:t>
                </a:r>
                <a:endParaRPr lang="ko-KR" altLang="en-US" dirty="0">
                  <a:solidFill>
                    <a:schemeClr val="tx1"/>
                  </a:solidFill>
                  <a:latin typeface="SamsungOne-400" panose="020B0503030303020204" pitchFamily="34" charset="0"/>
                </a:endParaRPr>
              </a:p>
            </p:txBody>
          </p:sp>
          <p:sp>
            <p:nvSpPr>
              <p:cNvPr id="48" name="TextBox 47">
                <a:extLst>
                  <a:ext uri="{FF2B5EF4-FFF2-40B4-BE49-F238E27FC236}">
                    <a16:creationId xmlns:a16="http://schemas.microsoft.com/office/drawing/2014/main" id="{558D3A0D-B315-D048-9402-0E115DB68AE8}"/>
                  </a:ext>
                </a:extLst>
              </p:cNvPr>
              <p:cNvSpPr txBox="1"/>
              <p:nvPr/>
            </p:nvSpPr>
            <p:spPr>
              <a:xfrm>
                <a:off x="2863180" y="6059388"/>
                <a:ext cx="630437" cy="1909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28</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28</a:t>
                </a:r>
                <a:r>
                  <a:rPr lang="en-US" altLang="ko-KR" dirty="0"/>
                  <a:t>x28</a:t>
                </a:r>
                <a:endParaRPr lang="ko-KR" altLang="en-US" dirty="0">
                  <a:solidFill>
                    <a:schemeClr val="tx1"/>
                  </a:solidFill>
                  <a:latin typeface="SamsungOne-400" panose="020B0503030303020204" pitchFamily="34" charset="0"/>
                </a:endParaRPr>
              </a:p>
            </p:txBody>
          </p:sp>
          <p:sp>
            <p:nvSpPr>
              <p:cNvPr id="49" name="TextBox 48">
                <a:extLst>
                  <a:ext uri="{FF2B5EF4-FFF2-40B4-BE49-F238E27FC236}">
                    <a16:creationId xmlns:a16="http://schemas.microsoft.com/office/drawing/2014/main" id="{558D3A0D-B315-D048-9402-0E115DB68AE8}"/>
                  </a:ext>
                </a:extLst>
              </p:cNvPr>
              <p:cNvSpPr txBox="1"/>
              <p:nvPr/>
            </p:nvSpPr>
            <p:spPr>
              <a:xfrm>
                <a:off x="3871292" y="6059388"/>
                <a:ext cx="693088" cy="19480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14</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14</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32</a:t>
                </a:r>
                <a:endParaRPr lang="ko-KR" altLang="en-US" dirty="0">
                  <a:solidFill>
                    <a:schemeClr val="tx1"/>
                  </a:solidFill>
                  <a:latin typeface="SamsungOne-400" panose="020B0503030303020204" pitchFamily="34" charset="0"/>
                </a:endParaRPr>
              </a:p>
            </p:txBody>
          </p:sp>
          <p:sp>
            <p:nvSpPr>
              <p:cNvPr id="50" name="TextBox 49">
                <a:extLst>
                  <a:ext uri="{FF2B5EF4-FFF2-40B4-BE49-F238E27FC236}">
                    <a16:creationId xmlns:a16="http://schemas.microsoft.com/office/drawing/2014/main" id="{558D3A0D-B315-D048-9402-0E115DB68AE8}"/>
                  </a:ext>
                </a:extLst>
              </p:cNvPr>
              <p:cNvSpPr txBox="1"/>
              <p:nvPr/>
            </p:nvSpPr>
            <p:spPr>
              <a:xfrm>
                <a:off x="4967891" y="6059388"/>
                <a:ext cx="630437" cy="1909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14</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14</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64</a:t>
                </a:r>
                <a:endParaRPr lang="ko-KR" altLang="en-US" dirty="0">
                  <a:solidFill>
                    <a:schemeClr val="tx1"/>
                  </a:solidFill>
                  <a:latin typeface="SamsungOne-400" panose="020B0503030303020204" pitchFamily="34" charset="0"/>
                </a:endParaRPr>
              </a:p>
            </p:txBody>
          </p:sp>
          <p:sp>
            <p:nvSpPr>
              <p:cNvPr id="51" name="TextBox 50">
                <a:extLst>
                  <a:ext uri="{FF2B5EF4-FFF2-40B4-BE49-F238E27FC236}">
                    <a16:creationId xmlns:a16="http://schemas.microsoft.com/office/drawing/2014/main" id="{558D3A0D-B315-D048-9402-0E115DB68AE8}"/>
                  </a:ext>
                </a:extLst>
              </p:cNvPr>
              <p:cNvSpPr txBox="1"/>
              <p:nvPr/>
            </p:nvSpPr>
            <p:spPr>
              <a:xfrm>
                <a:off x="5890502" y="6059387"/>
                <a:ext cx="630437" cy="19091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7</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7</a:t>
                </a:r>
                <a:r>
                  <a:rPr lang="en-US" altLang="ko-KR" dirty="0"/>
                  <a:t>x</a:t>
                </a:r>
                <a:r>
                  <a:rPr lang="en-US" altLang="ko-KR" dirty="0">
                    <a:solidFill>
                      <a:schemeClr val="tx1"/>
                    </a:solidFill>
                    <a:latin typeface="SamsungOne-400" panose="020B0503030303020204" pitchFamily="34" charset="0"/>
                    <a:ea typeface="SamsungOne-400" panose="020B0503030303020204" pitchFamily="34" charset="0"/>
                  </a:rPr>
                  <a:t>64</a:t>
                </a:r>
                <a:endParaRPr lang="ko-KR" altLang="en-US" dirty="0">
                  <a:solidFill>
                    <a:schemeClr val="tx1"/>
                  </a:solidFill>
                  <a:latin typeface="SamsungOne-400" panose="020B0503030303020204" pitchFamily="34" charset="0"/>
                </a:endParaRPr>
              </a:p>
            </p:txBody>
          </p:sp>
          <p:sp>
            <p:nvSpPr>
              <p:cNvPr id="52" name="TextBox 51">
                <a:extLst>
                  <a:ext uri="{FF2B5EF4-FFF2-40B4-BE49-F238E27FC236}">
                    <a16:creationId xmlns:a16="http://schemas.microsoft.com/office/drawing/2014/main" id="{558D3A0D-B315-D048-9402-0E115DB68AE8}"/>
                  </a:ext>
                </a:extLst>
              </p:cNvPr>
              <p:cNvSpPr txBox="1"/>
              <p:nvPr/>
            </p:nvSpPr>
            <p:spPr>
              <a:xfrm>
                <a:off x="6961265" y="6066967"/>
                <a:ext cx="502469" cy="18333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1024</a:t>
                </a:r>
                <a:endParaRPr lang="ko-KR" altLang="en-US" dirty="0">
                  <a:solidFill>
                    <a:schemeClr val="tx1"/>
                  </a:solidFill>
                  <a:latin typeface="SamsungOne-400" panose="020B0503030303020204" pitchFamily="34" charset="0"/>
                </a:endParaRPr>
              </a:p>
            </p:txBody>
          </p:sp>
          <p:sp>
            <p:nvSpPr>
              <p:cNvPr id="53" name="TextBox 52">
                <a:extLst>
                  <a:ext uri="{FF2B5EF4-FFF2-40B4-BE49-F238E27FC236}">
                    <a16:creationId xmlns:a16="http://schemas.microsoft.com/office/drawing/2014/main" id="{558D3A0D-B315-D048-9402-0E115DB68AE8}"/>
                  </a:ext>
                </a:extLst>
              </p:cNvPr>
              <p:cNvSpPr txBox="1"/>
              <p:nvPr/>
            </p:nvSpPr>
            <p:spPr>
              <a:xfrm>
                <a:off x="7384215" y="6066967"/>
                <a:ext cx="502469" cy="183331"/>
              </a:xfrm>
              <a:prstGeom prst="rect">
                <a:avLst/>
              </a:prstGeom>
              <a:solidFill>
                <a:schemeClr val="bg1"/>
              </a:solidFill>
            </p:spPr>
            <p:txBody>
              <a:bodyPr wrap="none" lIns="0" tIns="0" rIns="0" bIns="0" rtlCol="0" anchor="ctr">
                <a:noAutofit/>
              </a:bodyPr>
              <a:lstStyle>
                <a:defPPr>
                  <a:defRPr lang="en-US"/>
                </a:defPPr>
                <a:lvl1pPr>
                  <a:defRPr kumimoji="1" sz="1100">
                    <a:solidFill>
                      <a:schemeClr val="tx1">
                        <a:lumMod val="75000"/>
                        <a:lumOff val="25000"/>
                      </a:schemeClr>
                    </a:solidFill>
                    <a:latin typeface="D2Coding" panose="020B0609020101020101" pitchFamily="49" charset="-127"/>
                    <a:ea typeface="D2Coding" panose="020B0609020101020101" pitchFamily="49" charset="-127"/>
                  </a:defRPr>
                </a:lvl1pPr>
              </a:lstStyle>
              <a:p>
                <a:pPr algn="ctr"/>
                <a:r>
                  <a:rPr lang="en-US" altLang="ko-KR" dirty="0">
                    <a:solidFill>
                      <a:schemeClr val="tx1"/>
                    </a:solidFill>
                    <a:latin typeface="SamsungOne-400" panose="020B0503030303020204" pitchFamily="34" charset="0"/>
                    <a:ea typeface="SamsungOne-400" panose="020B0503030303020204" pitchFamily="34" charset="0"/>
                  </a:rPr>
                  <a:t>10</a:t>
                </a:r>
                <a:endParaRPr lang="ko-KR" altLang="en-US" dirty="0">
                  <a:solidFill>
                    <a:schemeClr val="tx1"/>
                  </a:solidFill>
                  <a:latin typeface="SamsungOne-400" panose="020B0503030303020204" pitchFamily="34" charset="0"/>
                </a:endParaRPr>
              </a:p>
            </p:txBody>
          </p:sp>
        </p:grpSp>
        <p:sp>
          <p:nvSpPr>
            <p:cNvPr id="39" name="TextBox 38"/>
            <p:cNvSpPr txBox="1"/>
            <p:nvPr/>
          </p:nvSpPr>
          <p:spPr>
            <a:xfrm rot="2866261">
              <a:off x="5988556" y="5352094"/>
              <a:ext cx="793807" cy="169277"/>
            </a:xfrm>
            <a:prstGeom prst="rect">
              <a:avLst/>
            </a:prstGeom>
            <a:solidFill>
              <a:srgbClr val="EDEDED"/>
            </a:solidFill>
          </p:spPr>
          <p:txBody>
            <a:bodyPr wrap="none" tIns="0" bIns="0" rtlCol="0">
              <a:spAutoFit/>
            </a:bodyPr>
            <a:lstStyle/>
            <a:p>
              <a:r>
                <a:rPr kumimoji="1" lang="en-US" altLang="ko-KR" sz="1100" dirty="0">
                  <a:latin typeface="SamsungOne-400" panose="020B0503030303020204" pitchFamily="34" charset="0"/>
                  <a:ea typeface="SamsungOne-400" panose="020B0503030303020204" pitchFamily="34" charset="0"/>
                </a:rPr>
                <a:t>Expanded</a:t>
              </a:r>
              <a:endParaRPr kumimoji="1" lang="ko-KR" altLang="en-US" sz="1100"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332105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grpSp>
        <p:nvGrpSpPr>
          <p:cNvPr id="6" name="그룹 5">
            <a:extLst>
              <a:ext uri="{FF2B5EF4-FFF2-40B4-BE49-F238E27FC236}">
                <a16:creationId xmlns:a16="http://schemas.microsoft.com/office/drawing/2014/main" id="{D15585C6-1FC8-4615-9C4A-E22A876A6B6D}"/>
              </a:ext>
            </a:extLst>
          </p:cNvPr>
          <p:cNvGrpSpPr/>
          <p:nvPr/>
        </p:nvGrpSpPr>
        <p:grpSpPr>
          <a:xfrm>
            <a:off x="559817" y="1399912"/>
            <a:ext cx="8775572" cy="200055"/>
            <a:chOff x="559817" y="2144532"/>
            <a:chExt cx="8775572" cy="200055"/>
          </a:xfrm>
        </p:grpSpPr>
        <p:sp>
          <p:nvSpPr>
            <p:cNvPr id="7"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8" name="직사각형 7">
              <a:extLst>
                <a:ext uri="{FF2B5EF4-FFF2-40B4-BE49-F238E27FC236}">
                  <a16:creationId xmlns:a16="http://schemas.microsoft.com/office/drawing/2014/main" id="{97EC28A6-DD84-4FEF-84BE-A8DBE1B0A7E9}"/>
                </a:ext>
              </a:extLst>
            </p:cNvPr>
            <p:cNvSpPr/>
            <p:nvPr/>
          </p:nvSpPr>
          <p:spPr>
            <a:xfrm>
              <a:off x="704562" y="2144532"/>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CNN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lớp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9" name="TextBox 8"/>
          <p:cNvSpPr txBox="1"/>
          <p:nvPr/>
        </p:nvSpPr>
        <p:spPr>
          <a:xfrm>
            <a:off x="634989" y="1681941"/>
            <a:ext cx="8996943"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 tensor của mỗi lớp như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 name="직사각형 9"/>
          <p:cNvSpPr/>
          <p:nvPr/>
        </p:nvSpPr>
        <p:spPr>
          <a:xfrm>
            <a:off x="889977" y="2009672"/>
            <a:ext cx="4277459" cy="2108269"/>
          </a:xfrm>
          <a:prstGeom prst="rect">
            <a:avLst/>
          </a:prstGeom>
          <a:solidFill>
            <a:schemeClr val="bg1">
              <a:lumMod val="95000"/>
            </a:schemeClr>
          </a:solidFill>
        </p:spPr>
        <p:txBody>
          <a:bodyPr wrap="square">
            <a:spAutoFit/>
          </a:bodyPr>
          <a:lstStyle/>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input: [batchsize×28×28×1]</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convolution_1: [batchsize×28×28×32]</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pooling_1: [batchsize×14×14×32]</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convolution_2: [batchsize×14×14×64]</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pooling_2: [batchsize×7×7×64]</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fully connected_1: [batchsize×1024]</a:t>
            </a:r>
          </a:p>
          <a:p>
            <a:pPr marL="0" lvl="1">
              <a:spcAft>
                <a:spcPts val="800"/>
              </a:spcAft>
              <a:buClr>
                <a:srgbClr val="193EB0"/>
              </a:buCl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fully connected and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softmax</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layer: [batchsize×10]</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TextBox 10"/>
          <p:cNvSpPr txBox="1"/>
          <p:nvPr/>
        </p:nvSpPr>
        <p:spPr>
          <a:xfrm>
            <a:off x="629892" y="4286934"/>
            <a:ext cx="8996943" cy="897682"/>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duy trì kích thước của bản đồ tính năng và đầu vào ở cùng cấp độ bằng cách sử dụng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strides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trên lớp tích chập.</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Lớp tổng hợp phụ đã lấy mẫu hình ảnh bằng cách sử dụng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strides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và giảm kích thước của bản đồ tính năng đầu ra.</a:t>
            </a:r>
          </a:p>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xây dựng mạng thần kinh này bằng API TensorFlow Keras.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34505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 name="그룹 1"/>
          <p:cNvGrpSpPr/>
          <p:nvPr/>
        </p:nvGrpSpPr>
        <p:grpSpPr>
          <a:xfrm>
            <a:off x="558396" y="2056302"/>
            <a:ext cx="8782050" cy="2355324"/>
            <a:chOff x="558396" y="2132856"/>
            <a:chExt cx="8782050" cy="2355324"/>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2132856"/>
              <a:ext cx="8782050" cy="2355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580" r="14290"/>
            <a:stretch/>
          </p:blipFill>
          <p:spPr>
            <a:xfrm>
              <a:off x="655319" y="2200672"/>
              <a:ext cx="8679181" cy="2249408"/>
            </a:xfrm>
            <a:prstGeom prst="rect">
              <a:avLst/>
            </a:prstGeom>
            <a:ln>
              <a:noFill/>
            </a:ln>
          </p:spPr>
        </p:pic>
      </p:grpSp>
      <p:sp>
        <p:nvSpPr>
          <p:cNvPr id="15" name="직사각형 1"/>
          <p:cNvSpPr/>
          <p:nvPr/>
        </p:nvSpPr>
        <p:spPr>
          <a:xfrm>
            <a:off x="603610" y="4522088"/>
            <a:ext cx="8732155" cy="1046440"/>
          </a:xfrm>
          <a:prstGeom prst="rect">
            <a:avLst/>
          </a:prstGeom>
          <a:noFill/>
        </p:spPr>
        <p:txBody>
          <a:bodyPr wrap="square">
            <a:spAutoFit/>
          </a:bodyPr>
          <a:lstStyle/>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đã học được hai phương pháp để tải tập dữ liệu bằng mô-đun tensorflow_datasets.</a:t>
            </a:r>
          </a:p>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phương pháp đang thực hiện theo ba bước và phương pháp kia, đơn giản hơn, đang sử dụng hàm tải bao gồm ba bước này.</a:t>
            </a:r>
          </a:p>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Ba bước để tải tập dữ liệu MNIST như trên.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D15585C6-1FC8-4615-9C4A-E22A876A6B6D}"/>
              </a:ext>
            </a:extLst>
          </p:cNvPr>
          <p:cNvGrpSpPr/>
          <p:nvPr/>
        </p:nvGrpSpPr>
        <p:grpSpPr>
          <a:xfrm>
            <a:off x="559817" y="1399913"/>
            <a:ext cx="8775572" cy="200055"/>
            <a:chOff x="559817" y="2144533"/>
            <a:chExt cx="877557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04562" y="2144533"/>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Tải và xử lý trước dữ liệu</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8" name="TextBox 17"/>
          <p:cNvSpPr txBox="1"/>
          <p:nvPr/>
        </p:nvSpPr>
        <p:spPr>
          <a:xfrm>
            <a:off x="634989" y="1681941"/>
            <a:ext cx="8996943"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MNIST</a:t>
            </a:r>
          </a:p>
        </p:txBody>
      </p:sp>
    </p:spTree>
    <p:extLst>
      <p:ext uri="{BB962C8B-B14F-4D97-AF65-F5344CB8AC3E}">
        <p14:creationId xmlns:p14="http://schemas.microsoft.com/office/powerpoint/2010/main" val="121333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2" name="그림 1"/>
          <p:cNvPicPr>
            <a:picLocks noChangeAspect="1"/>
          </p:cNvPicPr>
          <p:nvPr/>
        </p:nvPicPr>
        <p:blipFill rotWithShape="1">
          <a:blip r:embed="rId3"/>
          <a:srcRect r="14290"/>
          <a:stretch/>
        </p:blipFill>
        <p:spPr>
          <a:xfrm>
            <a:off x="712886" y="2005572"/>
            <a:ext cx="8690248" cy="3367644"/>
          </a:xfrm>
          <a:prstGeom prst="rect">
            <a:avLst/>
          </a:prstGeom>
          <a:ln>
            <a:solidFill>
              <a:schemeClr val="bg1">
                <a:lumMod val="85000"/>
              </a:schemeClr>
            </a:solidFill>
          </a:ln>
        </p:spPr>
      </p:pic>
      <p:sp>
        <p:nvSpPr>
          <p:cNvPr id="15" name="직사각형 14"/>
          <p:cNvSpPr/>
          <p:nvPr/>
        </p:nvSpPr>
        <p:spPr>
          <a:xfrm>
            <a:off x="603610" y="5460464"/>
            <a:ext cx="8732155" cy="846386"/>
          </a:xfrm>
          <a:prstGeom prst="rect">
            <a:avLst/>
          </a:prstGeom>
          <a:noFill/>
        </p:spPr>
        <p:txBody>
          <a:bodyPr wrap="square">
            <a:spAutoFit/>
          </a:bodyPr>
          <a:lstStyle/>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Tập dữ liệu MNIST được cung cấp dưới dạng tập dữ liệu đào tạo và tập dữ liệu thử nghiệm.</a:t>
            </a:r>
          </a:p>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Tại đây, bạn cũng sẽ tạo tập dữ liệu xác thực từ tập dữ liệu thử nghiệm.</a:t>
            </a:r>
          </a:p>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bước thứ ba, bạn đã chỉ định tham số shuffle_files=False trong phương thức .as_dataset().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D15585C6-1FC8-4615-9C4A-E22A876A6B6D}"/>
              </a:ext>
            </a:extLst>
          </p:cNvPr>
          <p:cNvGrpSpPr/>
          <p:nvPr/>
        </p:nvGrpSpPr>
        <p:grpSpPr>
          <a:xfrm>
            <a:off x="559817" y="1399913"/>
            <a:ext cx="8775572" cy="200055"/>
            <a:chOff x="559817" y="2144533"/>
            <a:chExt cx="877557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04562" y="2144533"/>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Tải và xử lý trước dữ liệu</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8" name="TextBox 17"/>
          <p:cNvSpPr txBox="1"/>
          <p:nvPr/>
        </p:nvSpPr>
        <p:spPr>
          <a:xfrm>
            <a:off x="634989" y="1681941"/>
            <a:ext cx="8996943"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tách tập dữ liệu thử nghiệm và tập dữ liệu xác thực như sau. (1/2)</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81583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2" name="그림 1"/>
          <p:cNvPicPr>
            <a:picLocks noChangeAspect="1"/>
          </p:cNvPicPr>
          <p:nvPr/>
        </p:nvPicPr>
        <p:blipFill rotWithShape="1">
          <a:blip r:embed="rId3"/>
          <a:srcRect r="14290"/>
          <a:stretch/>
        </p:blipFill>
        <p:spPr>
          <a:xfrm>
            <a:off x="712886" y="2005572"/>
            <a:ext cx="8690248" cy="3367644"/>
          </a:xfrm>
          <a:prstGeom prst="rect">
            <a:avLst/>
          </a:prstGeom>
          <a:ln>
            <a:solidFill>
              <a:schemeClr val="bg1">
                <a:lumMod val="85000"/>
              </a:schemeClr>
            </a:solidFill>
          </a:ln>
        </p:spPr>
      </p:pic>
      <p:sp>
        <p:nvSpPr>
          <p:cNvPr id="15" name="직사각형 14"/>
          <p:cNvSpPr/>
          <p:nvPr/>
        </p:nvSpPr>
        <p:spPr>
          <a:xfrm>
            <a:off x="603610" y="5460464"/>
            <a:ext cx="8732155" cy="569387"/>
          </a:xfrm>
          <a:prstGeom prst="rect">
            <a:avLst/>
          </a:prstGeom>
          <a:noFill/>
        </p:spPr>
        <p:txBody>
          <a:bodyPr wrap="square">
            <a:spAutoFit/>
          </a:bodyPr>
          <a:lstStyle/>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ngăn chặn xáo trộn ban đầu.</a:t>
            </a:r>
          </a:p>
          <a:p>
            <a:pPr marL="182563" lvl="1" indent="-182563">
              <a:spcAft>
                <a:spcPts val="6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là do nó phải chia tập dữ liệu thử nghiệm thành các tập dữ liệu thử nghiệm nhỏ hơn và tập dữ liệu xác thực.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3">
            <a:extLst>
              <a:ext uri="{FF2B5EF4-FFF2-40B4-BE49-F238E27FC236}">
                <a16:creationId xmlns:a16="http://schemas.microsoft.com/office/drawing/2014/main" id="{D15585C6-1FC8-4615-9C4A-E22A876A6B6D}"/>
              </a:ext>
            </a:extLst>
          </p:cNvPr>
          <p:cNvGrpSpPr/>
          <p:nvPr/>
        </p:nvGrpSpPr>
        <p:grpSpPr>
          <a:xfrm>
            <a:off x="559817" y="1399913"/>
            <a:ext cx="8775572" cy="200055"/>
            <a:chOff x="559817" y="2144533"/>
            <a:chExt cx="877557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04562" y="2144533"/>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400"/>
                </a:spcAft>
                <a:buClr>
                  <a:srgbClr val="193EB0"/>
                </a:buCl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Tải và xử lý trước dữ liệu</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8" name="TextBox 17"/>
          <p:cNvSpPr txBox="1"/>
          <p:nvPr/>
        </p:nvSpPr>
        <p:spPr>
          <a:xfrm>
            <a:off x="634989" y="1681941"/>
            <a:ext cx="8996943" cy="292388"/>
          </a:xfrm>
          <a:prstGeom prst="rect">
            <a:avLst/>
          </a:prstGeom>
          <a:noFill/>
        </p:spPr>
        <p:txBody>
          <a:bodyPr wrap="square" rtlCol="0">
            <a:spAutoFit/>
          </a:bodyPr>
          <a:lstStyle/>
          <a:p>
            <a:pPr marL="182563" lvl="1"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tách tập dữ liệu thử nghiệm và tập dữ liệu xác thực như sau. (2/2)</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49870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10" name="직사각형 9">
            <a:extLst>
              <a:ext uri="{FF2B5EF4-FFF2-40B4-BE49-F238E27FC236}">
                <a16:creationId xmlns:a16="http://schemas.microsoft.com/office/drawing/2014/main" id="{D8BF98C4-B566-4812-B5F0-560CFBA969E7}"/>
              </a:ext>
            </a:extLst>
          </p:cNvPr>
          <p:cNvSpPr/>
          <p:nvPr/>
        </p:nvSpPr>
        <p:spPr>
          <a:xfrm>
            <a:off x="829598" y="3212976"/>
            <a:ext cx="8388270" cy="3112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noAutofit/>
            <a:scene3d>
              <a:camera prst="orthographicFront"/>
              <a:lightRig rig="threePt" dir="t"/>
            </a:scene3d>
            <a:sp3d>
              <a:bevelT w="0" h="6350"/>
            </a:sp3d>
          </a:bodyPr>
          <a:lstStyle/>
          <a:p>
            <a:pPr marL="92075">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Conv2D: tf.keras.layers.Conv2D</a:t>
            </a: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filters</a:t>
            </a:r>
          </a:p>
          <a:p>
            <a:pPr marL="358775" lvl="1" indent="-176213">
              <a:spcAft>
                <a:spcPts val="4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kernel_size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strides</a:t>
            </a: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padding</a:t>
            </a:r>
          </a:p>
          <a:p>
            <a:pPr marL="92075">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MaxPool2D: tf.keras.layers.MaxPool2D</a:t>
            </a:r>
          </a:p>
          <a:p>
            <a:pPr marL="358775" lvl="1" indent="-176213">
              <a:spcAft>
                <a:spcPts val="4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pool_size</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strides</a:t>
            </a: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padding</a:t>
            </a:r>
          </a:p>
          <a:p>
            <a:pPr marL="92075">
              <a:spcAft>
                <a:spcPts val="4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Dropout: tf.keras.layers.Dropout2D</a:t>
            </a:r>
          </a:p>
          <a:p>
            <a:pPr marL="358775" lvl="1" indent="-176213">
              <a:spcAft>
                <a:spcPts val="4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rate</a:t>
            </a:r>
          </a:p>
        </p:txBody>
      </p:sp>
      <p:sp>
        <p:nvSpPr>
          <p:cNvPr id="3" name="직사각형 2"/>
          <p:cNvSpPr/>
          <p:nvPr/>
        </p:nvSpPr>
        <p:spPr>
          <a:xfrm>
            <a:off x="595809" y="1772816"/>
            <a:ext cx="8747200" cy="1395254"/>
          </a:xfrm>
          <a:prstGeom prst="rect">
            <a:avLst/>
          </a:prstGeom>
        </p:spPr>
        <p:txBody>
          <a:bodyPr wrap="square">
            <a:spAutoFit/>
          </a:bodyPr>
          <a:lstStyle/>
          <a:p>
            <a:pPr marL="182563" lvl="1" indent="-182563">
              <a:spcAft>
                <a:spcPts val="800"/>
              </a:spcAft>
              <a:buClr>
                <a:srgbClr val="193EB0"/>
              </a:buClr>
              <a:buFont typeface="SamsungOne 400" panose="020B0503030303020204" pitchFamily="34" charset="0"/>
              <a:buChar char="‣"/>
            </a:pPr>
            <a:r>
              <a:rPr lang="vi-VN" altLang="ko-KR" sz="1300" dirty="0">
                <a:latin typeface="SamsungOne-400" panose="020B0503030303020204" pitchFamily="34" charset="0"/>
                <a:ea typeface="SamsungOne-400" panose="020B0503030303020204" pitchFamily="34" charset="0"/>
              </a:rPr>
              <a:t>Xếp chồng các lớp tích chập, </a:t>
            </a:r>
            <a:r>
              <a:rPr lang="en-US" altLang="ko-KR" sz="1300" dirty="0">
                <a:latin typeface="SamsungOne-400" panose="020B0503030303020204" pitchFamily="34" charset="0"/>
                <a:ea typeface="SamsungOne-400" panose="020B0503030303020204" pitchFamily="34" charset="0"/>
              </a:rPr>
              <a:t>pooling</a:t>
            </a:r>
            <a:r>
              <a:rPr lang="vi-VN" altLang="ko-KR" sz="1300" dirty="0">
                <a:latin typeface="SamsungOne-400" panose="020B0503030303020204" pitchFamily="34" charset="0"/>
                <a:ea typeface="SamsungOne-400" panose="020B0503030303020204" pitchFamily="34" charset="0"/>
              </a:rPr>
              <a:t>, </a:t>
            </a:r>
            <a:r>
              <a:rPr lang="en-US" altLang="ko-KR" sz="1300" dirty="0">
                <a:latin typeface="SamsungOne-400" panose="020B0503030303020204" pitchFamily="34" charset="0"/>
                <a:ea typeface="SamsungOne-400" panose="020B0503030303020204" pitchFamily="34" charset="0"/>
              </a:rPr>
              <a:t>dropout</a:t>
            </a:r>
            <a:r>
              <a:rPr lang="vi-VN" altLang="ko-KR" sz="1300" dirty="0">
                <a:latin typeface="SamsungOne-400" panose="020B0503030303020204" pitchFamily="34" charset="0"/>
                <a:ea typeface="SamsungOne-400" panose="020B0503030303020204" pitchFamily="34" charset="0"/>
              </a:rPr>
              <a:t> và kết nối đầy đủ bằng cách sử dụng lớp Keras Sequential để xây dựng CNN trong TensorFlow. API lớp Kears cung cấp lớp cho từng lớp này.</a:t>
            </a:r>
          </a:p>
          <a:p>
            <a:pPr marL="182563" lvl="1" indent="-182563">
              <a:spcAft>
                <a:spcPts val="800"/>
              </a:spcAft>
              <a:buClr>
                <a:srgbClr val="193EB0"/>
              </a:buClr>
              <a:buFont typeface="SamsungOne 400" panose="020B0503030303020204" pitchFamily="34" charset="0"/>
              <a:buChar char="‣"/>
            </a:pPr>
            <a:r>
              <a:rPr lang="vi-VN" altLang="ko-KR" sz="1300" dirty="0">
                <a:latin typeface="SamsungOne-400" panose="020B0503030303020204" pitchFamily="34" charset="0"/>
                <a:ea typeface="SamsungOne-400" panose="020B0503030303020204" pitchFamily="34" charset="0"/>
              </a:rPr>
              <a:t>Để xây dựng một lớp với lớp Conv2D, hãy chỉ định số lượng bộ lọc (số lượng bản đồ tính năng đầu ra) và kích thước của hạt nhân. Ngoài ra, có nhiều tham số hơn có thể sửa đổi các hoạt động của lớp tích chập. Được sử dụng rộng rãi nhất là sải chân (giá trị ban đầu là 1 trong các kích thước x, y) và phần đệm. Phần đệm có thể được chỉ định là phần đệm giống nhau hoặc phần đệm hợp lệ.</a:t>
            </a:r>
            <a:endParaRPr lang="en-US" altLang="ko-KR" sz="1300" dirty="0">
              <a:latin typeface="SamsungOne-400" panose="020B0503030303020204" pitchFamily="34" charset="0"/>
              <a:ea typeface="SamsungOne-400" panose="020B0503030303020204" pitchFamily="34" charset="0"/>
            </a:endParaRPr>
          </a:p>
        </p:txBody>
      </p:sp>
      <p:grpSp>
        <p:nvGrpSpPr>
          <p:cNvPr id="20" name="그룹 19"/>
          <p:cNvGrpSpPr/>
          <p:nvPr/>
        </p:nvGrpSpPr>
        <p:grpSpPr>
          <a:xfrm>
            <a:off x="3813572" y="4469920"/>
            <a:ext cx="4987356" cy="566358"/>
            <a:chOff x="4240250" y="3791798"/>
            <a:chExt cx="4987356" cy="566358"/>
          </a:xfrm>
        </p:grpSpPr>
        <p:grpSp>
          <p:nvGrpSpPr>
            <p:cNvPr id="17" name="그룹 16"/>
            <p:cNvGrpSpPr/>
            <p:nvPr/>
          </p:nvGrpSpPr>
          <p:grpSpPr>
            <a:xfrm>
              <a:off x="4525719" y="3791798"/>
              <a:ext cx="4701887" cy="566358"/>
              <a:chOff x="4442713" y="2509863"/>
              <a:chExt cx="4701887" cy="566358"/>
            </a:xfrm>
          </p:grpSpPr>
          <p:sp>
            <p:nvSpPr>
              <p:cNvPr id="18" name="직사각형 17"/>
              <p:cNvSpPr/>
              <p:nvPr/>
            </p:nvSpPr>
            <p:spPr>
              <a:xfrm>
                <a:off x="4442713" y="2509863"/>
                <a:ext cx="4701887" cy="5663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473082" y="2544046"/>
                <a:ext cx="4355680" cy="492443"/>
              </a:xfrm>
              <a:prstGeom prst="rect">
                <a:avLst/>
              </a:prstGeom>
            </p:spPr>
            <p:txBody>
              <a:bodyPr wrap="none">
                <a:spAutoFit/>
              </a:bodyPr>
              <a:lstStyle/>
              <a:p>
                <a:pPr marL="0" lvl="1">
                  <a:buClr>
                    <a:srgbClr val="193EB0"/>
                  </a:buClr>
                </a:pPr>
                <a:r>
                  <a:rPr lang="en-US" altLang="ko-KR" sz="1300" dirty="0">
                    <a:solidFill>
                      <a:schemeClr val="accent5"/>
                    </a:solidFill>
                    <a:latin typeface="SamsungOne-400" panose="020B0503030303020204" pitchFamily="34" charset="0"/>
                    <a:ea typeface="SamsungOne-400" panose="020B0503030303020204" pitchFamily="34" charset="0"/>
                  </a:rPr>
                  <a:t>tf.keras.layers.MaxPool2D and tf.keras.layers.AvgPool2D</a:t>
                </a:r>
              </a:p>
              <a:p>
                <a:pPr marL="0" lvl="1">
                  <a:buClr>
                    <a:srgbClr val="193EB0"/>
                  </a:buClr>
                </a:pP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lớp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lấy</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mẫu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phụ</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maxpooling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và</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meanpooling</a:t>
                </a:r>
                <a:r>
                  <a:rPr lang="en-US" altLang="ko-KR" sz="1300" dirty="0">
                    <a:latin typeface="SamsungOne-400" panose="020B0503030303020204" pitchFamily="34" charset="0"/>
                    <a:ea typeface="SamsungOne-400" panose="020B0503030303020204" pitchFamily="34" charset="0"/>
                  </a:rPr>
                  <a:t>)</a:t>
                </a:r>
              </a:p>
            </p:txBody>
          </p:sp>
        </p:grpSp>
        <p:cxnSp>
          <p:nvCxnSpPr>
            <p:cNvPr id="22" name="직선 화살표 연결선 21"/>
            <p:cNvCxnSpPr>
              <a:stCxn id="18" idx="1"/>
            </p:cNvCxnSpPr>
            <p:nvPr/>
          </p:nvCxnSpPr>
          <p:spPr>
            <a:xfrm flipH="1" flipV="1">
              <a:off x="4240250" y="4072202"/>
              <a:ext cx="285469" cy="2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3787368" y="5563474"/>
            <a:ext cx="4997503" cy="570626"/>
            <a:chOff x="4237723" y="3768938"/>
            <a:chExt cx="4997503" cy="570626"/>
          </a:xfrm>
        </p:grpSpPr>
        <p:grpSp>
          <p:nvGrpSpPr>
            <p:cNvPr id="26" name="그룹 25"/>
            <p:cNvGrpSpPr/>
            <p:nvPr/>
          </p:nvGrpSpPr>
          <p:grpSpPr>
            <a:xfrm>
              <a:off x="4533228" y="3768938"/>
              <a:ext cx="4701998" cy="570626"/>
              <a:chOff x="4450222" y="2487003"/>
              <a:chExt cx="4701998" cy="570626"/>
            </a:xfrm>
          </p:grpSpPr>
          <p:sp>
            <p:nvSpPr>
              <p:cNvPr id="31" name="직사각형 30"/>
              <p:cNvSpPr/>
              <p:nvPr/>
            </p:nvSpPr>
            <p:spPr>
              <a:xfrm>
                <a:off x="4450333" y="2487003"/>
                <a:ext cx="4701887" cy="5706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4450222" y="2521186"/>
                <a:ext cx="3259226" cy="492443"/>
              </a:xfrm>
              <a:prstGeom prst="rect">
                <a:avLst/>
              </a:prstGeom>
            </p:spPr>
            <p:txBody>
              <a:bodyPr wrap="none">
                <a:spAutoFit/>
              </a:bodyPr>
              <a:lstStyle/>
              <a:p>
                <a:pPr marL="182563" lvl="1" indent="-182563">
                  <a:buClr>
                    <a:srgbClr val="193EB0"/>
                  </a:buClr>
                  <a:buFont typeface="SamsungOne 400" panose="020B0503030303020204" pitchFamily="34" charset="0"/>
                  <a:buChar char="‣"/>
                </a:pPr>
                <a:r>
                  <a:rPr lang="en-US" altLang="ko-KR" sz="1300" dirty="0" err="1">
                    <a:solidFill>
                      <a:schemeClr val="accent5"/>
                    </a:solidFill>
                    <a:latin typeface="SamsungOne-400" panose="020B0503030303020204" pitchFamily="34" charset="0"/>
                    <a:ea typeface="SamsungOne-400" panose="020B0503030303020204" pitchFamily="34" charset="0"/>
                  </a:rPr>
                  <a:t>tf.keras.layers.Dropout</a:t>
                </a:r>
                <a:endParaRPr lang="en-US" altLang="ko-KR" sz="1300" dirty="0">
                  <a:solidFill>
                    <a:schemeClr val="accent5"/>
                  </a:solidFill>
                  <a:latin typeface="SamsungOne-400" panose="020B0503030303020204" pitchFamily="34" charset="0"/>
                  <a:ea typeface="SamsungOne-400" panose="020B0503030303020204" pitchFamily="34" charset="0"/>
                </a:endParaRPr>
              </a:p>
              <a:p>
                <a:pPr marL="0" lvl="1">
                  <a:buClr>
                    <a:srgbClr val="193EB0"/>
                  </a:buClr>
                </a:pPr>
                <a:r>
                  <a:rPr lang="en-US" altLang="ko-KR" sz="1300" dirty="0">
                    <a:latin typeface="SamsungOne-400" panose="020B0503030303020204" pitchFamily="34" charset="0"/>
                    <a:ea typeface="SamsungOne-400" panose="020B0503030303020204" pitchFamily="34" charset="0"/>
                  </a:rPr>
                  <a:t>    :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lớp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thực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thi</a:t>
                </a:r>
                <a:r>
                  <a:rPr lang="en-US" altLang="ko-KR" sz="1300" dirty="0">
                    <a:latin typeface="SamsungOne-400" panose="020B0503030303020204" pitchFamily="34" charset="0"/>
                    <a:ea typeface="SamsungOne-400" panose="020B0503030303020204" pitchFamily="34" charset="0"/>
                  </a:rPr>
                  <a:t> dropout </a:t>
                </a:r>
                <a:r>
                  <a:rPr lang="en-US" altLang="ko-KR" sz="1300" dirty="0" err="1">
                    <a:latin typeface="SamsungOne-400" panose="020B0503030303020204" pitchFamily="34" charset="0"/>
                    <a:ea typeface="SamsungOne-400" panose="020B0503030303020204" pitchFamily="34" charset="0"/>
                  </a:rPr>
                  <a:t>để</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chuẩn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hóa</a:t>
                </a:r>
                <a:r>
                  <a:rPr lang="en-US" altLang="ko-KR" sz="1300" dirty="0">
                    <a:latin typeface="SamsungOne-400" panose="020B0503030303020204" pitchFamily="34" charset="0"/>
                    <a:ea typeface="SamsungOne-400" panose="020B0503030303020204" pitchFamily="34" charset="0"/>
                  </a:rPr>
                  <a:t>.</a:t>
                </a:r>
              </a:p>
            </p:txBody>
          </p:sp>
        </p:grpSp>
        <p:cxnSp>
          <p:nvCxnSpPr>
            <p:cNvPr id="30" name="직선 화살표 연결선 29"/>
            <p:cNvCxnSpPr/>
            <p:nvPr/>
          </p:nvCxnSpPr>
          <p:spPr>
            <a:xfrm flipH="1" flipV="1">
              <a:off x="4237723" y="3945827"/>
              <a:ext cx="3020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3295228" y="3393549"/>
            <a:ext cx="5505700" cy="292388"/>
            <a:chOff x="2927423" y="3294489"/>
            <a:chExt cx="5505700" cy="292388"/>
          </a:xfrm>
        </p:grpSpPr>
        <p:grpSp>
          <p:nvGrpSpPr>
            <p:cNvPr id="6" name="그룹 5"/>
            <p:cNvGrpSpPr/>
            <p:nvPr/>
          </p:nvGrpSpPr>
          <p:grpSpPr>
            <a:xfrm>
              <a:off x="3731236" y="3294489"/>
              <a:ext cx="4701887" cy="292388"/>
              <a:chOff x="4450333" y="2528806"/>
              <a:chExt cx="4701887" cy="292388"/>
            </a:xfrm>
          </p:grpSpPr>
          <p:sp>
            <p:nvSpPr>
              <p:cNvPr id="5" name="직사각형 4"/>
              <p:cNvSpPr/>
              <p:nvPr/>
            </p:nvSpPr>
            <p:spPr>
              <a:xfrm>
                <a:off x="4450333" y="2531015"/>
                <a:ext cx="4701887" cy="269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511182" y="2528806"/>
                <a:ext cx="3892412" cy="292388"/>
              </a:xfrm>
              <a:prstGeom prst="rect">
                <a:avLst/>
              </a:prstGeom>
              <a:ln>
                <a:noFill/>
              </a:ln>
            </p:spPr>
            <p:txBody>
              <a:bodyPr wrap="none">
                <a:spAutoFit/>
              </a:bodyPr>
              <a:lstStyle/>
              <a:p>
                <a:pPr marL="0" lvl="1">
                  <a:spcAft>
                    <a:spcPts val="800"/>
                  </a:spcAft>
                  <a:buClr>
                    <a:srgbClr val="193EB0"/>
                  </a:buClr>
                </a:pPr>
                <a:r>
                  <a:rPr lang="en-US" altLang="ko-KR" sz="1300" dirty="0">
                    <a:solidFill>
                      <a:schemeClr val="accent5"/>
                    </a:solidFill>
                    <a:latin typeface="SamsungOne-400" panose="020B0503030303020204" pitchFamily="34" charset="0"/>
                    <a:ea typeface="SamsungOne-400" panose="020B0503030303020204" pitchFamily="34" charset="0"/>
                  </a:rPr>
                  <a:t>tf.keras.layers.Conv2D</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lớp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tích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chập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hai</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chiều</a:t>
                </a:r>
                <a:endParaRPr lang="en-US" altLang="ko-KR" sz="1300" dirty="0">
                  <a:latin typeface="SamsungOne-400" panose="020B0503030303020204" pitchFamily="34" charset="0"/>
                  <a:ea typeface="SamsungOne-400" panose="020B0503030303020204" pitchFamily="34" charset="0"/>
                </a:endParaRPr>
              </a:p>
            </p:txBody>
          </p:sp>
        </p:grpSp>
        <p:cxnSp>
          <p:nvCxnSpPr>
            <p:cNvPr id="8" name="직선 화살표 연결선 7"/>
            <p:cNvCxnSpPr>
              <a:stCxn id="5" idx="1"/>
            </p:cNvCxnSpPr>
            <p:nvPr/>
          </p:nvCxnSpPr>
          <p:spPr>
            <a:xfrm flipH="1">
              <a:off x="2927423" y="3431212"/>
              <a:ext cx="8038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290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16"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7"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1414"/>
                </a:solidFill>
                <a:latin typeface="SamsungOne-400" panose="020B0503030303020204" pitchFamily="34" charset="0"/>
              </a:endParaRPr>
            </a:p>
          </p:txBody>
        </p:sp>
        <p:sp>
          <p:nvSpPr>
            <p:cNvPr id="18"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19" name="직사각형 9">
            <a:extLst>
              <a:ext uri="{FF2B5EF4-FFF2-40B4-BE49-F238E27FC236}">
                <a16:creationId xmlns:a16="http://schemas.microsoft.com/office/drawing/2014/main" id="{D8BF98C4-B566-4812-B5F0-560CFBA969E7}"/>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Bây giờ bạn đã học về lớp, hãy xây dựng mô hình CNN từ slide trước.</a:t>
            </a:r>
          </a:p>
          <a:p>
            <a:pPr marL="182563" lvl="1" indent="-182563">
              <a:spcAft>
                <a:spcPts val="8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Đoạn mã sau sử dụng lớp Sequential và thêm lớp tích chập và </a:t>
            </a:r>
            <a:r>
              <a:rPr lang="en-US" altLang="ko-KR" sz="1300" dirty="0">
                <a:solidFill>
                  <a:schemeClr val="tx1"/>
                </a:solidFill>
                <a:latin typeface="SamsungOne-400" panose="020B0503030303020204" pitchFamily="34" charset="0"/>
                <a:ea typeface="SamsungOne-400" panose="020B0503030303020204" pitchFamily="34" charset="0"/>
              </a:rPr>
              <a:t>pooling.</a:t>
            </a:r>
          </a:p>
        </p:txBody>
      </p:sp>
      <p:sp>
        <p:nvSpPr>
          <p:cNvPr id="20" name="직사각형 2"/>
          <p:cNvSpPr/>
          <p:nvPr/>
        </p:nvSpPr>
        <p:spPr>
          <a:xfrm>
            <a:off x="846956" y="2386475"/>
            <a:ext cx="8568952" cy="2381700"/>
          </a:xfrm>
          <a:prstGeom prst="rect">
            <a:avLst/>
          </a:prstGeom>
          <a:solidFill>
            <a:schemeClr val="bg1">
              <a:lumMod val="95000"/>
            </a:schemeClr>
          </a:solidFill>
        </p:spPr>
        <p:txBody>
          <a:bodyPr wrap="square" anchor="ctr">
            <a:noAutofit/>
          </a:bodyPr>
          <a:lstStyle/>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Đã thêm hai lớp tích chập vào mô hình.</a:t>
            </a:r>
          </a:p>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lớp chập sử dụng kernel 5x5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padding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same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đã đề cập trước đó, việc sử dụng padding=‘same’ sẽ bảo toàn kích thước hướng không gian của bản đồ đối tượng địa lý (kích thước dọc và ngang)</a:t>
            </a:r>
          </a:p>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vào và đầu ra có cùng chiều cao và chiều rộng (số lượng kênh thay đổi tùy thuộc vào số lượng bộ lọc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Lớp tổng hợp tối đa có kích thước 2 x2 và sải chân 2 làm giảm kích thước định hướng của không gian xuống một nửa.</a:t>
            </a:r>
          </a:p>
          <a:p>
            <a:pPr marL="182563" lvl="1" indent="-1825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thông s</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trides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không được chỉ định trên MaxPool2D, thì nó được khởi tạo với kích thước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pooling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518288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6" name="그룹 5"/>
          <p:cNvGrpSpPr/>
          <p:nvPr/>
        </p:nvGrpSpPr>
        <p:grpSpPr>
          <a:xfrm>
            <a:off x="558396" y="1793756"/>
            <a:ext cx="8785504" cy="3296404"/>
            <a:chOff x="558396" y="1793756"/>
            <a:chExt cx="8785504" cy="3296404"/>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58396" y="1793756"/>
              <a:ext cx="8782050" cy="329640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3" name="그룹 2"/>
            <p:cNvGrpSpPr/>
            <p:nvPr/>
          </p:nvGrpSpPr>
          <p:grpSpPr>
            <a:xfrm>
              <a:off x="571593" y="1863492"/>
              <a:ext cx="8772307" cy="3168352"/>
              <a:chOff x="469245" y="1916832"/>
              <a:chExt cx="8064260" cy="2912622"/>
            </a:xfrm>
          </p:grpSpPr>
          <p:pic>
            <p:nvPicPr>
              <p:cNvPr id="2" name="그림 1"/>
              <p:cNvPicPr>
                <a:picLocks noChangeAspect="1"/>
              </p:cNvPicPr>
              <p:nvPr/>
            </p:nvPicPr>
            <p:blipFill rotWithShape="1">
              <a:blip r:embed="rId3"/>
              <a:srcRect r="18565" b="37927"/>
              <a:stretch/>
            </p:blipFill>
            <p:spPr>
              <a:xfrm>
                <a:off x="469245" y="1916832"/>
                <a:ext cx="8064260" cy="1800200"/>
              </a:xfrm>
              <a:prstGeom prst="rect">
                <a:avLst/>
              </a:prstGeom>
              <a:ln>
                <a:noFill/>
              </a:ln>
            </p:spPr>
          </p:pic>
          <p:pic>
            <p:nvPicPr>
              <p:cNvPr id="15" name="그림 14"/>
              <p:cNvPicPr>
                <a:picLocks noChangeAspect="1"/>
              </p:cNvPicPr>
              <p:nvPr/>
            </p:nvPicPr>
            <p:blipFill rotWithShape="1">
              <a:blip r:embed="rId3"/>
              <a:srcRect t="62074" r="18565"/>
              <a:stretch/>
            </p:blipFill>
            <p:spPr>
              <a:xfrm>
                <a:off x="469245" y="3729541"/>
                <a:ext cx="8064260" cy="1099913"/>
              </a:xfrm>
              <a:prstGeom prst="rect">
                <a:avLst/>
              </a:prstGeom>
              <a:ln>
                <a:noFill/>
              </a:ln>
            </p:spPr>
          </p:pic>
        </p:grpSp>
      </p:grpSp>
    </p:spTree>
    <p:extLst>
      <p:ext uri="{BB962C8B-B14F-4D97-AF65-F5344CB8AC3E}">
        <p14:creationId xmlns:p14="http://schemas.microsoft.com/office/powerpoint/2010/main" val="2970895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2" name="그림 1"/>
          <p:cNvPicPr>
            <a:picLocks noChangeAspect="1"/>
          </p:cNvPicPr>
          <p:nvPr/>
        </p:nvPicPr>
        <p:blipFill rotWithShape="1">
          <a:blip r:embed="rId3"/>
          <a:srcRect r="17998"/>
          <a:stretch/>
        </p:blipFill>
        <p:spPr>
          <a:xfrm>
            <a:off x="846956" y="3212976"/>
            <a:ext cx="8712969" cy="1684870"/>
          </a:xfrm>
          <a:prstGeom prst="rect">
            <a:avLst/>
          </a:prstGeom>
          <a:ln>
            <a:solidFill>
              <a:schemeClr val="bg1">
                <a:lumMod val="85000"/>
              </a:schemeClr>
            </a:solidFill>
          </a:ln>
        </p:spPr>
      </p:pic>
      <p:sp>
        <p:nvSpPr>
          <p:cNvPr id="16" name="직사각형 17">
            <a:extLst>
              <a:ext uri="{FF2B5EF4-FFF2-40B4-BE49-F238E27FC236}">
                <a16:creationId xmlns:a16="http://schemas.microsoft.com/office/drawing/2014/main" id="{D8BF98C4-B566-4812-B5F0-560CFBA969E7}"/>
              </a:ext>
            </a:extLst>
          </p:cNvPr>
          <p:cNvSpPr/>
          <p:nvPr/>
        </p:nvSpPr>
        <p:spPr>
          <a:xfrm>
            <a:off x="702940" y="1687511"/>
            <a:ext cx="8632825"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giai đoạn này, bạn có thể tính toán kích thước của bản đồ đối tượng theo cách thủ công nhưng sử dụng Keras API sẽ thuận tiện hơn.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dạng đầu ra được tính như để đáp ứng với hình dạng đầu vào được chỉ định bởi một bộ dữ liệu là (16, 7, 7, 64)</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bản đồ tính năng có 64 kênh, chiều cao và chiều rộng là 7 x 7.</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Thứ nguyên đầu tiên là thứ nguyên lô được chỉ định ngẫu nhiên là 16 tại đây.</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Thay vào đó, nó có thể được chỉ định là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None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trong input_shape=(None, 28, 28, 1)</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내용 개체 틀 4"/>
          <p:cNvSpPr txBox="1">
            <a:spLocks/>
          </p:cNvSpPr>
          <p:nvPr/>
        </p:nvSpPr>
        <p:spPr>
          <a:xfrm>
            <a:off x="603880" y="5006054"/>
            <a:ext cx="8105496" cy="1292221"/>
          </a:xfrm>
          <a:prstGeom prst="rect">
            <a:avLst/>
          </a:prstGeom>
        </p:spPr>
        <p:txBody>
          <a:bodyPr>
            <a:normAutofit/>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58775" lvl="2" indent="-176213" defTabSz="457200" latinLnBrk="0">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Lớp tiếp theo được thêm vào là lớp dày đặc (hoặc lớp được kết nối đầy đủ)</a:t>
            </a:r>
          </a:p>
          <a:p>
            <a:pPr marL="358775" lvl="2" indent="-176213" defTabSz="457200" latinLnBrk="0">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phải xây dựng bộ phân loại trên lớp tích chập và tổng hợp.</a:t>
            </a:r>
          </a:p>
          <a:p>
            <a:pPr marL="358775" lvl="2" indent="-176213" defTabSz="457200" latinLnBrk="0">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vào của lớp này là hạng 2, nghĩa là [kích thước lô x số lượng đơn vị đầu vào]</a:t>
            </a:r>
          </a:p>
          <a:p>
            <a:pPr marL="358775" lvl="2" indent="-176213" defTabSz="457200" latinLnBrk="0">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ra của lớp trước phải được trải theo lớp dày đặc.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00273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16" name="그림 3"/>
          <p:cNvPicPr>
            <a:picLocks noChangeAspect="1"/>
          </p:cNvPicPr>
          <p:nvPr/>
        </p:nvPicPr>
        <p:blipFill rotWithShape="1">
          <a:blip r:embed="rId3"/>
          <a:srcRect r="21989" b="35743"/>
          <a:stretch/>
        </p:blipFill>
        <p:spPr>
          <a:xfrm>
            <a:off x="922148" y="2345935"/>
            <a:ext cx="8421752" cy="2031577"/>
          </a:xfrm>
          <a:prstGeom prst="rect">
            <a:avLst/>
          </a:prstGeom>
          <a:ln>
            <a:solidFill>
              <a:schemeClr val="bg1">
                <a:lumMod val="85000"/>
              </a:schemeClr>
            </a:solidFill>
          </a:ln>
        </p:spPr>
      </p:pic>
      <p:sp>
        <p:nvSpPr>
          <p:cNvPr id="17" name="직사각형 13"/>
          <p:cNvSpPr/>
          <p:nvPr/>
        </p:nvSpPr>
        <p:spPr>
          <a:xfrm>
            <a:off x="597245" y="4509120"/>
            <a:ext cx="8928992" cy="1600438"/>
          </a:xfrm>
          <a:prstGeom prst="rect">
            <a:avLst/>
          </a:prstGeom>
        </p:spPr>
        <p:txBody>
          <a:bodyPr wrap="square">
            <a:spAutoFit/>
          </a:bodyPr>
          <a:lstStyle/>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fc_2, là lớp được kết nối đầy đủ, có mười Bài đầu ra tương ứng với mười nhãn lớp từ tập dữ liệu MNIST.</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Hơn nữa, nó sử dụng chức năng kích hoạt softmax để có được xác suất bao gồm lớp của mẫu đầu vào.</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Tổng xác suất của mỗi mẫu là 1. (một mẫu chỉ thuộc một lớp)</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Tham khảo phần 'các hàm mất mát để phân loại', hàm mất mát nào nên được sử dụng ở đây?</a:t>
            </a:r>
          </a:p>
          <a:p>
            <a:pPr marL="358775" lvl="2" indent="-17621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loại nhiều lớp sử dụng nhãn số nguyên (thưa thớt) (không phải nhãn được mã hóa một lần nóng) sử dụng SparseCategoricalCrossentropy.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8" name="그룹 15">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9"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21" name="직사각형 18">
            <a:extLst>
              <a:ext uri="{FF2B5EF4-FFF2-40B4-BE49-F238E27FC236}">
                <a16:creationId xmlns:a16="http://schemas.microsoft.com/office/drawing/2014/main" id="{D8BF98C4-B566-4812-B5F0-560CFBA969E7}"/>
              </a:ext>
            </a:extLst>
          </p:cNvPr>
          <p:cNvSpPr/>
          <p:nvPr/>
        </p:nvSpPr>
        <p:spPr>
          <a:xfrm>
            <a:off x="702940" y="1700808"/>
            <a:ext cx="8823297"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bạn có thể thấy từ kết quả của phương thức compute_output_shape, kích thước đầu vào của lớp dày đặc được thiết lập tốt.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thêm hai lớp dày đặc và chèn một lớp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dropout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giữa hai lớp.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2989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Về Mạng nơ-ron tích chập (CNN):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40" name="그룹 39"/>
          <p:cNvGrpSpPr/>
          <p:nvPr/>
        </p:nvGrpSpPr>
        <p:grpSpPr>
          <a:xfrm>
            <a:off x="1098177" y="2924944"/>
            <a:ext cx="7858835" cy="2554608"/>
            <a:chOff x="1279004" y="3140968"/>
            <a:chExt cx="7858835" cy="2554608"/>
          </a:xfrm>
        </p:grpSpPr>
        <p:pic>
          <p:nvPicPr>
            <p:cNvPr id="41" name="그림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7824" y="3140968"/>
              <a:ext cx="3860015" cy="2554608"/>
            </a:xfrm>
            <a:prstGeom prst="rect">
              <a:avLst/>
            </a:prstGeom>
          </p:spPr>
        </p:pic>
        <p:sp>
          <p:nvSpPr>
            <p:cNvPr id="42" name="자유형: 도형 25">
              <a:extLst>
                <a:ext uri="{FF2B5EF4-FFF2-40B4-BE49-F238E27FC236}">
                  <a16:creationId xmlns:a16="http://schemas.microsoft.com/office/drawing/2014/main" id="{704892CA-39D8-42D3-BE97-5A3BEEA32E1D}"/>
                </a:ext>
              </a:extLst>
            </p:cNvPr>
            <p:cNvSpPr/>
            <p:nvPr/>
          </p:nvSpPr>
          <p:spPr>
            <a:xfrm rot="285966">
              <a:off x="3831961" y="3902650"/>
              <a:ext cx="2942641" cy="800248"/>
            </a:xfrm>
            <a:custGeom>
              <a:avLst/>
              <a:gdLst>
                <a:gd name="connsiteX0" fmla="*/ 0 w 3398520"/>
                <a:gd name="connsiteY0" fmla="*/ 38100 h 342900"/>
                <a:gd name="connsiteX1" fmla="*/ 3398520 w 3398520"/>
                <a:gd name="connsiteY1" fmla="*/ 0 h 342900"/>
                <a:gd name="connsiteX2" fmla="*/ 3398520 w 3398520"/>
                <a:gd name="connsiteY2" fmla="*/ 342900 h 342900"/>
                <a:gd name="connsiteX3" fmla="*/ 0 w 3398520"/>
                <a:gd name="connsiteY3" fmla="*/ 38100 h 342900"/>
                <a:gd name="connsiteX0" fmla="*/ 0 w 3525632"/>
                <a:gd name="connsiteY0" fmla="*/ 38100 h 309335"/>
                <a:gd name="connsiteX1" fmla="*/ 3398520 w 3525632"/>
                <a:gd name="connsiteY1" fmla="*/ 0 h 309335"/>
                <a:gd name="connsiteX2" fmla="*/ 3525632 w 3525632"/>
                <a:gd name="connsiteY2" fmla="*/ 309335 h 309335"/>
                <a:gd name="connsiteX3" fmla="*/ 0 w 3525632"/>
                <a:gd name="connsiteY3" fmla="*/ 38100 h 309335"/>
                <a:gd name="connsiteX0" fmla="*/ 0 w 3525632"/>
                <a:gd name="connsiteY0" fmla="*/ 222526 h 493761"/>
                <a:gd name="connsiteX1" fmla="*/ 3485615 w 3525632"/>
                <a:gd name="connsiteY1" fmla="*/ 0 h 493761"/>
                <a:gd name="connsiteX2" fmla="*/ 3525632 w 3525632"/>
                <a:gd name="connsiteY2" fmla="*/ 493761 h 493761"/>
                <a:gd name="connsiteX3" fmla="*/ 0 w 3525632"/>
                <a:gd name="connsiteY3" fmla="*/ 222526 h 493761"/>
              </a:gdLst>
              <a:ahLst/>
              <a:cxnLst>
                <a:cxn ang="0">
                  <a:pos x="connsiteX0" y="connsiteY0"/>
                </a:cxn>
                <a:cxn ang="0">
                  <a:pos x="connsiteX1" y="connsiteY1"/>
                </a:cxn>
                <a:cxn ang="0">
                  <a:pos x="connsiteX2" y="connsiteY2"/>
                </a:cxn>
                <a:cxn ang="0">
                  <a:pos x="connsiteX3" y="connsiteY3"/>
                </a:cxn>
              </a:cxnLst>
              <a:rect l="l" t="t" r="r" b="b"/>
              <a:pathLst>
                <a:path w="3525632" h="493761">
                  <a:moveTo>
                    <a:pt x="0" y="222526"/>
                  </a:moveTo>
                  <a:lnTo>
                    <a:pt x="3485615" y="0"/>
                  </a:lnTo>
                  <a:lnTo>
                    <a:pt x="3525632" y="493761"/>
                  </a:lnTo>
                  <a:lnTo>
                    <a:pt x="0" y="222526"/>
                  </a:lnTo>
                  <a:close/>
                </a:path>
              </a:pathLst>
            </a:custGeom>
            <a:gradFill>
              <a:gsLst>
                <a:gs pos="100000">
                  <a:schemeClr val="accent1">
                    <a:lumMod val="20000"/>
                    <a:lumOff val="80000"/>
                    <a:alpha val="0"/>
                  </a:schemeClr>
                </a:gs>
                <a:gs pos="8000">
                  <a:srgbClr val="0960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8">
              <a:extLst>
                <a:ext uri="{FF2B5EF4-FFF2-40B4-BE49-F238E27FC236}">
                  <a16:creationId xmlns:a16="http://schemas.microsoft.com/office/drawing/2014/main" id="{D99E6BC1-C3D2-47E0-A49D-B4280BDB2E61}"/>
                </a:ext>
              </a:extLst>
            </p:cNvPr>
            <p:cNvSpPr/>
            <p:nvPr/>
          </p:nvSpPr>
          <p:spPr>
            <a:xfrm>
              <a:off x="3858622" y="3284984"/>
              <a:ext cx="4411056" cy="1280355"/>
            </a:xfrm>
            <a:custGeom>
              <a:avLst/>
              <a:gdLst>
                <a:gd name="connsiteX0" fmla="*/ 0 w 3398520"/>
                <a:gd name="connsiteY0" fmla="*/ 38100 h 342900"/>
                <a:gd name="connsiteX1" fmla="*/ 3398520 w 3398520"/>
                <a:gd name="connsiteY1" fmla="*/ 0 h 342900"/>
                <a:gd name="connsiteX2" fmla="*/ 3398520 w 3398520"/>
                <a:gd name="connsiteY2" fmla="*/ 342900 h 342900"/>
                <a:gd name="connsiteX3" fmla="*/ 0 w 3398520"/>
                <a:gd name="connsiteY3" fmla="*/ 38100 h 342900"/>
                <a:gd name="connsiteX0" fmla="*/ 0 w 3398520"/>
                <a:gd name="connsiteY0" fmla="*/ 158750 h 463550"/>
                <a:gd name="connsiteX1" fmla="*/ 3246120 w 3398520"/>
                <a:gd name="connsiteY1" fmla="*/ 0 h 463550"/>
                <a:gd name="connsiteX2" fmla="*/ 3398520 w 3398520"/>
                <a:gd name="connsiteY2" fmla="*/ 463550 h 463550"/>
                <a:gd name="connsiteX3" fmla="*/ 0 w 3398520"/>
                <a:gd name="connsiteY3" fmla="*/ 158750 h 463550"/>
                <a:gd name="connsiteX0" fmla="*/ 0 w 3252470"/>
                <a:gd name="connsiteY0" fmla="*/ 158750 h 320675"/>
                <a:gd name="connsiteX1" fmla="*/ 3246120 w 3252470"/>
                <a:gd name="connsiteY1" fmla="*/ 0 h 320675"/>
                <a:gd name="connsiteX2" fmla="*/ 3252470 w 3252470"/>
                <a:gd name="connsiteY2" fmla="*/ 320675 h 320675"/>
                <a:gd name="connsiteX3" fmla="*/ 0 w 3252470"/>
                <a:gd name="connsiteY3" fmla="*/ 158750 h 320675"/>
                <a:gd name="connsiteX0" fmla="*/ 0 w 3252470"/>
                <a:gd name="connsiteY0" fmla="*/ 234950 h 320675"/>
                <a:gd name="connsiteX1" fmla="*/ 3246120 w 3252470"/>
                <a:gd name="connsiteY1" fmla="*/ 0 h 320675"/>
                <a:gd name="connsiteX2" fmla="*/ 3252470 w 3252470"/>
                <a:gd name="connsiteY2" fmla="*/ 320675 h 320675"/>
                <a:gd name="connsiteX3" fmla="*/ 0 w 3252470"/>
                <a:gd name="connsiteY3" fmla="*/ 234950 h 320675"/>
                <a:gd name="connsiteX0" fmla="*/ 0 w 3773233"/>
                <a:gd name="connsiteY0" fmla="*/ 282710 h 368435"/>
                <a:gd name="connsiteX1" fmla="*/ 3773233 w 3773233"/>
                <a:gd name="connsiteY1" fmla="*/ 0 h 368435"/>
                <a:gd name="connsiteX2" fmla="*/ 3252470 w 3773233"/>
                <a:gd name="connsiteY2" fmla="*/ 368435 h 368435"/>
                <a:gd name="connsiteX3" fmla="*/ 0 w 3773233"/>
                <a:gd name="connsiteY3" fmla="*/ 282710 h 368435"/>
                <a:gd name="connsiteX0" fmla="*/ 0 w 3796230"/>
                <a:gd name="connsiteY0" fmla="*/ 282710 h 517683"/>
                <a:gd name="connsiteX1" fmla="*/ 3773233 w 3796230"/>
                <a:gd name="connsiteY1" fmla="*/ 0 h 517683"/>
                <a:gd name="connsiteX2" fmla="*/ 3796230 w 3796230"/>
                <a:gd name="connsiteY2" fmla="*/ 517683 h 517683"/>
                <a:gd name="connsiteX3" fmla="*/ 0 w 3796230"/>
                <a:gd name="connsiteY3" fmla="*/ 282710 h 517683"/>
                <a:gd name="connsiteX0" fmla="*/ 0 w 3796230"/>
                <a:gd name="connsiteY0" fmla="*/ 282710 h 589323"/>
                <a:gd name="connsiteX1" fmla="*/ 3773233 w 3796230"/>
                <a:gd name="connsiteY1" fmla="*/ 0 h 589323"/>
                <a:gd name="connsiteX2" fmla="*/ 3796230 w 3796230"/>
                <a:gd name="connsiteY2" fmla="*/ 589323 h 589323"/>
                <a:gd name="connsiteX3" fmla="*/ 0 w 3796230"/>
                <a:gd name="connsiteY3" fmla="*/ 282710 h 589323"/>
                <a:gd name="connsiteX0" fmla="*/ 0 w 3762939"/>
                <a:gd name="connsiteY0" fmla="*/ 345394 h 589323"/>
                <a:gd name="connsiteX1" fmla="*/ 3739942 w 3762939"/>
                <a:gd name="connsiteY1" fmla="*/ 0 h 589323"/>
                <a:gd name="connsiteX2" fmla="*/ 3762939 w 3762939"/>
                <a:gd name="connsiteY2" fmla="*/ 589323 h 589323"/>
                <a:gd name="connsiteX3" fmla="*/ 0 w 3762939"/>
                <a:gd name="connsiteY3" fmla="*/ 345394 h 589323"/>
                <a:gd name="connsiteX0" fmla="*/ 0 w 3774036"/>
                <a:gd name="connsiteY0" fmla="*/ 336439 h 589323"/>
                <a:gd name="connsiteX1" fmla="*/ 3751039 w 3774036"/>
                <a:gd name="connsiteY1" fmla="*/ 0 h 589323"/>
                <a:gd name="connsiteX2" fmla="*/ 3774036 w 3774036"/>
                <a:gd name="connsiteY2" fmla="*/ 589323 h 589323"/>
                <a:gd name="connsiteX3" fmla="*/ 0 w 3774036"/>
                <a:gd name="connsiteY3" fmla="*/ 336439 h 589323"/>
              </a:gdLst>
              <a:ahLst/>
              <a:cxnLst>
                <a:cxn ang="0">
                  <a:pos x="connsiteX0" y="connsiteY0"/>
                </a:cxn>
                <a:cxn ang="0">
                  <a:pos x="connsiteX1" y="connsiteY1"/>
                </a:cxn>
                <a:cxn ang="0">
                  <a:pos x="connsiteX2" y="connsiteY2"/>
                </a:cxn>
                <a:cxn ang="0">
                  <a:pos x="connsiteX3" y="connsiteY3"/>
                </a:cxn>
              </a:cxnLst>
              <a:rect l="l" t="t" r="r" b="b"/>
              <a:pathLst>
                <a:path w="3774036" h="589323">
                  <a:moveTo>
                    <a:pt x="0" y="336439"/>
                  </a:moveTo>
                  <a:lnTo>
                    <a:pt x="3751039" y="0"/>
                  </a:lnTo>
                  <a:lnTo>
                    <a:pt x="3774036" y="589323"/>
                  </a:lnTo>
                  <a:lnTo>
                    <a:pt x="0" y="336439"/>
                  </a:lnTo>
                  <a:close/>
                </a:path>
              </a:pathLst>
            </a:custGeom>
            <a:gradFill>
              <a:gsLst>
                <a:gs pos="100000">
                  <a:schemeClr val="accent1">
                    <a:lumMod val="20000"/>
                    <a:lumOff val="80000"/>
                    <a:alpha val="0"/>
                  </a:schemeClr>
                </a:gs>
                <a:gs pos="8000">
                  <a:srgbClr val="0960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1279004" y="3212976"/>
              <a:ext cx="2589479" cy="1923191"/>
              <a:chOff x="1009071" y="3177168"/>
              <a:chExt cx="3240360" cy="2406597"/>
            </a:xfrm>
          </p:grpSpPr>
          <p:pic>
            <p:nvPicPr>
              <p:cNvPr id="45" name="그림 4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9071" y="3177168"/>
                <a:ext cx="3240360" cy="2406597"/>
              </a:xfrm>
              <a:prstGeom prst="rect">
                <a:avLst/>
              </a:prstGeom>
            </p:spPr>
          </p:pic>
          <p:grpSp>
            <p:nvGrpSpPr>
              <p:cNvPr id="46" name="그룹 45"/>
              <p:cNvGrpSpPr/>
              <p:nvPr/>
            </p:nvGrpSpPr>
            <p:grpSpPr>
              <a:xfrm>
                <a:off x="1980361" y="3670642"/>
                <a:ext cx="1828747" cy="666120"/>
                <a:chOff x="1980361" y="5152127"/>
                <a:chExt cx="1828747" cy="666120"/>
              </a:xfrm>
            </p:grpSpPr>
            <p:sp>
              <p:nvSpPr>
                <p:cNvPr id="50" name="자유형: 도형 70">
                  <a:extLst>
                    <a:ext uri="{FF2B5EF4-FFF2-40B4-BE49-F238E27FC236}">
                      <a16:creationId xmlns:a16="http://schemas.microsoft.com/office/drawing/2014/main" id="{E38D111B-2161-459B-AA0F-FE35415D813C}"/>
                    </a:ext>
                  </a:extLst>
                </p:cNvPr>
                <p:cNvSpPr/>
                <p:nvPr/>
              </p:nvSpPr>
              <p:spPr>
                <a:xfrm rot="202527">
                  <a:off x="2295394" y="5152127"/>
                  <a:ext cx="1513714" cy="182982"/>
                </a:xfrm>
                <a:custGeom>
                  <a:avLst/>
                  <a:gdLst>
                    <a:gd name="connsiteX0" fmla="*/ 1187479 w 1187479"/>
                    <a:gd name="connsiteY0" fmla="*/ 177950 h 190363"/>
                    <a:gd name="connsiteX1" fmla="*/ 695110 w 1187479"/>
                    <a:gd name="connsiteY1" fmla="*/ 35 h 190363"/>
                    <a:gd name="connsiteX2" fmla="*/ 0 w 1187479"/>
                    <a:gd name="connsiteY2" fmla="*/ 190363 h 190363"/>
                  </a:gdLst>
                  <a:ahLst/>
                  <a:cxnLst>
                    <a:cxn ang="0">
                      <a:pos x="connsiteX0" y="connsiteY0"/>
                    </a:cxn>
                    <a:cxn ang="0">
                      <a:pos x="connsiteX1" y="connsiteY1"/>
                    </a:cxn>
                    <a:cxn ang="0">
                      <a:pos x="connsiteX2" y="connsiteY2"/>
                    </a:cxn>
                  </a:cxnLst>
                  <a:rect l="l" t="t" r="r" b="b"/>
                  <a:pathLst>
                    <a:path w="1187479" h="190363">
                      <a:moveTo>
                        <a:pt x="1187479" y="177950"/>
                      </a:moveTo>
                      <a:cubicBezTo>
                        <a:pt x="1040251" y="87958"/>
                        <a:pt x="893023" y="-2034"/>
                        <a:pt x="695110" y="35"/>
                      </a:cubicBezTo>
                      <a:cubicBezTo>
                        <a:pt x="497197" y="2104"/>
                        <a:pt x="248598" y="96233"/>
                        <a:pt x="0" y="190363"/>
                      </a:cubicBezTo>
                    </a:path>
                  </a:pathLst>
                </a:custGeom>
                <a:noFill/>
                <a:ln>
                  <a:solidFill>
                    <a:srgbClr val="EF642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도형 71">
                  <a:extLst>
                    <a:ext uri="{FF2B5EF4-FFF2-40B4-BE49-F238E27FC236}">
                      <a16:creationId xmlns:a16="http://schemas.microsoft.com/office/drawing/2014/main" id="{B8B93B9F-0116-4B93-BC7D-1763615429AA}"/>
                    </a:ext>
                  </a:extLst>
                </p:cNvPr>
                <p:cNvSpPr/>
                <p:nvPr/>
              </p:nvSpPr>
              <p:spPr>
                <a:xfrm rot="11283916">
                  <a:off x="2086516" y="5751746"/>
                  <a:ext cx="1457440" cy="66501"/>
                </a:xfrm>
                <a:custGeom>
                  <a:avLst/>
                  <a:gdLst>
                    <a:gd name="connsiteX0" fmla="*/ 1187479 w 1187479"/>
                    <a:gd name="connsiteY0" fmla="*/ 177950 h 190363"/>
                    <a:gd name="connsiteX1" fmla="*/ 695110 w 1187479"/>
                    <a:gd name="connsiteY1" fmla="*/ 35 h 190363"/>
                    <a:gd name="connsiteX2" fmla="*/ 0 w 1187479"/>
                    <a:gd name="connsiteY2" fmla="*/ 190363 h 190363"/>
                  </a:gdLst>
                  <a:ahLst/>
                  <a:cxnLst>
                    <a:cxn ang="0">
                      <a:pos x="connsiteX0" y="connsiteY0"/>
                    </a:cxn>
                    <a:cxn ang="0">
                      <a:pos x="connsiteX1" y="connsiteY1"/>
                    </a:cxn>
                    <a:cxn ang="0">
                      <a:pos x="connsiteX2" y="connsiteY2"/>
                    </a:cxn>
                  </a:cxnLst>
                  <a:rect l="l" t="t" r="r" b="b"/>
                  <a:pathLst>
                    <a:path w="1187479" h="190363">
                      <a:moveTo>
                        <a:pt x="1187479" y="177950"/>
                      </a:moveTo>
                      <a:cubicBezTo>
                        <a:pt x="1040251" y="87958"/>
                        <a:pt x="893023" y="-2034"/>
                        <a:pt x="695110" y="35"/>
                      </a:cubicBezTo>
                      <a:cubicBezTo>
                        <a:pt x="497197" y="2104"/>
                        <a:pt x="248598" y="96233"/>
                        <a:pt x="0" y="190363"/>
                      </a:cubicBezTo>
                    </a:path>
                  </a:pathLst>
                </a:custGeom>
                <a:noFill/>
                <a:ln>
                  <a:solidFill>
                    <a:srgbClr val="EF642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도형 74">
                  <a:extLst>
                    <a:ext uri="{FF2B5EF4-FFF2-40B4-BE49-F238E27FC236}">
                      <a16:creationId xmlns:a16="http://schemas.microsoft.com/office/drawing/2014/main" id="{7D6D5196-C529-48C3-A977-E707923E1745}"/>
                    </a:ext>
                  </a:extLst>
                </p:cNvPr>
                <p:cNvSpPr/>
                <p:nvPr/>
              </p:nvSpPr>
              <p:spPr>
                <a:xfrm>
                  <a:off x="1980361" y="5482385"/>
                  <a:ext cx="1641831" cy="167450"/>
                </a:xfrm>
                <a:custGeom>
                  <a:avLst/>
                  <a:gdLst>
                    <a:gd name="connsiteX0" fmla="*/ 1278505 w 1278505"/>
                    <a:gd name="connsiteY0" fmla="*/ 28963 h 99721"/>
                    <a:gd name="connsiteX1" fmla="*/ 628908 w 1278505"/>
                    <a:gd name="connsiteY1" fmla="*/ 99301 h 99721"/>
                    <a:gd name="connsiteX2" fmla="*/ 0 w 1278505"/>
                    <a:gd name="connsiteY2" fmla="*/ 0 h 99721"/>
                  </a:gdLst>
                  <a:ahLst/>
                  <a:cxnLst>
                    <a:cxn ang="0">
                      <a:pos x="connsiteX0" y="connsiteY0"/>
                    </a:cxn>
                    <a:cxn ang="0">
                      <a:pos x="connsiteX1" y="connsiteY1"/>
                    </a:cxn>
                    <a:cxn ang="0">
                      <a:pos x="connsiteX2" y="connsiteY2"/>
                    </a:cxn>
                  </a:cxnLst>
                  <a:rect l="l" t="t" r="r" b="b"/>
                  <a:pathLst>
                    <a:path w="1278505" h="99721">
                      <a:moveTo>
                        <a:pt x="1278505" y="28963"/>
                      </a:moveTo>
                      <a:cubicBezTo>
                        <a:pt x="1060248" y="66545"/>
                        <a:pt x="841992" y="104128"/>
                        <a:pt x="628908" y="99301"/>
                      </a:cubicBezTo>
                      <a:cubicBezTo>
                        <a:pt x="415824" y="94474"/>
                        <a:pt x="207912" y="47237"/>
                        <a:pt x="0" y="0"/>
                      </a:cubicBezTo>
                    </a:path>
                  </a:pathLst>
                </a:custGeom>
                <a:noFill/>
                <a:ln>
                  <a:solidFill>
                    <a:srgbClr val="EF642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타원 46">
                <a:extLst>
                  <a:ext uri="{FF2B5EF4-FFF2-40B4-BE49-F238E27FC236}">
                    <a16:creationId xmlns:a16="http://schemas.microsoft.com/office/drawing/2014/main" id="{19F8025E-8708-482F-8C6D-E7B7B064EEFD}"/>
                  </a:ext>
                </a:extLst>
              </p:cNvPr>
              <p:cNvSpPr/>
              <p:nvPr/>
            </p:nvSpPr>
            <p:spPr>
              <a:xfrm>
                <a:off x="2226722" y="3718036"/>
                <a:ext cx="143664" cy="143664"/>
              </a:xfrm>
              <a:prstGeom prst="ellipse">
                <a:avLst/>
              </a:prstGeom>
              <a:solidFill>
                <a:srgbClr val="EF642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CBC38B8B-9C5A-483E-94EA-34346342A083}"/>
                  </a:ext>
                </a:extLst>
              </p:cNvPr>
              <p:cNvSpPr/>
              <p:nvPr/>
            </p:nvSpPr>
            <p:spPr>
              <a:xfrm>
                <a:off x="1820040" y="3898029"/>
                <a:ext cx="143664" cy="143664"/>
              </a:xfrm>
              <a:prstGeom prst="ellipse">
                <a:avLst/>
              </a:prstGeom>
              <a:solidFill>
                <a:srgbClr val="EF642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89C51BA0-500E-4664-BA57-0FB22803C3A5}"/>
                  </a:ext>
                </a:extLst>
              </p:cNvPr>
              <p:cNvSpPr/>
              <p:nvPr/>
            </p:nvSpPr>
            <p:spPr>
              <a:xfrm>
                <a:off x="2000255" y="4078244"/>
                <a:ext cx="143664" cy="143664"/>
              </a:xfrm>
              <a:prstGeom prst="ellipse">
                <a:avLst/>
              </a:prstGeom>
              <a:solidFill>
                <a:srgbClr val="EF642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804550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45EC26B7-9422-495C-AF45-8E38BA73113B}"/>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E46F0D78-A080-49F0-8F7B-2AA1BC07373A}"/>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9126A354-5725-444A-8381-2A48E36A4B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12" name="Picture 2"/>
          <p:cNvPicPr>
            <a:picLocks noChangeAspect="1" noChangeArrowheads="1"/>
          </p:cNvPicPr>
          <p:nvPr/>
        </p:nvPicPr>
        <p:blipFill>
          <a:blip r:embed="rId2" cstate="print"/>
          <a:srcRect/>
          <a:stretch>
            <a:fillRect/>
          </a:stretch>
        </p:blipFill>
        <p:spPr bwMode="auto">
          <a:xfrm>
            <a:off x="846956" y="2046269"/>
            <a:ext cx="4896544" cy="1543956"/>
          </a:xfrm>
          <a:prstGeom prst="rect">
            <a:avLst/>
          </a:prstGeom>
          <a:noFill/>
          <a:ln w="9525">
            <a:solidFill>
              <a:schemeClr val="bg1">
                <a:lumMod val="85000"/>
              </a:schemeClr>
            </a:solidFill>
            <a:miter lim="800000"/>
            <a:headEnd/>
            <a:tailEnd/>
          </a:ln>
        </p:spPr>
      </p:pic>
      <p:sp>
        <p:nvSpPr>
          <p:cNvPr id="13" name="직사각형 6"/>
          <p:cNvSpPr/>
          <p:nvPr/>
        </p:nvSpPr>
        <p:spPr>
          <a:xfrm>
            <a:off x="702940" y="3717032"/>
            <a:ext cx="8640069" cy="769441"/>
          </a:xfrm>
          <a:prstGeom prst="rect">
            <a:avLst/>
          </a:prstGeom>
        </p:spPr>
        <p:txBody>
          <a:bodyPr wrap="square">
            <a:spAutoFit/>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Model này được huấn luyện bởi phương thức fit().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sử dụng một phương pháp được chuẩn bị tốt cho đào tạo và đánh giá (phương pháp đánh giá () và dự đoán ()), nó sẽ tự động định cấu hình chế độ của lớp bỏ học và kiểm soát thông minh quy mô đầu ra của các đơn vị ẩn.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4" name="그룹 10">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5"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2">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17" name="직사각형 13">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Đoạn mã sau triệu tập phương thức build () cho độ trễ thời gian thay đổi, sau đó triệu tập phương thức biên dịch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05671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 name="그룹 1"/>
          <p:cNvGrpSpPr/>
          <p:nvPr/>
        </p:nvGrpSpPr>
        <p:grpSpPr>
          <a:xfrm>
            <a:off x="577761" y="2107777"/>
            <a:ext cx="8782050" cy="3600400"/>
            <a:chOff x="577761" y="2107777"/>
            <a:chExt cx="8782050" cy="3600400"/>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77761" y="2107777"/>
              <a:ext cx="8782050" cy="36004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r="4069"/>
            <a:stretch/>
          </p:blipFill>
          <p:spPr>
            <a:xfrm>
              <a:off x="632487" y="2177286"/>
              <a:ext cx="8727323" cy="3408174"/>
            </a:xfrm>
            <a:prstGeom prst="rect">
              <a:avLst/>
            </a:prstGeom>
            <a:ln>
              <a:noFill/>
            </a:ln>
          </p:spPr>
        </p:pic>
      </p:grpSp>
      <p:sp>
        <p:nvSpPr>
          <p:cNvPr id="15" name="직사각형 13">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đào tạo mô hình CNN này bằng cách sử dụng bộ dữ liệu xác thực này được tạo để theo dõi các quá trình học tập.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16383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
        <p:nvSpPr>
          <p:cNvPr id="15" name="직사각형 14">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vẽ một đường cong học tập sau giai đoạn đào tạo thứ 20.</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577761" y="2107777"/>
            <a:ext cx="8782050" cy="3371003"/>
            <a:chOff x="577761" y="2107777"/>
            <a:chExt cx="8782050" cy="3371003"/>
          </a:xfrm>
        </p:grpSpPr>
        <p:sp>
          <p:nvSpPr>
            <p:cNvPr id="14" name="모서리가 둥근 직사각형 4">
              <a:extLst>
                <a:ext uri="{FF2B5EF4-FFF2-40B4-BE49-F238E27FC236}">
                  <a16:creationId xmlns:a16="http://schemas.microsoft.com/office/drawing/2014/main" id="{A36E3BA1-83BF-4EF9-8B22-BB45DE7AA1FC}"/>
                </a:ext>
              </a:extLst>
            </p:cNvPr>
            <p:cNvSpPr/>
            <p:nvPr/>
          </p:nvSpPr>
          <p:spPr>
            <a:xfrm>
              <a:off x="577761" y="2107777"/>
              <a:ext cx="8782050" cy="33710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3" name="그룹 2"/>
            <p:cNvGrpSpPr/>
            <p:nvPr/>
          </p:nvGrpSpPr>
          <p:grpSpPr>
            <a:xfrm>
              <a:off x="675476" y="2174384"/>
              <a:ext cx="8684334" cy="3225788"/>
              <a:chOff x="675476" y="2174384"/>
              <a:chExt cx="8684334" cy="3225788"/>
            </a:xfrm>
          </p:grpSpPr>
          <p:pic>
            <p:nvPicPr>
              <p:cNvPr id="16" name="그림 15"/>
              <p:cNvPicPr>
                <a:picLocks noChangeAspect="1"/>
              </p:cNvPicPr>
              <p:nvPr/>
            </p:nvPicPr>
            <p:blipFill rotWithShape="1">
              <a:blip r:embed="rId3"/>
              <a:srcRect l="657" r="14289"/>
              <a:stretch/>
            </p:blipFill>
            <p:spPr>
              <a:xfrm>
                <a:off x="675476" y="2174384"/>
                <a:ext cx="8460526" cy="3225788"/>
              </a:xfrm>
              <a:prstGeom prst="rect">
                <a:avLst/>
              </a:prstGeom>
              <a:ln>
                <a:noFill/>
              </a:ln>
            </p:spPr>
          </p:pic>
          <p:pic>
            <p:nvPicPr>
              <p:cNvPr id="17" name="그림 16"/>
              <p:cNvPicPr>
                <a:picLocks noChangeAspect="1"/>
              </p:cNvPicPr>
              <p:nvPr/>
            </p:nvPicPr>
            <p:blipFill rotWithShape="1">
              <a:blip r:embed="rId3"/>
              <a:srcRect l="81207" r="14289"/>
              <a:stretch/>
            </p:blipFill>
            <p:spPr>
              <a:xfrm>
                <a:off x="8911851" y="2174384"/>
                <a:ext cx="447959" cy="3225788"/>
              </a:xfrm>
              <a:prstGeom prst="rect">
                <a:avLst/>
              </a:prstGeom>
              <a:ln>
                <a:noFill/>
              </a:ln>
            </p:spPr>
          </p:pic>
        </p:grpSp>
      </p:grpSp>
    </p:spTree>
    <p:extLst>
      <p:ext uri="{BB962C8B-B14F-4D97-AF65-F5344CB8AC3E}">
        <p14:creationId xmlns:p14="http://schemas.microsoft.com/office/powerpoint/2010/main" val="1383186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5FD92CD-3591-41C7-8254-CF0A1B741720}"/>
              </a:ext>
            </a:extLst>
          </p:cNvPr>
          <p:cNvGrpSpPr/>
          <p:nvPr/>
        </p:nvGrpSpPr>
        <p:grpSpPr>
          <a:xfrm>
            <a:off x="450000" y="450000"/>
            <a:ext cx="9018000" cy="276999"/>
            <a:chOff x="450000" y="450000"/>
            <a:chExt cx="9018000" cy="276999"/>
          </a:xfrm>
        </p:grpSpPr>
        <p:sp>
          <p:nvSpPr>
            <p:cNvPr id="5" name="직사각형 4">
              <a:extLst>
                <a:ext uri="{FF2B5EF4-FFF2-40B4-BE49-F238E27FC236}">
                  <a16:creationId xmlns:a16="http://schemas.microsoft.com/office/drawing/2014/main" id="{4F429BD5-380E-4F75-9C81-2C53D931150F}"/>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7ED5F593-B92B-4842-8063-1147FF770FEF}"/>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8" name="그룹 7">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9" name="직사각형 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0" name="직사각형 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11" name="직사각형 10">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9" name="그룹 18"/>
          <p:cNvGrpSpPr/>
          <p:nvPr/>
        </p:nvGrpSpPr>
        <p:grpSpPr>
          <a:xfrm>
            <a:off x="1068338" y="2390408"/>
            <a:ext cx="7902028" cy="2928773"/>
            <a:chOff x="1068338" y="2390408"/>
            <a:chExt cx="7902028" cy="2928773"/>
          </a:xfrm>
        </p:grpSpPr>
        <p:pic>
          <p:nvPicPr>
            <p:cNvPr id="2" name="Picture 2"/>
            <p:cNvPicPr>
              <a:picLocks noChangeAspect="1" noChangeArrowheads="1"/>
            </p:cNvPicPr>
            <p:nvPr/>
          </p:nvPicPr>
          <p:blipFill>
            <a:blip r:embed="rId2" cstate="print"/>
            <a:srcRect/>
            <a:stretch>
              <a:fillRect/>
            </a:stretch>
          </p:blipFill>
          <p:spPr bwMode="auto">
            <a:xfrm>
              <a:off x="1068338" y="2390408"/>
              <a:ext cx="7902028" cy="2928773"/>
            </a:xfrm>
            <a:prstGeom prst="rect">
              <a:avLst/>
            </a:prstGeom>
            <a:noFill/>
            <a:ln w="9525">
              <a:noFill/>
              <a:miter lim="800000"/>
              <a:headEnd/>
              <a:tailEnd/>
            </a:ln>
          </p:spPr>
        </p:pic>
        <p:sp>
          <p:nvSpPr>
            <p:cNvPr id="13" name="TextBox 12"/>
            <p:cNvSpPr txBox="1"/>
            <p:nvPr/>
          </p:nvSpPr>
          <p:spPr>
            <a:xfrm rot="16200000">
              <a:off x="936173" y="3597731"/>
              <a:ext cx="538930" cy="201468"/>
            </a:xfrm>
            <a:prstGeom prst="rect">
              <a:avLst/>
            </a:prstGeom>
            <a:solidFill>
              <a:schemeClr val="bg1"/>
            </a:solidFill>
          </p:spPr>
          <p:txBody>
            <a:bodyPr wrap="none" lIns="0" tIns="0" rIns="0" bIns="0" rtlCol="0" anchor="ctr">
              <a:noAutofit/>
            </a:bodyPr>
            <a:lstStyle/>
            <a:p>
              <a:pPr algn="ctr"/>
              <a:r>
                <a:rPr lang="en-US" altLang="ko-KR" sz="1400" dirty="0" err="1">
                  <a:latin typeface="SamsungOne-400" panose="020B0503030303020204" pitchFamily="34" charset="0"/>
                  <a:ea typeface="SamsungOne-400" panose="020B0503030303020204" pitchFamily="34" charset="0"/>
                </a:rPr>
                <a:t>Mất</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mát</a:t>
              </a:r>
              <a:endParaRPr lang="ko-KR" altLang="en-US" sz="1400" dirty="0">
                <a:latin typeface="SamsungOne-400" panose="020B0503030303020204" pitchFamily="34" charset="0"/>
              </a:endParaRPr>
            </a:p>
          </p:txBody>
        </p:sp>
        <p:sp>
          <p:nvSpPr>
            <p:cNvPr id="14" name="TextBox 13"/>
            <p:cNvSpPr txBox="1"/>
            <p:nvPr/>
          </p:nvSpPr>
          <p:spPr>
            <a:xfrm rot="16200000">
              <a:off x="4691937" y="3602277"/>
              <a:ext cx="923758" cy="223208"/>
            </a:xfrm>
            <a:prstGeom prst="rect">
              <a:avLst/>
            </a:prstGeom>
            <a:solidFill>
              <a:schemeClr val="bg1"/>
            </a:solidFill>
          </p:spPr>
          <p:txBody>
            <a:bodyPr wrap="none" lIns="0" tIns="0" rIns="0" bIns="0" rtlCol="0" anchor="ctr">
              <a:noAutofit/>
            </a:bodyPr>
            <a:lstStyle/>
            <a:p>
              <a:pPr algn="ctr"/>
              <a:r>
                <a:rPr lang="en-US" altLang="ko-KR" sz="1400" dirty="0" err="1">
                  <a:latin typeface="SamsungOne-400" panose="020B0503030303020204" pitchFamily="34" charset="0"/>
                  <a:ea typeface="SamsungOne-400" panose="020B0503030303020204" pitchFamily="34" charset="0"/>
                </a:rPr>
                <a:t>Độ</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chính</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xác</a:t>
              </a:r>
              <a:endParaRPr lang="ko-KR" altLang="en-US" sz="1400" dirty="0">
                <a:latin typeface="SamsungOne-400" panose="020B0503030303020204" pitchFamily="34" charset="0"/>
              </a:endParaRPr>
            </a:p>
          </p:txBody>
        </p:sp>
        <p:sp>
          <p:nvSpPr>
            <p:cNvPr id="15" name="TextBox 14"/>
            <p:cNvSpPr txBox="1"/>
            <p:nvPr/>
          </p:nvSpPr>
          <p:spPr>
            <a:xfrm>
              <a:off x="2935188" y="5069951"/>
              <a:ext cx="712275" cy="249230"/>
            </a:xfrm>
            <a:prstGeom prst="rect">
              <a:avLst/>
            </a:prstGeom>
            <a:solidFill>
              <a:schemeClr val="bg1"/>
            </a:solidFill>
          </p:spPr>
          <p:txBody>
            <a:bodyPr wrap="none" lIns="0" tIns="0" rIns="0" bIns="0" rtlCol="0" anchor="ctr">
              <a:noAutofit/>
            </a:bodyPr>
            <a:lstStyle/>
            <a:p>
              <a:pPr algn="ctr"/>
              <a:r>
                <a:rPr lang="en-US" altLang="ko-KR" sz="1400" dirty="0">
                  <a:latin typeface="SamsungOne-400" panose="020B0503030303020204" pitchFamily="34" charset="0"/>
                  <a:ea typeface="SamsungOne-400" panose="020B0503030303020204" pitchFamily="34" charset="0"/>
                </a:rPr>
                <a:t>Epoch</a:t>
              </a:r>
              <a:endParaRPr lang="ko-KR" altLang="en-US" sz="1400" dirty="0">
                <a:latin typeface="SamsungOne-400" panose="020B0503030303020204" pitchFamily="34" charset="0"/>
              </a:endParaRPr>
            </a:p>
          </p:txBody>
        </p:sp>
        <p:sp>
          <p:nvSpPr>
            <p:cNvPr id="16" name="TextBox 15"/>
            <p:cNvSpPr txBox="1"/>
            <p:nvPr/>
          </p:nvSpPr>
          <p:spPr>
            <a:xfrm>
              <a:off x="6895628" y="5069951"/>
              <a:ext cx="712275" cy="249230"/>
            </a:xfrm>
            <a:prstGeom prst="rect">
              <a:avLst/>
            </a:prstGeom>
            <a:solidFill>
              <a:schemeClr val="bg1"/>
            </a:solidFill>
          </p:spPr>
          <p:txBody>
            <a:bodyPr wrap="none" lIns="0" tIns="0" rIns="0" bIns="0" rtlCol="0" anchor="ctr">
              <a:noAutofit/>
            </a:bodyPr>
            <a:lstStyle/>
            <a:p>
              <a:pPr algn="ctr"/>
              <a:r>
                <a:rPr lang="en-US" altLang="ko-KR" sz="1400" dirty="0">
                  <a:latin typeface="SamsungOne-400" panose="020B0503030303020204" pitchFamily="34" charset="0"/>
                  <a:ea typeface="SamsungOne-400" panose="020B0503030303020204" pitchFamily="34" charset="0"/>
                </a:rPr>
                <a:t>Epoch</a:t>
              </a:r>
              <a:endParaRPr lang="ko-KR" altLang="en-US" sz="1400" dirty="0">
                <a:latin typeface="SamsungOne-400" panose="020B0503030303020204" pitchFamily="34" charset="0"/>
              </a:endParaRPr>
            </a:p>
          </p:txBody>
        </p:sp>
        <p:sp>
          <p:nvSpPr>
            <p:cNvPr id="17" name="TextBox 16"/>
            <p:cNvSpPr txBox="1"/>
            <p:nvPr/>
          </p:nvSpPr>
          <p:spPr>
            <a:xfrm>
              <a:off x="3588101" y="2621280"/>
              <a:ext cx="1258219" cy="441960"/>
            </a:xfrm>
            <a:prstGeom prst="rect">
              <a:avLst/>
            </a:prstGeom>
            <a:solidFill>
              <a:schemeClr val="bg1"/>
            </a:solidFill>
          </p:spPr>
          <p:txBody>
            <a:bodyPr wrap="none" lIns="0" tIns="0" rIns="0" bIns="0" rtlCol="0" anchor="ctr">
              <a:noAutofit/>
            </a:bodyPr>
            <a:lstStyle/>
            <a:p>
              <a:r>
                <a:rPr lang="en-US" altLang="ko-KR" sz="1400" dirty="0">
                  <a:latin typeface="SamsungOne-400" panose="020B0503030303020204" pitchFamily="34" charset="0"/>
                  <a:ea typeface="SamsungOne-400" panose="020B0503030303020204" pitchFamily="34" charset="0"/>
                </a:rPr>
                <a:t>Train loss</a:t>
              </a:r>
            </a:p>
            <a:p>
              <a:r>
                <a:rPr lang="en-US" altLang="ko-KR" sz="1400" dirty="0">
                  <a:latin typeface="SamsungOne-400" panose="020B0503030303020204" pitchFamily="34" charset="0"/>
                  <a:ea typeface="SamsungOne-400" panose="020B0503030303020204" pitchFamily="34" charset="0"/>
                </a:rPr>
                <a:t>Validation loss</a:t>
              </a:r>
              <a:endParaRPr lang="ko-KR" altLang="en-US" sz="1400" dirty="0">
                <a:latin typeface="SamsungOne-400" panose="020B0503030303020204" pitchFamily="34" charset="0"/>
              </a:endParaRPr>
            </a:p>
          </p:txBody>
        </p:sp>
        <p:sp>
          <p:nvSpPr>
            <p:cNvPr id="18" name="TextBox 17"/>
            <p:cNvSpPr txBox="1"/>
            <p:nvPr/>
          </p:nvSpPr>
          <p:spPr>
            <a:xfrm>
              <a:off x="7556669" y="4284100"/>
              <a:ext cx="1229192" cy="441960"/>
            </a:xfrm>
            <a:prstGeom prst="rect">
              <a:avLst/>
            </a:prstGeom>
            <a:solidFill>
              <a:schemeClr val="bg1"/>
            </a:solidFill>
          </p:spPr>
          <p:txBody>
            <a:bodyPr wrap="none" lIns="0" tIns="0" rIns="0" bIns="0" rtlCol="0" anchor="ctr">
              <a:noAutofit/>
            </a:bodyPr>
            <a:lstStyle/>
            <a:p>
              <a:r>
                <a:rPr lang="en-US" altLang="ko-KR" sz="1400" dirty="0">
                  <a:latin typeface="SamsungOne-400" panose="020B0503030303020204" pitchFamily="34" charset="0"/>
                  <a:ea typeface="SamsungOne-400" panose="020B0503030303020204" pitchFamily="34" charset="0"/>
                </a:rPr>
                <a:t>Train acc.</a:t>
              </a:r>
            </a:p>
            <a:p>
              <a:r>
                <a:rPr lang="en-US" altLang="ko-KR" sz="1400" dirty="0">
                  <a:latin typeface="SamsungOne-400" panose="020B0503030303020204" pitchFamily="34" charset="0"/>
                  <a:ea typeface="SamsungOne-400" panose="020B0503030303020204" pitchFamily="34" charset="0"/>
                </a:rPr>
                <a:t>Validation acc.</a:t>
              </a:r>
              <a:endParaRPr lang="ko-KR" altLang="en-US" sz="1400" dirty="0">
                <a:latin typeface="SamsungOne-400" panose="020B0503030303020204" pitchFamily="34" charset="0"/>
              </a:endParaRPr>
            </a:p>
          </p:txBody>
        </p:sp>
      </p:grpSp>
    </p:spTree>
    <p:extLst>
      <p:ext uri="{BB962C8B-B14F-4D97-AF65-F5344CB8AC3E}">
        <p14:creationId xmlns:p14="http://schemas.microsoft.com/office/powerpoint/2010/main" val="811651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17" name="그룹 13">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8"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9"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20" name="직사각형 16">
            <a:extLst>
              <a:ext uri="{FF2B5EF4-FFF2-40B4-BE49-F238E27FC236}">
                <a16:creationId xmlns:a16="http://schemas.microsoft.com/office/drawing/2014/main" id="{D8BF98C4-B566-4812-B5F0-560CFBA969E7}"/>
              </a:ext>
            </a:extLst>
          </p:cNvPr>
          <p:cNvSpPr/>
          <p:nvPr/>
        </p:nvSpPr>
        <p:spPr>
          <a:xfrm>
            <a:off x="702940" y="170080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bạn đã xem chương trước, bạn sử dụng phương thức .evaluate để đánh giá một mô hình được đào tạo trong tập dữ liệu thử nghiệm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17">
            <a:extLst>
              <a:ext uri="{FF2B5EF4-FFF2-40B4-BE49-F238E27FC236}">
                <a16:creationId xmlns:a16="http://schemas.microsoft.com/office/drawing/2014/main" id="{D8BF98C4-B566-4812-B5F0-560CFBA969E7}"/>
              </a:ext>
            </a:extLst>
          </p:cNvPr>
          <p:cNvSpPr/>
          <p:nvPr/>
        </p:nvSpPr>
        <p:spPr>
          <a:xfrm>
            <a:off x="712182" y="364502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CNN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99,24%</a:t>
            </a:r>
          </a:p>
        </p:txBody>
      </p:sp>
      <p:grpSp>
        <p:nvGrpSpPr>
          <p:cNvPr id="4" name="그룹 3"/>
          <p:cNvGrpSpPr/>
          <p:nvPr/>
        </p:nvGrpSpPr>
        <p:grpSpPr>
          <a:xfrm>
            <a:off x="698842" y="2311544"/>
            <a:ext cx="8645058" cy="1261472"/>
            <a:chOff x="698842" y="2311544"/>
            <a:chExt cx="8645058" cy="1261472"/>
          </a:xfrm>
        </p:grpSpPr>
        <p:pic>
          <p:nvPicPr>
            <p:cNvPr id="16" name="그림 4"/>
            <p:cNvPicPr>
              <a:picLocks noChangeAspect="1"/>
            </p:cNvPicPr>
            <p:nvPr/>
          </p:nvPicPr>
          <p:blipFill rotWithShape="1">
            <a:blip r:embed="rId3"/>
            <a:srcRect r="17762"/>
            <a:stretch/>
          </p:blipFill>
          <p:spPr>
            <a:xfrm>
              <a:off x="698842" y="2311544"/>
              <a:ext cx="8645058" cy="1261472"/>
            </a:xfrm>
            <a:prstGeom prst="rect">
              <a:avLst/>
            </a:prstGeom>
            <a:ln>
              <a:solidFill>
                <a:schemeClr val="bg1">
                  <a:lumMod val="85000"/>
                </a:schemeClr>
              </a:solidFill>
            </a:ln>
          </p:spPr>
        </p:pic>
        <p:sp>
          <p:nvSpPr>
            <p:cNvPr id="15" name="TextBox 14">
              <a:extLst>
                <a:ext uri="{FF2B5EF4-FFF2-40B4-BE49-F238E27FC236}">
                  <a16:creationId xmlns:a16="http://schemas.microsoft.com/office/drawing/2014/main" id="{83EC0976-3C97-6748-8F05-8D72EE0787C9}"/>
                </a:ext>
              </a:extLst>
            </p:cNvPr>
            <p:cNvSpPr txBox="1"/>
            <p:nvPr/>
          </p:nvSpPr>
          <p:spPr>
            <a:xfrm>
              <a:off x="1999336" y="2636520"/>
              <a:ext cx="4320227" cy="187701"/>
            </a:xfrm>
            <a:prstGeom prst="rect">
              <a:avLst/>
            </a:prstGeom>
            <a:solidFill>
              <a:srgbClr val="F7F7F7"/>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dirty="0"/>
                <a:t>'\n test accuracy {:.2f}%'</a:t>
              </a:r>
              <a:r>
                <a:rPr lang="en-US" altLang="ko-KR" dirty="0">
                  <a:solidFill>
                    <a:schemeClr val="tx1"/>
                  </a:solidFill>
                </a:rPr>
                <a:t>.format(</a:t>
              </a:r>
              <a:r>
                <a:rPr lang="en-US" altLang="ko-KR" dirty="0" err="1">
                  <a:solidFill>
                    <a:schemeClr val="tx1"/>
                  </a:solidFill>
                </a:rPr>
                <a:t>test_results</a:t>
              </a:r>
              <a:r>
                <a:rPr lang="en-US" altLang="ko-KR" dirty="0">
                  <a:solidFill>
                    <a:schemeClr val="tx1"/>
                  </a:solidFill>
                </a:rPr>
                <a:t>[</a:t>
              </a:r>
              <a:r>
                <a:rPr lang="en-US" altLang="ko-KR" dirty="0">
                  <a:solidFill>
                    <a:srgbClr val="58942D"/>
                  </a:solidFill>
                </a:rPr>
                <a:t>1</a:t>
              </a:r>
              <a:r>
                <a:rPr lang="en-US" altLang="ko-KR" dirty="0">
                  <a:solidFill>
                    <a:schemeClr val="tx1"/>
                  </a:solidFill>
                </a:rPr>
                <a:t>]</a:t>
              </a:r>
              <a:r>
                <a:rPr lang="en-US" altLang="ko-KR" dirty="0">
                  <a:solidFill>
                    <a:srgbClr val="AB1EFF"/>
                  </a:solidFill>
                </a:rPr>
                <a:t>*</a:t>
              </a:r>
              <a:r>
                <a:rPr lang="en-US" altLang="ko-KR" dirty="0">
                  <a:solidFill>
                    <a:srgbClr val="58942D"/>
                  </a:solidFill>
                </a:rPr>
                <a:t>100)</a:t>
              </a:r>
              <a:r>
                <a:rPr lang="en-US" altLang="ko-KR" dirty="0">
                  <a:solidFill>
                    <a:schemeClr val="tx1"/>
                  </a:solidFill>
                </a:rPr>
                <a:t>)</a:t>
              </a:r>
              <a:endParaRPr lang="ko-KR" altLang="en-US" dirty="0">
                <a:solidFill>
                  <a:schemeClr val="tx1"/>
                </a:solidFill>
              </a:endParaRPr>
            </a:p>
          </p:txBody>
        </p:sp>
        <p:sp>
          <p:nvSpPr>
            <p:cNvPr id="14" name="TextBox 13">
              <a:extLst>
                <a:ext uri="{FF2B5EF4-FFF2-40B4-BE49-F238E27FC236}">
                  <a16:creationId xmlns:a16="http://schemas.microsoft.com/office/drawing/2014/main" id="{83EC0976-3C97-6748-8F05-8D72EE0787C9}"/>
                </a:ext>
              </a:extLst>
            </p:cNvPr>
            <p:cNvSpPr txBox="1"/>
            <p:nvPr/>
          </p:nvSpPr>
          <p:spPr>
            <a:xfrm>
              <a:off x="1556876" y="3274587"/>
              <a:ext cx="1018684" cy="187701"/>
            </a:xfrm>
            <a:prstGeom prst="rect">
              <a:avLst/>
            </a:prstGeom>
            <a:solidFill>
              <a:schemeClr val="bg1"/>
            </a:solidFill>
          </p:spPr>
          <p:txBody>
            <a:bodyPr wrap="none" lIns="0" tIns="0" rIns="0" bIns="0" rtlCol="0" anchor="ctr">
              <a:noAutofit/>
            </a:bodyPr>
            <a:lstStyle>
              <a:defPPr>
                <a:defRPr lang="en-US"/>
              </a:defPPr>
              <a:lvl1pPr algn="ctr">
                <a:defRPr kumimoji="1" sz="1200">
                  <a:solidFill>
                    <a:srgbClr val="AD3131"/>
                  </a:solidFill>
                  <a:latin typeface="D2Coding" panose="020B0609020101020101" pitchFamily="49" charset="-127"/>
                  <a:ea typeface="D2Coding" panose="020B0609020101020101" pitchFamily="49" charset="-127"/>
                </a:defRPr>
              </a:lvl1pPr>
            </a:lstStyle>
            <a:p>
              <a:pPr algn="l"/>
              <a:r>
                <a:rPr lang="en-US" altLang="ko-KR" dirty="0">
                  <a:solidFill>
                    <a:schemeClr val="tx1"/>
                  </a:solidFill>
                </a:rPr>
                <a:t>test accuracy</a:t>
              </a:r>
              <a:endParaRPr lang="ko-KR" altLang="en-US" dirty="0">
                <a:solidFill>
                  <a:schemeClr val="tx1"/>
                </a:solidFill>
              </a:endParaRPr>
            </a:p>
          </p:txBody>
        </p:sp>
      </p:grpSp>
    </p:spTree>
    <p:extLst>
      <p:ext uri="{BB962C8B-B14F-4D97-AF65-F5344CB8AC3E}">
        <p14:creationId xmlns:p14="http://schemas.microsoft.com/office/powerpoint/2010/main" val="1372145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pic>
        <p:nvPicPr>
          <p:cNvPr id="20" name="그림 1"/>
          <p:cNvPicPr>
            <a:picLocks noChangeAspect="1"/>
          </p:cNvPicPr>
          <p:nvPr/>
        </p:nvPicPr>
        <p:blipFill rotWithShape="1">
          <a:blip r:embed="rId3"/>
          <a:srcRect r="14290"/>
          <a:stretch/>
        </p:blipFill>
        <p:spPr>
          <a:xfrm>
            <a:off x="701892" y="2556318"/>
            <a:ext cx="8563143" cy="3703749"/>
          </a:xfrm>
          <a:prstGeom prst="rect">
            <a:avLst/>
          </a:prstGeom>
          <a:ln>
            <a:solidFill>
              <a:schemeClr val="bg1">
                <a:lumMod val="85000"/>
              </a:schemeClr>
            </a:solidFill>
          </a:ln>
        </p:spPr>
      </p:pic>
      <p:grpSp>
        <p:nvGrpSpPr>
          <p:cNvPr id="21" name="그룹 13">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2"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sp>
        <p:nvSpPr>
          <p:cNvPr id="24" name="직사각형 16">
            <a:extLst>
              <a:ext uri="{FF2B5EF4-FFF2-40B4-BE49-F238E27FC236}">
                <a16:creationId xmlns:a16="http://schemas.microsoft.com/office/drawing/2014/main" id="{D8BF98C4-B566-4812-B5F0-560CFBA969E7}"/>
              </a:ext>
            </a:extLst>
          </p:cNvPr>
          <p:cNvSpPr/>
          <p:nvPr/>
        </p:nvSpPr>
        <p:spPr>
          <a:xfrm>
            <a:off x="702940" y="1700808"/>
            <a:ext cx="8632825"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Cuối cùng, sau khi nhận được kết quả dự đoán ở dạng xác suất bao gồm lớp, bạn có thể sửa đổi nhãn dự đoán bằng cách tìm đơn vị xác suất tối đa bằng cách sử dụng hàm tf.argmax.</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thực hiện điều này trên 12 mẫu lô và vẽ biểu đồ đầu vào và nhãn dự đoán.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68191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2" name="그룹 1"/>
          <p:cNvGrpSpPr/>
          <p:nvPr/>
        </p:nvGrpSpPr>
        <p:grpSpPr>
          <a:xfrm>
            <a:off x="558396" y="1772816"/>
            <a:ext cx="8782050" cy="2727176"/>
            <a:chOff x="558396" y="1844824"/>
            <a:chExt cx="8782050" cy="2727176"/>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27271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r="14290"/>
            <a:stretch/>
          </p:blipFill>
          <p:spPr>
            <a:xfrm>
              <a:off x="712182" y="1947267"/>
              <a:ext cx="8487702" cy="2553514"/>
            </a:xfrm>
            <a:prstGeom prst="rect">
              <a:avLst/>
            </a:prstGeom>
            <a:ln>
              <a:noFill/>
            </a:ln>
          </p:spPr>
        </p:pic>
      </p:grpSp>
    </p:spTree>
    <p:extLst>
      <p:ext uri="{BB962C8B-B14F-4D97-AF65-F5344CB8AC3E}">
        <p14:creationId xmlns:p14="http://schemas.microsoft.com/office/powerpoint/2010/main" val="1479490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A5A5A5"/>
                </a:buClr>
                <a:defRPr/>
              </a:pPr>
              <a:r>
                <a:rPr lang="en-US" altLang="ko-KR" sz="1400" dirty="0" err="1">
                  <a:solidFill>
                    <a:prstClr val="black">
                      <a:lumMod val="85000"/>
                      <a:lumOff val="15000"/>
                    </a:prstClr>
                  </a:solidFill>
                  <a:latin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rPr>
                <a:t> CNN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API </a:t>
              </a:r>
              <a:r>
                <a:rPr lang="en-US" altLang="ko-KR" sz="1400" dirty="0" err="1">
                  <a:solidFill>
                    <a:prstClr val="black">
                      <a:lumMod val="85000"/>
                      <a:lumOff val="15000"/>
                    </a:prstClr>
                  </a:solidFill>
                  <a:latin typeface="SamsungOne-400" panose="020B0503030303020204" pitchFamily="34" charset="0"/>
                </a:rPr>
                <a:t>TensorFlow</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Keras</a:t>
              </a:r>
              <a:endParaRPr lang="ko-KR" altLang="en-US" sz="1400" dirty="0">
                <a:solidFill>
                  <a:prstClr val="black">
                    <a:lumMod val="85000"/>
                    <a:lumOff val="15000"/>
                  </a:prstClr>
                </a:solidFill>
                <a:latin typeface="SamsungOne-400" panose="020B0503030303020204" pitchFamily="34" charset="0"/>
              </a:endParaRPr>
            </a:p>
          </p:txBody>
        </p:sp>
      </p:gr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1.4. Xây dựng Mạng nơ-ron tích hợp bằng TensorFlow</a:t>
              </a:r>
              <a:endParaRPr lang="ko-KR" altLang="en-US" dirty="0">
                <a:solidFill>
                  <a:schemeClr val="bg1"/>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pSp>
        <p:nvGrpSpPr>
          <p:cNvPr id="3" name="그룹 2"/>
          <p:cNvGrpSpPr/>
          <p:nvPr/>
        </p:nvGrpSpPr>
        <p:grpSpPr>
          <a:xfrm>
            <a:off x="558396" y="1772816"/>
            <a:ext cx="8782050" cy="1507976"/>
            <a:chOff x="558396" y="1844824"/>
            <a:chExt cx="8782050" cy="1507976"/>
          </a:xfrm>
        </p:grpSpPr>
        <p:sp>
          <p:nvSpPr>
            <p:cNvPr id="9" name="모서리가 둥근 직사각형 4">
              <a:extLst>
                <a:ext uri="{FF2B5EF4-FFF2-40B4-BE49-F238E27FC236}">
                  <a16:creationId xmlns:a16="http://schemas.microsoft.com/office/drawing/2014/main" id="{A36E3BA1-83BF-4EF9-8B22-BB45DE7AA1FC}"/>
                </a:ext>
              </a:extLst>
            </p:cNvPr>
            <p:cNvSpPr/>
            <p:nvPr/>
          </p:nvSpPr>
          <p:spPr>
            <a:xfrm>
              <a:off x="558396" y="1844824"/>
              <a:ext cx="8782050" cy="15079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r="14290"/>
            <a:stretch/>
          </p:blipFill>
          <p:spPr>
            <a:xfrm>
              <a:off x="605502" y="1908952"/>
              <a:ext cx="8729222" cy="1367648"/>
            </a:xfrm>
            <a:prstGeom prst="rect">
              <a:avLst/>
            </a:prstGeom>
            <a:ln>
              <a:noFill/>
            </a:ln>
          </p:spPr>
        </p:pic>
      </p:grpSp>
    </p:spTree>
    <p:extLst>
      <p:ext uri="{BB962C8B-B14F-4D97-AF65-F5344CB8AC3E}">
        <p14:creationId xmlns:p14="http://schemas.microsoft.com/office/powerpoint/2010/main" val="1420355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570241"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Mạng nơ-ron hồi quy (RNN) cho mô hình hóa dữ liệu tuần tự</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2.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140" y="4437112"/>
            <a:ext cx="5700472" cy="707780"/>
            <a:chOff x="1051307" y="4065033"/>
            <a:chExt cx="5700472" cy="707780"/>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2.1. Giới thiệu về Mạng nơ-ron hồi quy (RNN)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Ô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nhớ</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dài-ngắn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180706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Mạng nơ-ron hồi quy (RNN)</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V</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ề Mạng nơ-ron hồi quy (RNN):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4460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RNN là một mạng nơ-ron sâu thường được sử dụng với dữ liệu chuỗi. </a:t>
            </a:r>
          </a:p>
          <a:p>
            <a:pPr marL="182563" indent="-1825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Chuỗi có trật tự rõ ràng; các bước được sắp xếp theo trình tự thời gian.</a:t>
            </a:r>
          </a:p>
          <a:p>
            <a:pPr marL="182563" indent="-1825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Ta cần một mô hình có thể xem xét tự tương quan. </a:t>
            </a:r>
          </a:p>
        </p:txBody>
      </p:sp>
    </p:spTree>
    <p:extLst>
      <p:ext uri="{BB962C8B-B14F-4D97-AF65-F5344CB8AC3E}">
        <p14:creationId xmlns:p14="http://schemas.microsoft.com/office/powerpoint/2010/main" val="22317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550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hai hàm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𝑓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𝑔</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tích chập được ký hiệu bằng một dấu hoa thị: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m:t>𝑓</m:t>
                    </m:r>
                    <m:r>
                      <a:rPr lang="en-US" altLang="ko-KR" sz="1300" dirty="0">
                        <a:solidFill>
                          <a:srgbClr val="193EB0"/>
                        </a:solidFill>
                        <a:latin typeface="Cambria Math" panose="02040503050406030204" pitchFamily="18" charset="0"/>
                        <a:ea typeface="Cambria Math" panose="02040503050406030204" pitchFamily="18" charset="0"/>
                      </a:rPr>
                      <m:t>∗</m:t>
                    </m:r>
                    <m: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m:t>𝑔</m:t>
                    </m:r>
                  </m:oMath>
                </a14:m>
                <a:r>
                  <a:rPr lang="en-US" altLang="ko-KR" sz="1300" dirty="0">
                    <a:solidFill>
                      <a:schemeClr val="tx1">
                        <a:lumMod val="85000"/>
                        <a:lumOff val="15000"/>
                      </a:schemeClr>
                    </a:solidFill>
                    <a:latin typeface="Cambria Math" panose="02040503050406030204" pitchFamily="18" charset="0"/>
                    <a:ea typeface="Cambria Math" panose="02040503050406030204" pitchFamily="18" charset="0"/>
                  </a:rPr>
                  <a:t>.</a:t>
                </a:r>
              </a:p>
              <a:p>
                <a:pPr marL="182563" indent="-182563" defTabSz="914400">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𝑓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𝑔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lgn="just"/>
                <a14:m>
                  <m:oMathPara xmlns:m="http://schemas.openxmlformats.org/officeDocument/2006/math">
                    <m:oMathParaPr>
                      <m:jc m:val="centerGroup"/>
                    </m:oMathParaPr>
                    <m:oMath xmlns:m="http://schemas.openxmlformats.org/officeDocument/2006/math">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𝑓</m:t>
                          </m:r>
                          <m:r>
                            <a:rPr lang="en-US" altLang="ko-KR" sz="1300" dirty="0">
                              <a:solidFill>
                                <a:srgbClr val="193EB0"/>
                              </a:solidFill>
                              <a:latin typeface="Cambria Math" panose="02040503050406030204" pitchFamily="18" charset="0"/>
                              <a:ea typeface="SamsungOne-400" panose="020B0503030303020204" pitchFamily="34" charset="0"/>
                              <a:cs typeface="Tahoma" panose="020B060403050404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𝑔</m:t>
                          </m:r>
                        </m:e>
                      </m:d>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300" dirty="0">
                              <a:solidFill>
                                <a:srgbClr val="FF0000"/>
                              </a:solidFill>
                              <a:latin typeface="Cambria Math" panose="02040503050406030204" pitchFamily="18" charset="0"/>
                              <a:ea typeface="SamsungOne-400" panose="020B0503030303020204" pitchFamily="34" charset="0"/>
                              <a:cs typeface="Tahoma" panose="020B0604030504040204" pitchFamily="34" charset="0"/>
                            </a:rPr>
                            <m:t>𝑥</m:t>
                          </m:r>
                        </m:e>
                      </m:d>
                      <m:nary>
                        <m:naryPr>
                          <m:limLoc m:val="undOvr"/>
                          <m:subHide m:val="on"/>
                          <m:supHide m:val="on"/>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naryPr>
                        <m:sub/>
                        <m:sup/>
                        <m:e>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𝑓</m:t>
                          </m:r>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𝑥</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e>
                          </m:d>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𝑔</m:t>
                          </m:r>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300" dirty="0">
                                  <a:solidFill>
                                    <a:srgbClr val="FF0000"/>
                                  </a:solidFill>
                                  <a:latin typeface="Cambria Math" panose="02040503050406030204" pitchFamily="18" charset="0"/>
                                  <a:ea typeface="SamsungOne-400" panose="020B0503030303020204" pitchFamily="34" charset="0"/>
                                  <a:cs typeface="Tahoma" panose="020B0604030504040204" pitchFamily="34" charset="0"/>
                                </a:rPr>
                                <m:t>𝑥</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𝑥</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e>
                          </m:d>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𝑑𝑥</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e>
                      </m:nary>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ahoma" panose="020B0604030504040204" pitchFamily="34" charset="0"/>
                </a:endParaRPr>
              </a:p>
              <a:p>
                <a:pPr marL="182563" indent="-182563" defTabSz="914400">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𝑓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𝑔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lgn="just"/>
                <a14:m>
                  <m:oMathPara xmlns:m="http://schemas.openxmlformats.org/officeDocument/2006/math">
                    <m:oMathParaPr>
                      <m:jc m:val="centerGroup"/>
                    </m:oMathParaPr>
                    <m:oMath xmlns:m="http://schemas.openxmlformats.org/officeDocument/2006/math">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𝑓</m:t>
                          </m:r>
                          <m:r>
                            <a:rPr kumimoji="1" lang="en-US" altLang="ko-KR" sz="1300" dirty="0">
                              <a:solidFill>
                                <a:srgbClr val="193EB0"/>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𝑔</m:t>
                          </m:r>
                        </m:e>
                      </m:d>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kumimoji="1" lang="en-US" altLang="ko-KR" sz="1300" dirty="0">
                              <a:solidFill>
                                <a:srgbClr val="FF0000"/>
                              </a:solidFill>
                              <a:latin typeface="Cambria Math" panose="02040503050406030204" pitchFamily="18" charset="0"/>
                              <a:ea typeface="SamsungOne-400" panose="020B0503030303020204" pitchFamily="34" charset="0"/>
                            </a:rPr>
                            <m:t>𝑖</m:t>
                          </m:r>
                        </m:e>
                      </m:d>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nary>
                        <m:naryPr>
                          <m:chr m:val="∑"/>
                          <m:supHide m:val="on"/>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naryPr>
                        <m:sub>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sub>
                        <m:sup/>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𝑓</m:t>
                          </m:r>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e>
                          </m:d>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𝑔</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rgbClr val="FF0000"/>
                              </a:solidFill>
                              <a:latin typeface="Cambria Math" panose="02040503050406030204" pitchFamily="18" charset="0"/>
                              <a:ea typeface="SamsungOne-400" panose="020B0503030303020204" pitchFamily="34" charset="0"/>
                            </a:rPr>
                            <m:t>𝑖</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e>
                      </m:nary>
                    </m:oMath>
                  </m:oMathPara>
                </a14:m>
                <a:endPar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endParaRPr>
              </a:p>
              <a:p>
                <a:pPr marL="639763" lvl="1" indent="-182563" defTabSz="914400">
                  <a:spcAft>
                    <a:spcPts val="800"/>
                  </a:spcAft>
                  <a:buClr>
                    <a:srgbClr val="193EB0"/>
                  </a:buClr>
                  <a:buFont typeface="SamsungOne 400" panose="020B0503030303020204" pitchFamily="34" charset="0"/>
                  <a:buChar char="‣"/>
                </a:pPr>
                <a:endParaRPr lang="en-US" altLang="ko-KR" sz="1200"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endParaRPr>
              </a:p>
              <a:p>
                <a:pPr marL="639763" lvl="1" indent="-182563" defTabSz="914400">
                  <a:spcAft>
                    <a:spcPts val="800"/>
                  </a:spcAft>
                  <a:buClr>
                    <a:srgbClr val="193EB0"/>
                  </a:buClr>
                  <a:buFont typeface="SamsungOne 400" panose="020B0503030303020204" pitchFamily="34" charset="0"/>
                  <a:buChar char="‣"/>
                </a:pPr>
                <a14:m>
                  <m:oMath xmlns:m="http://schemas.openxmlformats.org/officeDocument/2006/math">
                    <m:r>
                      <a:rPr lang="ko-KR" altLang="vi-VN"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𝑓</m:t>
                    </m:r>
                    <m:r>
                      <a:rPr lang="ko-KR" altLang="vi-VN"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c</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ó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th</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ể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l</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à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c</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á</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i</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g</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ọ</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i</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l</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à ′</m:t>
                    </m:r>
                    <m:r>
                      <a:rPr lang="en-US" altLang="ko-KR" sz="1200" b="0" i="1" dirty="0" smtClean="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𝑘𝑒𝑟𝑛𝑒𝑙</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ho</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ạ</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t</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độ</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ng</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nh</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ư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m</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ộ</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t</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b</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ộ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l</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ọ</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c</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v</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à </m:t>
                    </m:r>
                    <m:r>
                      <a:rPr lang="ko-KR" altLang="vi-VN"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𝑔</m:t>
                    </m:r>
                    <m:r>
                      <a:rPr lang="ko-KR" altLang="vi-VN"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l</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à </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h</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ì</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nh</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 ả</m:t>
                    </m:r>
                    <m:r>
                      <m:rPr>
                        <m:sty m:val="p"/>
                      </m:rP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nh</m:t>
                    </m:r>
                    <m:r>
                      <a:rPr lang="vi-VN" altLang="ko-KR" sz="1200" i="1" dirty="0">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m:t>
                    </m:r>
                  </m:oMath>
                </a14:m>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a:p>
                <a:pPr marL="639763" lvl="1" indent="-182563" defTabSz="914400">
                  <a:spcAft>
                    <a:spcPts val="800"/>
                  </a:spcAft>
                  <a:buClr>
                    <a:srgbClr val="193EB0"/>
                  </a:buClr>
                  <a:buFont typeface="SamsungOne 400" panose="020B0503030303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Khi hình ảnh 2D </a:t>
                </a:r>
                <a:r>
                  <a:rPr lang="ko-KR" altLang="vi-VN"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𝐺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lọc bởi một kernel 2D có kích thước giới hạn </a:t>
                </a:r>
                <a:r>
                  <a:rPr lang="ko-KR" altLang="vi-VN"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𝐾</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ta có:</a:t>
                </a:r>
              </a:p>
              <a:p>
                <a:pPr algn="just"/>
                <a14:m>
                  <m:oMathPara xmlns:m="http://schemas.openxmlformats.org/officeDocument/2006/math">
                    <m:oMathParaPr>
                      <m:jc m:val="centerGroup"/>
                    </m:oMathParaPr>
                    <m:oMath xmlns:m="http://schemas.openxmlformats.org/officeDocument/2006/math">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𝐾</m:t>
                          </m:r>
                          <m:r>
                            <a:rPr kumimoji="1" lang="en-US" altLang="ko-KR" sz="1300" dirty="0">
                              <a:solidFill>
                                <a:srgbClr val="193EB0"/>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𝐺</m:t>
                          </m:r>
                        </m:e>
                      </m:d>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kumimoji="1" lang="en-US" altLang="ko-KR" sz="1300" dirty="0">
                              <a:solidFill>
                                <a:srgbClr val="FF0000"/>
                              </a:solidFill>
                              <a:latin typeface="Cambria Math" panose="02040503050406030204" pitchFamily="18" charset="0"/>
                              <a:ea typeface="SamsungOne-400" panose="020B0503030303020204" pitchFamily="34" charset="0"/>
                            </a:rPr>
                            <m:t>𝑖</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rgbClr val="FF0000"/>
                              </a:solidFill>
                              <a:latin typeface="Cambria Math" panose="02040503050406030204" pitchFamily="18" charset="0"/>
                              <a:ea typeface="SamsungOne-400" panose="020B0503030303020204" pitchFamily="34" charset="0"/>
                            </a:rPr>
                            <m:t>𝑗</m:t>
                          </m:r>
                        </m:e>
                      </m:d>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nary>
                        <m:naryPr>
                          <m:chr m:val="∑"/>
                          <m:supHide m:val="on"/>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naryPr>
                        <m:sub>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𝑗</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𝐾</m:t>
                          </m:r>
                        </m:sub>
                        <m:sup/>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𝐾</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𝑗</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𝐺</m:t>
                          </m:r>
                          <m:d>
                            <m:d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kumimoji="1" lang="en-US" altLang="ko-KR" sz="1300" dirty="0">
                                  <a:solidFill>
                                    <a:srgbClr val="FF0000"/>
                                  </a:solidFill>
                                  <a:latin typeface="Cambria Math" panose="02040503050406030204" pitchFamily="18" charset="0"/>
                                  <a:ea typeface="SamsungOne-400" panose="020B0503030303020204" pitchFamily="34" charset="0"/>
                                </a:rPr>
                                <m:t>𝑖</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kumimoji="1"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𝑖</m:t>
                                  </m:r>
                                </m:e>
                                <m: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sup>
                              </m:sSup>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rgbClr val="FF0000"/>
                                  </a:solidFill>
                                  <a:latin typeface="Cambria Math" panose="02040503050406030204" pitchFamily="18" charset="0"/>
                                  <a:ea typeface="SamsungOne-400" panose="020B0503030303020204" pitchFamily="34" charset="0"/>
                                </a:rPr>
                                <m:t>𝑗</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𝑗</m:t>
                              </m:r>
                              <m:r>
                                <a:rPr kumimoji="1"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e>
                          </m:d>
                        </m:e>
                      </m:nary>
                    </m:oMath>
                  </m:oMathPara>
                </a14:m>
                <a:endParaRPr kumimoji="1"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3550056"/>
              </a:xfrm>
              <a:prstGeom prst="rect">
                <a:avLst/>
              </a:prstGeom>
              <a:blipFill>
                <a:blip r:embed="rId3"/>
                <a:stretch>
                  <a:fillRect/>
                </a:stretch>
              </a:blipFill>
              <a:ln>
                <a:noFill/>
              </a:ln>
            </p:spPr>
            <p:txBody>
              <a:bodyPr/>
              <a:lstStyle/>
              <a:p>
                <a:r>
                  <a:rPr lang="en-US">
                    <a:noFill/>
                  </a:rPr>
                  <a:t> </a:t>
                </a:r>
              </a:p>
            </p:txBody>
          </p:sp>
        </mc:Fallback>
      </mc:AlternateContent>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spTree>
    <p:extLst>
      <p:ext uri="{BB962C8B-B14F-4D97-AF65-F5344CB8AC3E}">
        <p14:creationId xmlns:p14="http://schemas.microsoft.com/office/powerpoint/2010/main" val="678645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V</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ề Mạng nơ-ron hồi quy (RNN):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Ví dụ về dữ liệu chuỗi:</a:t>
            </a:r>
          </a:p>
        </p:txBody>
      </p:sp>
      <p:sp>
        <p:nvSpPr>
          <p:cNvPr id="10" name="직사각형 9">
            <a:extLst>
              <a:ext uri="{FF2B5EF4-FFF2-40B4-BE49-F238E27FC236}">
                <a16:creationId xmlns:a16="http://schemas.microsoft.com/office/drawing/2014/main" id="{F8B75590-F6DA-4479-A62E-04D6D4C217CE}"/>
              </a:ext>
            </a:extLst>
          </p:cNvPr>
          <p:cNvSpPr/>
          <p:nvPr/>
        </p:nvSpPr>
        <p:spPr>
          <a:xfrm>
            <a:off x="6303168" y="2624408"/>
            <a:ext cx="1278731" cy="213360"/>
          </a:xfrm>
          <a:prstGeom prst="rect">
            <a:avLst/>
          </a:prstGeom>
          <a:solidFill>
            <a:srgbClr val="00B050">
              <a:alpha val="2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055DA13D-2B1F-42B2-9367-D9A960A1D47C}"/>
              </a:ext>
            </a:extLst>
          </p:cNvPr>
          <p:cNvSpPr/>
          <p:nvPr/>
        </p:nvSpPr>
        <p:spPr>
          <a:xfrm>
            <a:off x="5752870" y="2520628"/>
            <a:ext cx="3591155" cy="1418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lnSpc>
                <a:spcPct val="130000"/>
              </a:lnSpc>
              <a:spcAft>
                <a:spcPts val="800"/>
              </a:spcAft>
              <a:buClr>
                <a:srgbClr val="193EB0"/>
              </a:buCl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“Học máy là nghiên cứu khoa học về các thuật toán và mô hình thống kê mà hệ thống máy tính sử dụng để thực hiện một tác vụ cụ thể mà không cần có hướng dẫn rõ ràng, thay vào đó sẽ dựa trên các mẫu và suy luận.”</a:t>
            </a:r>
          </a:p>
        </p:txBody>
      </p:sp>
      <p:cxnSp>
        <p:nvCxnSpPr>
          <p:cNvPr id="12" name="Straight Arrow Connector 8">
            <a:extLst>
              <a:ext uri="{FF2B5EF4-FFF2-40B4-BE49-F238E27FC236}">
                <a16:creationId xmlns:a16="http://schemas.microsoft.com/office/drawing/2014/main" id="{094C1C54-F0F8-49BD-8AD3-B2335F63C4BB}"/>
              </a:ext>
            </a:extLst>
          </p:cNvPr>
          <p:cNvCxnSpPr>
            <a:cxnSpLocks/>
          </p:cNvCxnSpPr>
          <p:nvPr/>
        </p:nvCxnSpPr>
        <p:spPr>
          <a:xfrm>
            <a:off x="6372225" y="2531042"/>
            <a:ext cx="1201934" cy="0"/>
          </a:xfrm>
          <a:prstGeom prst="straightConnector1">
            <a:avLst/>
          </a:prstGeom>
          <a:ln w="6350">
            <a:solidFill>
              <a:srgbClr val="FF0000"/>
            </a:solidFill>
            <a:tailEnd type="stealth" w="sm" len="med"/>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D8D78D65-E708-4F0D-B1A7-2F964F355F34}"/>
              </a:ext>
            </a:extLst>
          </p:cNvPr>
          <p:cNvSpPr/>
          <p:nvPr/>
        </p:nvSpPr>
        <p:spPr>
          <a:xfrm>
            <a:off x="901700" y="206084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 a) Chuỗi thời gian.</a:t>
            </a:r>
          </a:p>
        </p:txBody>
      </p:sp>
      <p:sp>
        <p:nvSpPr>
          <p:cNvPr id="14" name="직사각형 13">
            <a:extLst>
              <a:ext uri="{FF2B5EF4-FFF2-40B4-BE49-F238E27FC236}">
                <a16:creationId xmlns:a16="http://schemas.microsoft.com/office/drawing/2014/main" id="{1F18C041-9DD2-4BFE-A82F-A4D79CF92835}"/>
              </a:ext>
            </a:extLst>
          </p:cNvPr>
          <p:cNvSpPr/>
          <p:nvPr/>
        </p:nvSpPr>
        <p:spPr>
          <a:xfrm>
            <a:off x="5752871" y="2060848"/>
            <a:ext cx="373504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b) Ngôn ngữ tự nhiên viết tay và truyền miệng.</a:t>
            </a:r>
          </a:p>
        </p:txBody>
      </p:sp>
      <p:pic>
        <p:nvPicPr>
          <p:cNvPr id="15" name="Picture 18">
            <a:extLst>
              <a:ext uri="{FF2B5EF4-FFF2-40B4-BE49-F238E27FC236}">
                <a16:creationId xmlns:a16="http://schemas.microsoft.com/office/drawing/2014/main" id="{71E4E678-CF5B-438C-8457-CB1C13864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99" y="2499142"/>
            <a:ext cx="3956867" cy="2226002"/>
          </a:xfrm>
          <a:prstGeom prst="rect">
            <a:avLst/>
          </a:prstGeom>
          <a:ln w="6350">
            <a:noFill/>
          </a:ln>
        </p:spPr>
      </p:pic>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Tree>
    <p:extLst>
      <p:ext uri="{BB962C8B-B14F-4D97-AF65-F5344CB8AC3E}">
        <p14:creationId xmlns:p14="http://schemas.microsoft.com/office/powerpoint/2010/main" val="56017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V</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ề Mạng nơ-ron hồi quy (RNN):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grpSp>
        <p:nvGrpSpPr>
          <p:cNvPr id="19" name="그룹 18">
            <a:extLst>
              <a:ext uri="{FF2B5EF4-FFF2-40B4-BE49-F238E27FC236}">
                <a16:creationId xmlns:a16="http://schemas.microsoft.com/office/drawing/2014/main" id="{015273A7-6D8A-4089-98D8-2F46763EC1FD}"/>
              </a:ext>
            </a:extLst>
          </p:cNvPr>
          <p:cNvGrpSpPr/>
          <p:nvPr/>
        </p:nvGrpSpPr>
        <p:grpSpPr>
          <a:xfrm>
            <a:off x="868595" y="1821811"/>
            <a:ext cx="8165636" cy="2982020"/>
            <a:chOff x="11374730" y="1845226"/>
            <a:chExt cx="9616863" cy="3511995"/>
          </a:xfrm>
        </p:grpSpPr>
        <p:grpSp>
          <p:nvGrpSpPr>
            <p:cNvPr id="20" name="그룹 19">
              <a:extLst>
                <a:ext uri="{FF2B5EF4-FFF2-40B4-BE49-F238E27FC236}">
                  <a16:creationId xmlns:a16="http://schemas.microsoft.com/office/drawing/2014/main" id="{E8F8795E-651B-4ED8-9C16-FEC3EC868E72}"/>
                </a:ext>
              </a:extLst>
            </p:cNvPr>
            <p:cNvGrpSpPr/>
            <p:nvPr/>
          </p:nvGrpSpPr>
          <p:grpSpPr>
            <a:xfrm>
              <a:off x="11898258" y="1872329"/>
              <a:ext cx="7549157" cy="3484892"/>
              <a:chOff x="1761896" y="1872329"/>
              <a:chExt cx="7549157" cy="3484892"/>
            </a:xfrm>
          </p:grpSpPr>
          <p:sp>
            <p:nvSpPr>
              <p:cNvPr id="37" name="Google Shape;119;p21">
                <a:extLst>
                  <a:ext uri="{FF2B5EF4-FFF2-40B4-BE49-F238E27FC236}">
                    <a16:creationId xmlns:a16="http://schemas.microsoft.com/office/drawing/2014/main" id="{39610F29-68D5-46F7-83A9-2B9A63F13CD6}"/>
                  </a:ext>
                </a:extLst>
              </p:cNvPr>
              <p:cNvSpPr/>
              <p:nvPr/>
            </p:nvSpPr>
            <p:spPr>
              <a:xfrm>
                <a:off x="4323501" y="2983028"/>
                <a:ext cx="720000" cy="720000"/>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8" name="Google Shape;120;p21">
                <a:extLst>
                  <a:ext uri="{FF2B5EF4-FFF2-40B4-BE49-F238E27FC236}">
                    <a16:creationId xmlns:a16="http://schemas.microsoft.com/office/drawing/2014/main" id="{6A9C0CD5-4AFC-4110-9DD9-1FACAAD58D2E}"/>
                  </a:ext>
                </a:extLst>
              </p:cNvPr>
              <p:cNvCxnSpPr>
                <a:cxnSpLocks/>
                <a:stCxn id="37" idx="0"/>
              </p:cNvCxnSpPr>
              <p:nvPr/>
            </p:nvCxnSpPr>
            <p:spPr>
              <a:xfrm flipH="1" flipV="1">
                <a:off x="4679409" y="2264576"/>
                <a:ext cx="0" cy="718452"/>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39" name="Google Shape;121;p21">
                <a:extLst>
                  <a:ext uri="{FF2B5EF4-FFF2-40B4-BE49-F238E27FC236}">
                    <a16:creationId xmlns:a16="http://schemas.microsoft.com/office/drawing/2014/main" id="{F9B7530E-E76C-48C6-ACC8-F67ABA0B8756}"/>
                  </a:ext>
                </a:extLst>
              </p:cNvPr>
              <p:cNvCxnSpPr>
                <a:cxnSpLocks/>
                <a:stCxn id="40" idx="0"/>
                <a:endCxn id="37" idx="4"/>
              </p:cNvCxnSpPr>
              <p:nvPr/>
            </p:nvCxnSpPr>
            <p:spPr>
              <a:xfrm flipV="1">
                <a:off x="4679407" y="3703029"/>
                <a:ext cx="0" cy="71338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0" name="Google Shape;126;p21">
                    <a:extLst>
                      <a:ext uri="{FF2B5EF4-FFF2-40B4-BE49-F238E27FC236}">
                        <a16:creationId xmlns:a16="http://schemas.microsoft.com/office/drawing/2014/main" id="{7BA8F165-2A73-487E-9A30-6E220AE5CDAC}"/>
                      </a:ext>
                    </a:extLst>
                  </p:cNvPr>
                  <p:cNvSpPr txBox="1"/>
                  <p:nvPr/>
                </p:nvSpPr>
                <p:spPr>
                  <a:xfrm>
                    <a:off x="4050154" y="4416414"/>
                    <a:ext cx="1258506" cy="338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a14:m>
                    <a:r>
                      <a:rPr lang="en-US" altLang="ko-KR" dirty="0">
                        <a:sym typeface="Montserrat"/>
                      </a:rPr>
                      <a:t> </a:t>
                    </a:r>
                    <a:endParaRPr dirty="0">
                      <a:sym typeface="Montserrat"/>
                    </a:endParaRPr>
                  </a:p>
                </p:txBody>
              </p:sp>
            </mc:Choice>
            <mc:Fallback xmlns="">
              <p:sp>
                <p:nvSpPr>
                  <p:cNvPr id="22" name="Google Shape;126;p21">
                    <a:extLst>
                      <a:ext uri="{FF2B5EF4-FFF2-40B4-BE49-F238E27FC236}">
                        <a16:creationId xmlns:a16="http://schemas.microsoft.com/office/drawing/2014/main" id="{7BA8F165-2A73-487E-9A30-6E220AE5CDAC}"/>
                      </a:ext>
                    </a:extLst>
                  </p:cNvPr>
                  <p:cNvSpPr txBox="1">
                    <a:spLocks noRot="1" noChangeAspect="1" noMove="1" noResize="1" noEditPoints="1" noAdjustHandles="1" noChangeArrowheads="1" noChangeShapeType="1" noTextEdit="1"/>
                  </p:cNvSpPr>
                  <p:nvPr/>
                </p:nvSpPr>
                <p:spPr>
                  <a:xfrm>
                    <a:off x="4050154" y="4416414"/>
                    <a:ext cx="1258506" cy="338368"/>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Google Shape;128;p21">
                    <a:extLst>
                      <a:ext uri="{FF2B5EF4-FFF2-40B4-BE49-F238E27FC236}">
                        <a16:creationId xmlns:a16="http://schemas.microsoft.com/office/drawing/2014/main" id="{B8364F88-36A8-45A2-9E0A-EF81FD2294EE}"/>
                      </a:ext>
                    </a:extLst>
                  </p:cNvPr>
                  <p:cNvSpPr txBox="1"/>
                  <p:nvPr/>
                </p:nvSpPr>
                <p:spPr>
                  <a:xfrm>
                    <a:off x="3970714" y="1872329"/>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23" name="Google Shape;128;p21">
                    <a:extLst>
                      <a:ext uri="{FF2B5EF4-FFF2-40B4-BE49-F238E27FC236}">
                        <a16:creationId xmlns:a16="http://schemas.microsoft.com/office/drawing/2014/main" id="{B8364F88-36A8-45A2-9E0A-EF81FD2294EE}"/>
                      </a:ext>
                    </a:extLst>
                  </p:cNvPr>
                  <p:cNvSpPr txBox="1">
                    <a:spLocks noRot="1" noChangeAspect="1" noMove="1" noResize="1" noEditPoints="1" noAdjustHandles="1" noChangeArrowheads="1" noChangeShapeType="1" noTextEdit="1"/>
                  </p:cNvSpPr>
                  <p:nvPr/>
                </p:nvSpPr>
                <p:spPr>
                  <a:xfrm>
                    <a:off x="3970714" y="1872329"/>
                    <a:ext cx="1417386" cy="384102"/>
                  </a:xfrm>
                  <a:prstGeom prst="rect">
                    <a:avLst/>
                  </a:prstGeom>
                  <a:blipFill>
                    <a:blip r:embed="rId4"/>
                    <a:stretch>
                      <a:fillRect/>
                    </a:stretch>
                  </a:blipFill>
                  <a:ln>
                    <a:noFill/>
                  </a:ln>
                </p:spPr>
                <p:txBody>
                  <a:bodyPr/>
                  <a:lstStyle/>
                  <a:p>
                    <a:r>
                      <a:rPr lang="ko-KR" altLang="en-US">
                        <a:noFill/>
                      </a:rPr>
                      <a:t> </a:t>
                    </a:r>
                  </a:p>
                </p:txBody>
              </p:sp>
            </mc:Fallback>
          </mc:AlternateContent>
          <p:cxnSp>
            <p:nvCxnSpPr>
              <p:cNvPr id="42" name="Google Shape;189;p23">
                <a:extLst>
                  <a:ext uri="{FF2B5EF4-FFF2-40B4-BE49-F238E27FC236}">
                    <a16:creationId xmlns:a16="http://schemas.microsoft.com/office/drawing/2014/main" id="{6161805A-BF6F-429C-A679-18E32163FA33}"/>
                  </a:ext>
                </a:extLst>
              </p:cNvPr>
              <p:cNvCxnSpPr>
                <a:stCxn id="37" idx="0"/>
              </p:cNvCxnSpPr>
              <p:nvPr/>
            </p:nvCxnSpPr>
            <p:spPr>
              <a:xfrm rot="16200000" flipH="1">
                <a:off x="5076887" y="2589642"/>
                <a:ext cx="552534" cy="1339306"/>
              </a:xfrm>
              <a:prstGeom prst="curvedConnector5">
                <a:avLst>
                  <a:gd name="adj1" fmla="val -41373"/>
                  <a:gd name="adj2" fmla="val 58189"/>
                  <a:gd name="adj3" fmla="val 141373"/>
                </a:avLst>
              </a:prstGeom>
              <a:noFill/>
              <a:ln w="12700" cap="flat" cmpd="sng">
                <a:solidFill>
                  <a:schemeClr val="tx1">
                    <a:lumMod val="75000"/>
                    <a:lumOff val="25000"/>
                  </a:schemeClr>
                </a:solidFill>
                <a:prstDash val="solid"/>
                <a:round/>
                <a:headEnd type="none" w="med" len="med"/>
                <a:tailEnd type="triangle" w="med" len="med"/>
              </a:ln>
            </p:spPr>
          </p:cxnSp>
          <p:sp>
            <p:nvSpPr>
              <p:cNvPr id="43" name="Google Shape;194;p23">
                <a:extLst>
                  <a:ext uri="{FF2B5EF4-FFF2-40B4-BE49-F238E27FC236}">
                    <a16:creationId xmlns:a16="http://schemas.microsoft.com/office/drawing/2014/main" id="{DCB431F9-11A9-4A12-A5D0-372CA13D562E}"/>
                  </a:ext>
                </a:extLst>
              </p:cNvPr>
              <p:cNvSpPr txBox="1"/>
              <p:nvPr/>
            </p:nvSpPr>
            <p:spPr>
              <a:xfrm>
                <a:off x="1761896" y="5103488"/>
                <a:ext cx="1597800" cy="253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75000"/>
                        <a:lumOff val="25000"/>
                      </a:schemeClr>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ym typeface="Montserrat"/>
                  </a:rPr>
                  <a:t>time</a:t>
                </a:r>
                <a:endParaRPr dirty="0">
                  <a:sym typeface="Montserrat"/>
                </a:endParaRPr>
              </a:p>
            </p:txBody>
          </p:sp>
          <p:sp>
            <p:nvSpPr>
              <p:cNvPr id="44" name="Google Shape;119;p21">
                <a:extLst>
                  <a:ext uri="{FF2B5EF4-FFF2-40B4-BE49-F238E27FC236}">
                    <a16:creationId xmlns:a16="http://schemas.microsoft.com/office/drawing/2014/main" id="{9903160A-7314-458B-ADFB-F35BAED41B8D}"/>
                  </a:ext>
                </a:extLst>
              </p:cNvPr>
              <p:cNvSpPr/>
              <p:nvPr/>
            </p:nvSpPr>
            <p:spPr>
              <a:xfrm>
                <a:off x="5965641" y="2983508"/>
                <a:ext cx="720000" cy="720000"/>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20;p21">
                <a:extLst>
                  <a:ext uri="{FF2B5EF4-FFF2-40B4-BE49-F238E27FC236}">
                    <a16:creationId xmlns:a16="http://schemas.microsoft.com/office/drawing/2014/main" id="{B6C4AFC9-66C6-42C9-BA34-727DD37DB3F8}"/>
                  </a:ext>
                </a:extLst>
              </p:cNvPr>
              <p:cNvCxnSpPr>
                <a:cxnSpLocks/>
                <a:stCxn id="44" idx="0"/>
              </p:cNvCxnSpPr>
              <p:nvPr/>
            </p:nvCxnSpPr>
            <p:spPr>
              <a:xfrm flipH="1" flipV="1">
                <a:off x="6321549" y="2265056"/>
                <a:ext cx="0" cy="718452"/>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46" name="Google Shape;121;p21">
                <a:extLst>
                  <a:ext uri="{FF2B5EF4-FFF2-40B4-BE49-F238E27FC236}">
                    <a16:creationId xmlns:a16="http://schemas.microsoft.com/office/drawing/2014/main" id="{63716321-86A3-4BB4-BED6-7B3A3222E40C}"/>
                  </a:ext>
                </a:extLst>
              </p:cNvPr>
              <p:cNvCxnSpPr>
                <a:cxnSpLocks/>
                <a:stCxn id="47" idx="0"/>
                <a:endCxn id="44" idx="4"/>
              </p:cNvCxnSpPr>
              <p:nvPr/>
            </p:nvCxnSpPr>
            <p:spPr>
              <a:xfrm flipV="1">
                <a:off x="6321547" y="3703508"/>
                <a:ext cx="0" cy="71290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7" name="Google Shape;126;p21">
                    <a:extLst>
                      <a:ext uri="{FF2B5EF4-FFF2-40B4-BE49-F238E27FC236}">
                        <a16:creationId xmlns:a16="http://schemas.microsoft.com/office/drawing/2014/main" id="{242EA98A-18FA-4D3F-8BC5-93D966A6F406}"/>
                      </a:ext>
                    </a:extLst>
                  </p:cNvPr>
                  <p:cNvSpPr txBox="1"/>
                  <p:nvPr/>
                </p:nvSpPr>
                <p:spPr>
                  <a:xfrm>
                    <a:off x="5692294" y="4416414"/>
                    <a:ext cx="1258506" cy="338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sub>
                          </m:sSub>
                        </m:oMath>
                      </m:oMathPara>
                    </a14:m>
                    <a:endParaRPr dirty="0">
                      <a:sym typeface="Montserrat"/>
                    </a:endParaRPr>
                  </a:p>
                </p:txBody>
              </p:sp>
            </mc:Choice>
            <mc:Fallback xmlns="">
              <p:sp>
                <p:nvSpPr>
                  <p:cNvPr id="54" name="Google Shape;126;p21">
                    <a:extLst>
                      <a:ext uri="{FF2B5EF4-FFF2-40B4-BE49-F238E27FC236}">
                        <a16:creationId xmlns:a16="http://schemas.microsoft.com/office/drawing/2014/main" id="{242EA98A-18FA-4D3F-8BC5-93D966A6F406}"/>
                      </a:ext>
                    </a:extLst>
                  </p:cNvPr>
                  <p:cNvSpPr txBox="1">
                    <a:spLocks noRot="1" noChangeAspect="1" noMove="1" noResize="1" noEditPoints="1" noAdjustHandles="1" noChangeArrowheads="1" noChangeShapeType="1" noTextEdit="1"/>
                  </p:cNvSpPr>
                  <p:nvPr/>
                </p:nvSpPr>
                <p:spPr>
                  <a:xfrm>
                    <a:off x="5692294" y="4416414"/>
                    <a:ext cx="1258506" cy="338368"/>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Google Shape;128;p21">
                    <a:extLst>
                      <a:ext uri="{FF2B5EF4-FFF2-40B4-BE49-F238E27FC236}">
                        <a16:creationId xmlns:a16="http://schemas.microsoft.com/office/drawing/2014/main" id="{CA62FBC9-0A0F-4BE6-945A-8D221172536D}"/>
                      </a:ext>
                    </a:extLst>
                  </p:cNvPr>
                  <p:cNvSpPr txBox="1"/>
                  <p:nvPr/>
                </p:nvSpPr>
                <p:spPr>
                  <a:xfrm>
                    <a:off x="5612853" y="1872329"/>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sub>
                          </m:sSub>
                        </m:oMath>
                      </m:oMathPara>
                    </a14:m>
                    <a:endParaRPr dirty="0">
                      <a:sym typeface="Montserrat"/>
                    </a:endParaRPr>
                  </a:p>
                </p:txBody>
              </p:sp>
            </mc:Choice>
            <mc:Fallback xmlns="">
              <p:sp>
                <p:nvSpPr>
                  <p:cNvPr id="55" name="Google Shape;128;p21">
                    <a:extLst>
                      <a:ext uri="{FF2B5EF4-FFF2-40B4-BE49-F238E27FC236}">
                        <a16:creationId xmlns:a16="http://schemas.microsoft.com/office/drawing/2014/main" id="{CA62FBC9-0A0F-4BE6-945A-8D221172536D}"/>
                      </a:ext>
                    </a:extLst>
                  </p:cNvPr>
                  <p:cNvSpPr txBox="1">
                    <a:spLocks noRot="1" noChangeAspect="1" noMove="1" noResize="1" noEditPoints="1" noAdjustHandles="1" noChangeArrowheads="1" noChangeShapeType="1" noTextEdit="1"/>
                  </p:cNvSpPr>
                  <p:nvPr/>
                </p:nvSpPr>
                <p:spPr>
                  <a:xfrm>
                    <a:off x="5612853" y="1872329"/>
                    <a:ext cx="1417386" cy="384102"/>
                  </a:xfrm>
                  <a:prstGeom prst="rect">
                    <a:avLst/>
                  </a:prstGeom>
                  <a:blipFill>
                    <a:blip r:embed="rId6"/>
                    <a:stretch>
                      <a:fillRect/>
                    </a:stretch>
                  </a:blipFill>
                  <a:ln>
                    <a:noFill/>
                  </a:ln>
                </p:spPr>
                <p:txBody>
                  <a:bodyPr/>
                  <a:lstStyle/>
                  <a:p>
                    <a:r>
                      <a:rPr lang="ko-KR" altLang="en-US">
                        <a:noFill/>
                      </a:rPr>
                      <a:t> </a:t>
                    </a:r>
                  </a:p>
                </p:txBody>
              </p:sp>
            </mc:Fallback>
          </mc:AlternateContent>
          <p:cxnSp>
            <p:nvCxnSpPr>
              <p:cNvPr id="49" name="Google Shape;189;p23">
                <a:extLst>
                  <a:ext uri="{FF2B5EF4-FFF2-40B4-BE49-F238E27FC236}">
                    <a16:creationId xmlns:a16="http://schemas.microsoft.com/office/drawing/2014/main" id="{8FE8A5FC-A1EB-4A56-B7A9-0BB349CA19DD}"/>
                  </a:ext>
                </a:extLst>
              </p:cNvPr>
              <p:cNvCxnSpPr>
                <a:stCxn id="44" idx="0"/>
              </p:cNvCxnSpPr>
              <p:nvPr/>
            </p:nvCxnSpPr>
            <p:spPr>
              <a:xfrm rot="16200000" flipH="1">
                <a:off x="6719027" y="2590122"/>
                <a:ext cx="552534" cy="1339306"/>
              </a:xfrm>
              <a:prstGeom prst="curvedConnector5">
                <a:avLst>
                  <a:gd name="adj1" fmla="val -41373"/>
                  <a:gd name="adj2" fmla="val 58189"/>
                  <a:gd name="adj3" fmla="val 141373"/>
                </a:avLst>
              </a:prstGeom>
              <a:noFill/>
              <a:ln w="12700" cap="flat" cmpd="sng">
                <a:solidFill>
                  <a:schemeClr val="tx1">
                    <a:lumMod val="75000"/>
                    <a:lumOff val="25000"/>
                  </a:schemeClr>
                </a:solidFill>
                <a:prstDash val="solid"/>
                <a:round/>
                <a:headEnd type="none" w="med" len="med"/>
                <a:tailEnd type="triangle" w="med" len="med"/>
              </a:ln>
            </p:spPr>
          </p:cxnSp>
          <p:sp>
            <p:nvSpPr>
              <p:cNvPr id="50" name="Google Shape;119;p21">
                <a:extLst>
                  <a:ext uri="{FF2B5EF4-FFF2-40B4-BE49-F238E27FC236}">
                    <a16:creationId xmlns:a16="http://schemas.microsoft.com/office/drawing/2014/main" id="{F6C55CB4-4422-4B95-AC61-7F70A3E1BF87}"/>
                  </a:ext>
                </a:extLst>
              </p:cNvPr>
              <p:cNvSpPr/>
              <p:nvPr/>
            </p:nvSpPr>
            <p:spPr>
              <a:xfrm>
                <a:off x="7615841" y="2983027"/>
                <a:ext cx="720000" cy="720000"/>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1" name="Google Shape;120;p21">
                <a:extLst>
                  <a:ext uri="{FF2B5EF4-FFF2-40B4-BE49-F238E27FC236}">
                    <a16:creationId xmlns:a16="http://schemas.microsoft.com/office/drawing/2014/main" id="{247B67DF-01A3-44C6-9932-1BC869AADABE}"/>
                  </a:ext>
                </a:extLst>
              </p:cNvPr>
              <p:cNvCxnSpPr>
                <a:cxnSpLocks/>
                <a:stCxn id="50" idx="0"/>
              </p:cNvCxnSpPr>
              <p:nvPr/>
            </p:nvCxnSpPr>
            <p:spPr>
              <a:xfrm flipH="1" flipV="1">
                <a:off x="7971749" y="2264575"/>
                <a:ext cx="0" cy="718452"/>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52" name="Google Shape;121;p21">
                <a:extLst>
                  <a:ext uri="{FF2B5EF4-FFF2-40B4-BE49-F238E27FC236}">
                    <a16:creationId xmlns:a16="http://schemas.microsoft.com/office/drawing/2014/main" id="{E539069F-9070-4751-9022-CD9AE4FA2CC3}"/>
                  </a:ext>
                </a:extLst>
              </p:cNvPr>
              <p:cNvCxnSpPr>
                <a:cxnSpLocks/>
                <a:stCxn id="53" idx="0"/>
                <a:endCxn id="50" idx="4"/>
              </p:cNvCxnSpPr>
              <p:nvPr/>
            </p:nvCxnSpPr>
            <p:spPr>
              <a:xfrm flipV="1">
                <a:off x="7971747" y="3703028"/>
                <a:ext cx="0" cy="713386"/>
              </a:xfrm>
              <a:prstGeom prst="straightConnector1">
                <a:avLst/>
              </a:prstGeom>
              <a:noFill/>
              <a:ln w="19050" cap="flat" cmpd="sng">
                <a:solidFill>
                  <a:schemeClr val="tx1"/>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3" name="Google Shape;126;p21">
                    <a:extLst>
                      <a:ext uri="{FF2B5EF4-FFF2-40B4-BE49-F238E27FC236}">
                        <a16:creationId xmlns:a16="http://schemas.microsoft.com/office/drawing/2014/main" id="{556EAB94-142F-4C7F-9C97-D3B8B9DF4CF9}"/>
                      </a:ext>
                    </a:extLst>
                  </p:cNvPr>
                  <p:cNvSpPr txBox="1"/>
                  <p:nvPr/>
                </p:nvSpPr>
                <p:spPr>
                  <a:xfrm>
                    <a:off x="7342494" y="4416414"/>
                    <a:ext cx="1258506" cy="338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60" name="Google Shape;126;p21">
                    <a:extLst>
                      <a:ext uri="{FF2B5EF4-FFF2-40B4-BE49-F238E27FC236}">
                        <a16:creationId xmlns:a16="http://schemas.microsoft.com/office/drawing/2014/main" id="{556EAB94-142F-4C7F-9C97-D3B8B9DF4CF9}"/>
                      </a:ext>
                    </a:extLst>
                  </p:cNvPr>
                  <p:cNvSpPr txBox="1">
                    <a:spLocks noRot="1" noChangeAspect="1" noMove="1" noResize="1" noEditPoints="1" noAdjustHandles="1" noChangeArrowheads="1" noChangeShapeType="1" noTextEdit="1"/>
                  </p:cNvSpPr>
                  <p:nvPr/>
                </p:nvSpPr>
                <p:spPr>
                  <a:xfrm>
                    <a:off x="7342494" y="4416414"/>
                    <a:ext cx="1258506" cy="338368"/>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Google Shape;128;p21">
                    <a:extLst>
                      <a:ext uri="{FF2B5EF4-FFF2-40B4-BE49-F238E27FC236}">
                        <a16:creationId xmlns:a16="http://schemas.microsoft.com/office/drawing/2014/main" id="{58807C41-A527-41C3-894C-0BF0A3CD9598}"/>
                      </a:ext>
                    </a:extLst>
                  </p:cNvPr>
                  <p:cNvSpPr txBox="1"/>
                  <p:nvPr/>
                </p:nvSpPr>
                <p:spPr>
                  <a:xfrm>
                    <a:off x="7263054" y="1872329"/>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61" name="Google Shape;128;p21">
                    <a:extLst>
                      <a:ext uri="{FF2B5EF4-FFF2-40B4-BE49-F238E27FC236}">
                        <a16:creationId xmlns:a16="http://schemas.microsoft.com/office/drawing/2014/main" id="{58807C41-A527-41C3-894C-0BF0A3CD9598}"/>
                      </a:ext>
                    </a:extLst>
                  </p:cNvPr>
                  <p:cNvSpPr txBox="1">
                    <a:spLocks noRot="1" noChangeAspect="1" noMove="1" noResize="1" noEditPoints="1" noAdjustHandles="1" noChangeArrowheads="1" noChangeShapeType="1" noTextEdit="1"/>
                  </p:cNvSpPr>
                  <p:nvPr/>
                </p:nvSpPr>
                <p:spPr>
                  <a:xfrm>
                    <a:off x="7263054" y="1872329"/>
                    <a:ext cx="1417386" cy="384102"/>
                  </a:xfrm>
                  <a:prstGeom prst="rect">
                    <a:avLst/>
                  </a:prstGeom>
                  <a:blipFill>
                    <a:blip r:embed="rId8"/>
                    <a:stretch>
                      <a:fillRect/>
                    </a:stretch>
                  </a:blipFill>
                  <a:ln>
                    <a:noFill/>
                  </a:ln>
                </p:spPr>
                <p:txBody>
                  <a:bodyPr/>
                  <a:lstStyle/>
                  <a:p>
                    <a:r>
                      <a:rPr lang="ko-KR" altLang="en-US">
                        <a:noFill/>
                      </a:rPr>
                      <a:t> </a:t>
                    </a:r>
                  </a:p>
                </p:txBody>
              </p:sp>
            </mc:Fallback>
          </mc:AlternateContent>
          <p:cxnSp>
            <p:nvCxnSpPr>
              <p:cNvPr id="55" name="Google Shape;189;p23">
                <a:extLst>
                  <a:ext uri="{FF2B5EF4-FFF2-40B4-BE49-F238E27FC236}">
                    <a16:creationId xmlns:a16="http://schemas.microsoft.com/office/drawing/2014/main" id="{BB001181-E1CC-4E61-B223-5D52F1531B93}"/>
                  </a:ext>
                </a:extLst>
              </p:cNvPr>
              <p:cNvCxnSpPr/>
              <p:nvPr/>
            </p:nvCxnSpPr>
            <p:spPr>
              <a:xfrm rot="16200000" flipH="1">
                <a:off x="8365133" y="2566238"/>
                <a:ext cx="552534" cy="1339306"/>
              </a:xfrm>
              <a:prstGeom prst="curvedConnector5">
                <a:avLst>
                  <a:gd name="adj1" fmla="val -41373"/>
                  <a:gd name="adj2" fmla="val 58189"/>
                  <a:gd name="adj3" fmla="val 141373"/>
                </a:avLst>
              </a:prstGeom>
              <a:noFill/>
              <a:ln w="25400" cap="flat" cmpd="sng">
                <a:solidFill>
                  <a:schemeClr val="tx1">
                    <a:alpha val="20000"/>
                  </a:schemeClr>
                </a:solidFill>
                <a:prstDash val="solid"/>
                <a:round/>
                <a:headEnd type="none" w="med" len="med"/>
                <a:tailEnd type="triangle" w="med" len="med"/>
              </a:ln>
            </p:spPr>
          </p:cxnSp>
          <p:cxnSp>
            <p:nvCxnSpPr>
              <p:cNvPr id="56" name="Google Shape;189;p23">
                <a:extLst>
                  <a:ext uri="{FF2B5EF4-FFF2-40B4-BE49-F238E27FC236}">
                    <a16:creationId xmlns:a16="http://schemas.microsoft.com/office/drawing/2014/main" id="{9D505AEE-2C3F-4A09-9701-95DEB28E99FC}"/>
                  </a:ext>
                </a:extLst>
              </p:cNvPr>
              <p:cNvCxnSpPr/>
              <p:nvPr/>
            </p:nvCxnSpPr>
            <p:spPr>
              <a:xfrm rot="16200000" flipH="1">
                <a:off x="3418349" y="2589641"/>
                <a:ext cx="552534" cy="1339306"/>
              </a:xfrm>
              <a:prstGeom prst="curvedConnector5">
                <a:avLst>
                  <a:gd name="adj1" fmla="val -41373"/>
                  <a:gd name="adj2" fmla="val 58189"/>
                  <a:gd name="adj3" fmla="val 141373"/>
                </a:avLst>
              </a:prstGeom>
              <a:noFill/>
              <a:ln w="25400" cap="flat" cmpd="sng">
                <a:solidFill>
                  <a:schemeClr val="tx1">
                    <a:alpha val="20000"/>
                  </a:schemeClr>
                </a:solidFill>
                <a:prstDash val="solid"/>
                <a:round/>
                <a:headEnd type="none" w="med" len="med"/>
                <a:tailEnd type="triangle" w="med" len="med"/>
              </a:ln>
            </p:spPr>
          </p:cxnSp>
        </p:grpSp>
        <p:grpSp>
          <p:nvGrpSpPr>
            <p:cNvPr id="21" name="그룹 20">
              <a:extLst>
                <a:ext uri="{FF2B5EF4-FFF2-40B4-BE49-F238E27FC236}">
                  <a16:creationId xmlns:a16="http://schemas.microsoft.com/office/drawing/2014/main" id="{385404F1-2108-4F1C-BA64-C3EC502C1FAC}"/>
                </a:ext>
              </a:extLst>
            </p:cNvPr>
            <p:cNvGrpSpPr/>
            <p:nvPr/>
          </p:nvGrpSpPr>
          <p:grpSpPr>
            <a:xfrm>
              <a:off x="19586678" y="4342320"/>
              <a:ext cx="1315063" cy="507467"/>
              <a:chOff x="9405256" y="4411694"/>
              <a:chExt cx="1315063" cy="507467"/>
            </a:xfrm>
          </p:grpSpPr>
          <p:cxnSp>
            <p:nvCxnSpPr>
              <p:cNvPr id="35" name="직선 화살표 연결선 34">
                <a:extLst>
                  <a:ext uri="{FF2B5EF4-FFF2-40B4-BE49-F238E27FC236}">
                    <a16:creationId xmlns:a16="http://schemas.microsoft.com/office/drawing/2014/main" id="{8C3D75BC-300B-46D4-8179-FDA8FA7DAEFE}"/>
                  </a:ext>
                </a:extLst>
              </p:cNvPr>
              <p:cNvCxnSpPr/>
              <p:nvPr/>
            </p:nvCxnSpPr>
            <p:spPr>
              <a:xfrm flipH="1">
                <a:off x="9405256" y="4654731"/>
                <a:ext cx="540000" cy="0"/>
              </a:xfrm>
              <a:prstGeom prst="straightConnector1">
                <a:avLst/>
              </a:prstGeom>
              <a:ln w="127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BFA63CF-E7B6-4DDE-88CA-D4D0688C08CF}"/>
                  </a:ext>
                </a:extLst>
              </p:cNvPr>
              <p:cNvSpPr txBox="1"/>
              <p:nvPr/>
            </p:nvSpPr>
            <p:spPr>
              <a:xfrm>
                <a:off x="9945257" y="4411694"/>
                <a:ext cx="775062" cy="50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endParaRPr lang="ko-KR" altLang="en-US" dirty="0"/>
              </a:p>
            </p:txBody>
          </p:sp>
        </p:grpSp>
        <p:grpSp>
          <p:nvGrpSpPr>
            <p:cNvPr id="22" name="그룹 21">
              <a:extLst>
                <a:ext uri="{FF2B5EF4-FFF2-40B4-BE49-F238E27FC236}">
                  <a16:creationId xmlns:a16="http://schemas.microsoft.com/office/drawing/2014/main" id="{E989C738-287C-4E49-9AB3-E59C338A3073}"/>
                </a:ext>
              </a:extLst>
            </p:cNvPr>
            <p:cNvGrpSpPr/>
            <p:nvPr/>
          </p:nvGrpSpPr>
          <p:grpSpPr>
            <a:xfrm>
              <a:off x="19586677" y="1845226"/>
              <a:ext cx="1404916" cy="507467"/>
              <a:chOff x="9405256" y="4400997"/>
              <a:chExt cx="1404916" cy="507467"/>
            </a:xfrm>
          </p:grpSpPr>
          <p:cxnSp>
            <p:nvCxnSpPr>
              <p:cNvPr id="33" name="직선 화살표 연결선 32">
                <a:extLst>
                  <a:ext uri="{FF2B5EF4-FFF2-40B4-BE49-F238E27FC236}">
                    <a16:creationId xmlns:a16="http://schemas.microsoft.com/office/drawing/2014/main" id="{E03378DC-F8D2-41EA-979F-FB6AFECA3F08}"/>
                  </a:ext>
                </a:extLst>
              </p:cNvPr>
              <p:cNvCxnSpPr/>
              <p:nvPr/>
            </p:nvCxnSpPr>
            <p:spPr>
              <a:xfrm flipH="1">
                <a:off x="9405256" y="4654731"/>
                <a:ext cx="540000" cy="0"/>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8AEDDB-DC79-49CC-98CD-F20D419742C6}"/>
                  </a:ext>
                </a:extLst>
              </p:cNvPr>
              <p:cNvSpPr txBox="1"/>
              <p:nvPr/>
            </p:nvSpPr>
            <p:spPr>
              <a:xfrm>
                <a:off x="9945256" y="4400997"/>
                <a:ext cx="864916" cy="50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endParaRPr lang="ko-KR" altLang="en-US" dirty="0"/>
              </a:p>
            </p:txBody>
          </p:sp>
        </p:grpSp>
        <p:grpSp>
          <p:nvGrpSpPr>
            <p:cNvPr id="23" name="그룹 22">
              <a:extLst>
                <a:ext uri="{FF2B5EF4-FFF2-40B4-BE49-F238E27FC236}">
                  <a16:creationId xmlns:a16="http://schemas.microsoft.com/office/drawing/2014/main" id="{C161BED5-5A9F-4209-903C-348D215ECF2D}"/>
                </a:ext>
              </a:extLst>
            </p:cNvPr>
            <p:cNvGrpSpPr/>
            <p:nvPr/>
          </p:nvGrpSpPr>
          <p:grpSpPr>
            <a:xfrm>
              <a:off x="11374730" y="3225434"/>
              <a:ext cx="1400320" cy="253734"/>
              <a:chOff x="1044646" y="3302964"/>
              <a:chExt cx="1400320" cy="253734"/>
            </a:xfrm>
          </p:grpSpPr>
          <p:cxnSp>
            <p:nvCxnSpPr>
              <p:cNvPr id="31" name="직선 화살표 연결선 30">
                <a:extLst>
                  <a:ext uri="{FF2B5EF4-FFF2-40B4-BE49-F238E27FC236}">
                    <a16:creationId xmlns:a16="http://schemas.microsoft.com/office/drawing/2014/main" id="{841F6AAB-4D4F-4C7A-9F7E-9DFAB3C3D81E}"/>
                  </a:ext>
                </a:extLst>
              </p:cNvPr>
              <p:cNvCxnSpPr/>
              <p:nvPr/>
            </p:nvCxnSpPr>
            <p:spPr>
              <a:xfrm flipH="1">
                <a:off x="1904966" y="3429000"/>
                <a:ext cx="540000" cy="0"/>
              </a:xfrm>
              <a:prstGeom prst="straightConnector1">
                <a:avLst/>
              </a:prstGeom>
              <a:ln w="127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E3A4397-F795-4EA1-8070-6F642BF347DC}"/>
                  </a:ext>
                </a:extLst>
              </p:cNvPr>
              <p:cNvSpPr txBox="1"/>
              <p:nvPr/>
            </p:nvSpPr>
            <p:spPr>
              <a:xfrm>
                <a:off x="1044646" y="3302964"/>
                <a:ext cx="864916" cy="253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75000"/>
                        <a:lumOff val="25000"/>
                      </a:schemeClr>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7030A0"/>
                    </a:solidFill>
                  </a:rPr>
                  <a:t>Ẩn</a:t>
                </a:r>
                <a:endParaRPr lang="ko-KR" altLang="en-US" dirty="0">
                  <a:solidFill>
                    <a:srgbClr val="7030A0"/>
                  </a:solidFill>
                </a:endParaRPr>
              </a:p>
            </p:txBody>
          </p:sp>
        </p:grpSp>
        <mc:AlternateContent xmlns:mc="http://schemas.openxmlformats.org/markup-compatibility/2006" xmlns:a14="http://schemas.microsoft.com/office/drawing/2010/main">
          <mc:Choice Requires="a14">
            <p:sp>
              <p:nvSpPr>
                <p:cNvPr id="24" name="Google Shape;128;p21">
                  <a:extLst>
                    <a:ext uri="{FF2B5EF4-FFF2-40B4-BE49-F238E27FC236}">
                      <a16:creationId xmlns:a16="http://schemas.microsoft.com/office/drawing/2014/main" id="{4138808D-88FE-4882-8C71-7F015E128DAA}"/>
                    </a:ext>
                  </a:extLst>
                </p:cNvPr>
                <p:cNvSpPr txBox="1"/>
                <p:nvPr/>
              </p:nvSpPr>
              <p:spPr>
                <a:xfrm>
                  <a:off x="15179862" y="2455750"/>
                  <a:ext cx="864098"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sym typeface="Montserrat"/>
                              </a:rPr>
                            </m:ctrlPr>
                          </m:sSubPr>
                          <m:e>
                            <m:r>
                              <a:rPr lang="ko-KR" altLang="ar-AE">
                                <a:latin typeface="Cambria Math" panose="02040503050406030204" pitchFamily="18" charset="0"/>
                                <a:sym typeface="Montserrat"/>
                              </a:rPr>
                              <m:t>h</m:t>
                            </m:r>
                          </m:e>
                          <m:sub>
                            <m:r>
                              <a:rPr lang="ar-AE">
                                <a:latin typeface="Cambria Math" panose="02040503050406030204" pitchFamily="18" charset="0"/>
                                <a:sym typeface="Montserrat"/>
                              </a:rPr>
                              <m:t>𝑡</m:t>
                            </m:r>
                            <m:r>
                              <a:rPr lang="en-US">
                                <a:latin typeface="Cambria Math" panose="02040503050406030204" pitchFamily="18" charset="0"/>
                                <a:sym typeface="Montserrat"/>
                              </a:rPr>
                              <m:t>−1</m:t>
                            </m:r>
                          </m:sub>
                        </m:sSub>
                      </m:oMath>
                    </m:oMathPara>
                  </a14:m>
                  <a:endParaRPr lang="ar-AE" dirty="0">
                    <a:sym typeface="Montserrat"/>
                  </a:endParaRPr>
                </a:p>
              </p:txBody>
            </p:sp>
          </mc:Choice>
          <mc:Fallback xmlns="">
            <p:sp>
              <p:nvSpPr>
                <p:cNvPr id="77" name="Google Shape;128;p21">
                  <a:extLst>
                    <a:ext uri="{FF2B5EF4-FFF2-40B4-BE49-F238E27FC236}">
                      <a16:creationId xmlns:a16="http://schemas.microsoft.com/office/drawing/2014/main" id="{4138808D-88FE-4882-8C71-7F015E128DAA}"/>
                    </a:ext>
                  </a:extLst>
                </p:cNvPr>
                <p:cNvSpPr txBox="1">
                  <a:spLocks noRot="1" noChangeAspect="1" noMove="1" noResize="1" noEditPoints="1" noAdjustHandles="1" noChangeArrowheads="1" noChangeShapeType="1" noTextEdit="1"/>
                </p:cNvSpPr>
                <p:nvPr/>
              </p:nvSpPr>
              <p:spPr>
                <a:xfrm>
                  <a:off x="15179862" y="2455750"/>
                  <a:ext cx="864098" cy="384102"/>
                </a:xfrm>
                <a:prstGeom prst="rect">
                  <a:avLst/>
                </a:prstGeom>
                <a:blipFill>
                  <a:blip r:embed="rId9"/>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Google Shape;128;p21">
                  <a:extLst>
                    <a:ext uri="{FF2B5EF4-FFF2-40B4-BE49-F238E27FC236}">
                      <a16:creationId xmlns:a16="http://schemas.microsoft.com/office/drawing/2014/main" id="{AEB5F286-2251-45C8-8EB9-CF934A6981C0}"/>
                    </a:ext>
                  </a:extLst>
                </p:cNvPr>
                <p:cNvSpPr txBox="1"/>
                <p:nvPr/>
              </p:nvSpPr>
              <p:spPr>
                <a:xfrm>
                  <a:off x="16719946" y="2456016"/>
                  <a:ext cx="864098"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sym typeface="Montserrat"/>
                              </a:rPr>
                            </m:ctrlPr>
                          </m:sSubPr>
                          <m:e>
                            <m:r>
                              <a:rPr lang="ko-KR" altLang="ar-AE">
                                <a:latin typeface="Cambria Math" panose="02040503050406030204" pitchFamily="18" charset="0"/>
                                <a:sym typeface="Montserrat"/>
                              </a:rPr>
                              <m:t>h</m:t>
                            </m:r>
                          </m:e>
                          <m:sub>
                            <m:r>
                              <a:rPr lang="ar-AE">
                                <a:latin typeface="Cambria Math" panose="02040503050406030204" pitchFamily="18" charset="0"/>
                                <a:sym typeface="Montserrat"/>
                              </a:rPr>
                              <m:t>𝑡</m:t>
                            </m:r>
                          </m:sub>
                        </m:sSub>
                      </m:oMath>
                    </m:oMathPara>
                  </a14:m>
                  <a:endParaRPr lang="ar-AE" dirty="0">
                    <a:sym typeface="Montserrat"/>
                  </a:endParaRPr>
                </a:p>
              </p:txBody>
            </p:sp>
          </mc:Choice>
          <mc:Fallback xmlns="">
            <p:sp>
              <p:nvSpPr>
                <p:cNvPr id="78" name="Google Shape;128;p21">
                  <a:extLst>
                    <a:ext uri="{FF2B5EF4-FFF2-40B4-BE49-F238E27FC236}">
                      <a16:creationId xmlns:a16="http://schemas.microsoft.com/office/drawing/2014/main" id="{AEB5F286-2251-45C8-8EB9-CF934A6981C0}"/>
                    </a:ext>
                  </a:extLst>
                </p:cNvPr>
                <p:cNvSpPr txBox="1">
                  <a:spLocks noRot="1" noChangeAspect="1" noMove="1" noResize="1" noEditPoints="1" noAdjustHandles="1" noChangeArrowheads="1" noChangeShapeType="1" noTextEdit="1"/>
                </p:cNvSpPr>
                <p:nvPr/>
              </p:nvSpPr>
              <p:spPr>
                <a:xfrm>
                  <a:off x="16719946" y="2456016"/>
                  <a:ext cx="864098" cy="384102"/>
                </a:xfrm>
                <a:prstGeom prst="rect">
                  <a:avLst/>
                </a:prstGeom>
                <a:blipFill>
                  <a:blip r:embed="rId10"/>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Google Shape;128;p21">
                  <a:extLst>
                    <a:ext uri="{FF2B5EF4-FFF2-40B4-BE49-F238E27FC236}">
                      <a16:creationId xmlns:a16="http://schemas.microsoft.com/office/drawing/2014/main" id="{BE8AF060-67BC-4841-9FA0-1E2E42F98957}"/>
                    </a:ext>
                  </a:extLst>
                </p:cNvPr>
                <p:cNvSpPr txBox="1"/>
                <p:nvPr/>
              </p:nvSpPr>
              <p:spPr>
                <a:xfrm>
                  <a:off x="18500857" y="2456018"/>
                  <a:ext cx="864098"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smtClean="0">
                                <a:solidFill>
                                  <a:schemeClr val="tx1">
                                    <a:lumMod val="75000"/>
                                    <a:lumOff val="25000"/>
                                  </a:schemeClr>
                                </a:solidFill>
                                <a:latin typeface="Cambria Math" panose="02040503050406030204" pitchFamily="18" charset="0"/>
                                <a:sym typeface="Montserrat"/>
                              </a:rPr>
                            </m:ctrlPr>
                          </m:sSubPr>
                          <m:e>
                            <m:r>
                              <a:rPr lang="ko-KR" altLang="ar-AE">
                                <a:solidFill>
                                  <a:schemeClr val="tx1">
                                    <a:lumMod val="75000"/>
                                    <a:lumOff val="25000"/>
                                  </a:schemeClr>
                                </a:solidFill>
                                <a:latin typeface="Cambria Math" panose="02040503050406030204" pitchFamily="18" charset="0"/>
                                <a:sym typeface="Montserrat"/>
                              </a:rPr>
                              <m:t>h</m:t>
                            </m:r>
                          </m:e>
                          <m:sub>
                            <m:r>
                              <a:rPr lang="ar-AE">
                                <a:solidFill>
                                  <a:schemeClr val="tx1">
                                    <a:lumMod val="75000"/>
                                    <a:lumOff val="25000"/>
                                  </a:schemeClr>
                                </a:solidFill>
                                <a:latin typeface="Cambria Math" panose="02040503050406030204" pitchFamily="18" charset="0"/>
                                <a:sym typeface="Montserrat"/>
                              </a:rPr>
                              <m:t>𝑡</m:t>
                            </m:r>
                            <m:r>
                              <a:rPr lang="en-US">
                                <a:solidFill>
                                  <a:schemeClr val="tx1">
                                    <a:lumMod val="75000"/>
                                    <a:lumOff val="25000"/>
                                  </a:schemeClr>
                                </a:solidFill>
                                <a:latin typeface="Cambria Math" panose="02040503050406030204" pitchFamily="18" charset="0"/>
                                <a:sym typeface="Montserrat"/>
                              </a:rPr>
                              <m:t>+1</m:t>
                            </m:r>
                          </m:sub>
                        </m:sSub>
                      </m:oMath>
                    </m:oMathPara>
                  </a14:m>
                  <a:endParaRPr lang="ar-AE" dirty="0">
                    <a:solidFill>
                      <a:schemeClr val="tx1">
                        <a:lumMod val="75000"/>
                        <a:lumOff val="25000"/>
                      </a:schemeClr>
                    </a:solidFill>
                    <a:sym typeface="Montserrat"/>
                  </a:endParaRPr>
                </a:p>
              </p:txBody>
            </p:sp>
          </mc:Choice>
          <mc:Fallback xmlns="">
            <p:sp>
              <p:nvSpPr>
                <p:cNvPr id="79" name="Google Shape;128;p21">
                  <a:extLst>
                    <a:ext uri="{FF2B5EF4-FFF2-40B4-BE49-F238E27FC236}">
                      <a16:creationId xmlns:a16="http://schemas.microsoft.com/office/drawing/2014/main" id="{BE8AF060-67BC-4841-9FA0-1E2E42F98957}"/>
                    </a:ext>
                  </a:extLst>
                </p:cNvPr>
                <p:cNvSpPr txBox="1">
                  <a:spLocks noRot="1" noChangeAspect="1" noMove="1" noResize="1" noEditPoints="1" noAdjustHandles="1" noChangeArrowheads="1" noChangeShapeType="1" noTextEdit="1"/>
                </p:cNvSpPr>
                <p:nvPr/>
              </p:nvSpPr>
              <p:spPr>
                <a:xfrm>
                  <a:off x="18500857" y="2456018"/>
                  <a:ext cx="864098" cy="384102"/>
                </a:xfrm>
                <a:prstGeom prst="rect">
                  <a:avLst/>
                </a:prstGeom>
                <a:blipFill>
                  <a:blip r:embed="rId11"/>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Google Shape;128;p21">
                  <a:extLst>
                    <a:ext uri="{FF2B5EF4-FFF2-40B4-BE49-F238E27FC236}">
                      <a16:creationId xmlns:a16="http://schemas.microsoft.com/office/drawing/2014/main" id="{391DABAE-1B14-4F97-8C17-EA47A5982D80}"/>
                    </a:ext>
                  </a:extLst>
                </p:cNvPr>
                <p:cNvSpPr txBox="1"/>
                <p:nvPr/>
              </p:nvSpPr>
              <p:spPr>
                <a:xfrm>
                  <a:off x="13520883" y="2455751"/>
                  <a:ext cx="864098"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smtClean="0">
                                <a:solidFill>
                                  <a:schemeClr val="tx1">
                                    <a:lumMod val="75000"/>
                                    <a:lumOff val="25000"/>
                                  </a:schemeClr>
                                </a:solidFill>
                                <a:latin typeface="Cambria Math" panose="02040503050406030204" pitchFamily="18" charset="0"/>
                                <a:sym typeface="Montserrat"/>
                              </a:rPr>
                            </m:ctrlPr>
                          </m:sSubPr>
                          <m:e>
                            <m:r>
                              <a:rPr lang="ko-KR" altLang="ar-AE">
                                <a:solidFill>
                                  <a:schemeClr val="tx1">
                                    <a:lumMod val="75000"/>
                                    <a:lumOff val="25000"/>
                                  </a:schemeClr>
                                </a:solidFill>
                                <a:latin typeface="Cambria Math" panose="02040503050406030204" pitchFamily="18" charset="0"/>
                                <a:sym typeface="Montserrat"/>
                              </a:rPr>
                              <m:t>h</m:t>
                            </m:r>
                          </m:e>
                          <m:sub>
                            <m:r>
                              <a:rPr lang="ar-AE">
                                <a:solidFill>
                                  <a:schemeClr val="tx1">
                                    <a:lumMod val="75000"/>
                                    <a:lumOff val="25000"/>
                                  </a:schemeClr>
                                </a:solidFill>
                                <a:latin typeface="Cambria Math" panose="02040503050406030204" pitchFamily="18" charset="0"/>
                                <a:sym typeface="Montserrat"/>
                              </a:rPr>
                              <m:t>𝑡</m:t>
                            </m:r>
                            <m:r>
                              <a:rPr lang="en-US">
                                <a:solidFill>
                                  <a:schemeClr val="tx1">
                                    <a:lumMod val="75000"/>
                                    <a:lumOff val="25000"/>
                                  </a:schemeClr>
                                </a:solidFill>
                                <a:latin typeface="Cambria Math" panose="02040503050406030204" pitchFamily="18" charset="0"/>
                                <a:sym typeface="Montserrat"/>
                              </a:rPr>
                              <m:t>−2</m:t>
                            </m:r>
                          </m:sub>
                        </m:sSub>
                      </m:oMath>
                    </m:oMathPara>
                  </a14:m>
                  <a:endParaRPr lang="ar-AE" dirty="0">
                    <a:solidFill>
                      <a:schemeClr val="tx1">
                        <a:lumMod val="75000"/>
                        <a:lumOff val="25000"/>
                      </a:schemeClr>
                    </a:solidFill>
                    <a:sym typeface="Montserrat"/>
                  </a:endParaRPr>
                </a:p>
              </p:txBody>
            </p:sp>
          </mc:Choice>
          <mc:Fallback xmlns="">
            <p:sp>
              <p:nvSpPr>
                <p:cNvPr id="80" name="Google Shape;128;p21">
                  <a:extLst>
                    <a:ext uri="{FF2B5EF4-FFF2-40B4-BE49-F238E27FC236}">
                      <a16:creationId xmlns:a16="http://schemas.microsoft.com/office/drawing/2014/main" id="{391DABAE-1B14-4F97-8C17-EA47A5982D80}"/>
                    </a:ext>
                  </a:extLst>
                </p:cNvPr>
                <p:cNvSpPr txBox="1">
                  <a:spLocks noRot="1" noChangeAspect="1" noMove="1" noResize="1" noEditPoints="1" noAdjustHandles="1" noChangeArrowheads="1" noChangeShapeType="1" noTextEdit="1"/>
                </p:cNvSpPr>
                <p:nvPr/>
              </p:nvSpPr>
              <p:spPr>
                <a:xfrm>
                  <a:off x="13520883" y="2455751"/>
                  <a:ext cx="864098" cy="384102"/>
                </a:xfrm>
                <a:prstGeom prst="rect">
                  <a:avLst/>
                </a:prstGeom>
                <a:blipFill>
                  <a:blip r:embed="rId12"/>
                  <a:stretch>
                    <a:fillRect/>
                  </a:stretch>
                </a:blipFill>
                <a:ln>
                  <a:noFill/>
                </a:ln>
              </p:spPr>
              <p:txBody>
                <a:bodyPr/>
                <a:lstStyle/>
                <a:p>
                  <a:r>
                    <a:rPr lang="ko-KR" altLang="en-US">
                      <a:noFill/>
                    </a:rPr>
                    <a:t> </a:t>
                  </a:r>
                </a:p>
              </p:txBody>
            </p:sp>
          </mc:Fallback>
        </mc:AlternateContent>
      </p:grpSp>
      <p:sp>
        <p:nvSpPr>
          <p:cNvPr id="57" name="화살표: 오른쪽 28">
            <a:extLst>
              <a:ext uri="{FF2B5EF4-FFF2-40B4-BE49-F238E27FC236}">
                <a16:creationId xmlns:a16="http://schemas.microsoft.com/office/drawing/2014/main" id="{4600B62C-776C-490B-9FAB-7ADF1B375FB0}"/>
              </a:ext>
            </a:extLst>
          </p:cNvPr>
          <p:cNvSpPr/>
          <p:nvPr/>
        </p:nvSpPr>
        <p:spPr>
          <a:xfrm>
            <a:off x="2328208" y="4576641"/>
            <a:ext cx="5196465" cy="285852"/>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nvGrpSpPr>
          <p:cNvPr id="58" name="그룹 57">
            <a:extLst>
              <a:ext uri="{FF2B5EF4-FFF2-40B4-BE49-F238E27FC236}">
                <a16:creationId xmlns:a16="http://schemas.microsoft.com/office/drawing/2014/main" id="{D15585C6-1FC8-4615-9C4A-E22A876A6B6D}"/>
              </a:ext>
            </a:extLst>
          </p:cNvPr>
          <p:cNvGrpSpPr/>
          <p:nvPr/>
        </p:nvGrpSpPr>
        <p:grpSpPr>
          <a:xfrm>
            <a:off x="560708" y="5157772"/>
            <a:ext cx="8783192" cy="215444"/>
            <a:chOff x="559817" y="2136914"/>
            <a:chExt cx="8783192" cy="215444"/>
          </a:xfrm>
        </p:grpSpPr>
        <p:sp>
          <p:nvSpPr>
            <p:cNvPr id="59" name="직사각형 5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60" name="직사각형 5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Tại mỗi bước thời gian, có hai dữ liệu nhập: từ bước trước đó và từ bên ngoài.</a:t>
              </a:r>
            </a:p>
          </p:txBody>
        </p:sp>
      </p:grpSp>
    </p:spTree>
    <p:extLst>
      <p:ext uri="{BB962C8B-B14F-4D97-AF65-F5344CB8AC3E}">
        <p14:creationId xmlns:p14="http://schemas.microsoft.com/office/powerpoint/2010/main" val="10940963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V</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ề Mạng nơ-ron hồi quy (RNN):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grpSp>
        <p:nvGrpSpPr>
          <p:cNvPr id="58" name="그룹 57">
            <a:extLst>
              <a:ext uri="{FF2B5EF4-FFF2-40B4-BE49-F238E27FC236}">
                <a16:creationId xmlns:a16="http://schemas.microsoft.com/office/drawing/2014/main" id="{D15585C6-1FC8-4615-9C4A-E22A876A6B6D}"/>
              </a:ext>
            </a:extLst>
          </p:cNvPr>
          <p:cNvGrpSpPr/>
          <p:nvPr/>
        </p:nvGrpSpPr>
        <p:grpSpPr>
          <a:xfrm>
            <a:off x="560708" y="5157772"/>
            <a:ext cx="8783192" cy="215444"/>
            <a:chOff x="559817" y="2136914"/>
            <a:chExt cx="8783192" cy="215444"/>
          </a:xfrm>
        </p:grpSpPr>
        <p:sp>
          <p:nvSpPr>
            <p:cNvPr id="59" name="직사각형 5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60" name="직사각형 5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Ở mỗi bước thời gian, có thể có một tầng với vài nút.</a:t>
              </a:r>
            </a:p>
          </p:txBody>
        </p:sp>
      </p:grpSp>
      <p:sp>
        <p:nvSpPr>
          <p:cNvPr id="61" name="자유형: 도형 64">
            <a:extLst>
              <a:ext uri="{FF2B5EF4-FFF2-40B4-BE49-F238E27FC236}">
                <a16:creationId xmlns:a16="http://schemas.microsoft.com/office/drawing/2014/main" id="{7429AC4F-625F-4D5F-8254-A7657E578E4C}"/>
              </a:ext>
            </a:extLst>
          </p:cNvPr>
          <p:cNvSpPr/>
          <p:nvPr/>
        </p:nvSpPr>
        <p:spPr>
          <a:xfrm>
            <a:off x="3788346" y="2396989"/>
            <a:ext cx="1228206" cy="1533255"/>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5">
            <a:extLst>
              <a:ext uri="{FF2B5EF4-FFF2-40B4-BE49-F238E27FC236}">
                <a16:creationId xmlns:a16="http://schemas.microsoft.com/office/drawing/2014/main" id="{457DFAC8-ACCF-4877-B665-0A080E35BC19}"/>
              </a:ext>
            </a:extLst>
          </p:cNvPr>
          <p:cNvSpPr/>
          <p:nvPr/>
        </p:nvSpPr>
        <p:spPr>
          <a:xfrm>
            <a:off x="5172184" y="2396988"/>
            <a:ext cx="1228206" cy="1533255"/>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6">
            <a:extLst>
              <a:ext uri="{FF2B5EF4-FFF2-40B4-BE49-F238E27FC236}">
                <a16:creationId xmlns:a16="http://schemas.microsoft.com/office/drawing/2014/main" id="{15AABEC9-091F-445B-B37C-DA6C0496576F}"/>
              </a:ext>
            </a:extLst>
          </p:cNvPr>
          <p:cNvSpPr/>
          <p:nvPr/>
        </p:nvSpPr>
        <p:spPr>
          <a:xfrm>
            <a:off x="6595114" y="2398940"/>
            <a:ext cx="1228206" cy="1533255"/>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w="12700">
            <a:solidFill>
              <a:schemeClr val="tx1">
                <a:alpha val="2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자유형: 도형 67">
            <a:extLst>
              <a:ext uri="{FF2B5EF4-FFF2-40B4-BE49-F238E27FC236}">
                <a16:creationId xmlns:a16="http://schemas.microsoft.com/office/drawing/2014/main" id="{B9968720-CE0A-432C-9937-462F22BFE2E5}"/>
              </a:ext>
            </a:extLst>
          </p:cNvPr>
          <p:cNvSpPr/>
          <p:nvPr/>
        </p:nvSpPr>
        <p:spPr>
          <a:xfrm>
            <a:off x="2448894" y="2392875"/>
            <a:ext cx="1228206" cy="1533255"/>
          </a:xfrm>
          <a:custGeom>
            <a:avLst/>
            <a:gdLst>
              <a:gd name="connsiteX0" fmla="*/ 0 w 1428206"/>
              <a:gd name="connsiteY0" fmla="*/ 441690 h 1759501"/>
              <a:gd name="connsiteX1" fmla="*/ 513806 w 1428206"/>
              <a:gd name="connsiteY1" fmla="*/ 71576 h 1759501"/>
              <a:gd name="connsiteX2" fmla="*/ 1075509 w 1428206"/>
              <a:gd name="connsiteY2" fmla="*/ 1700079 h 1759501"/>
              <a:gd name="connsiteX3" fmla="*/ 1428206 w 1428206"/>
              <a:gd name="connsiteY3" fmla="*/ 1247233 h 1759501"/>
            </a:gdLst>
            <a:ahLst/>
            <a:cxnLst>
              <a:cxn ang="0">
                <a:pos x="connsiteX0" y="connsiteY0"/>
              </a:cxn>
              <a:cxn ang="0">
                <a:pos x="connsiteX1" y="connsiteY1"/>
              </a:cxn>
              <a:cxn ang="0">
                <a:pos x="connsiteX2" y="connsiteY2"/>
              </a:cxn>
              <a:cxn ang="0">
                <a:pos x="connsiteX3" y="connsiteY3"/>
              </a:cxn>
            </a:cxnLst>
            <a:rect l="l" t="t" r="r" b="b"/>
            <a:pathLst>
              <a:path w="1428206" h="1759501">
                <a:moveTo>
                  <a:pt x="0" y="441690"/>
                </a:moveTo>
                <a:cubicBezTo>
                  <a:pt x="167277" y="151767"/>
                  <a:pt x="334555" y="-138155"/>
                  <a:pt x="513806" y="71576"/>
                </a:cubicBezTo>
                <a:cubicBezTo>
                  <a:pt x="693057" y="281307"/>
                  <a:pt x="923109" y="1504136"/>
                  <a:pt x="1075509" y="1700079"/>
                </a:cubicBezTo>
                <a:cubicBezTo>
                  <a:pt x="1227909" y="1896022"/>
                  <a:pt x="1328057" y="1571627"/>
                  <a:pt x="1428206" y="1247233"/>
                </a:cubicBezTo>
              </a:path>
            </a:pathLst>
          </a:custGeom>
          <a:noFill/>
          <a:ln w="12700">
            <a:solidFill>
              <a:schemeClr val="tx1">
                <a:alpha val="2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5" name="Google Shape;120;p21">
            <a:extLst>
              <a:ext uri="{FF2B5EF4-FFF2-40B4-BE49-F238E27FC236}">
                <a16:creationId xmlns:a16="http://schemas.microsoft.com/office/drawing/2014/main" id="{CEDC3CA9-58BA-4037-8F4F-939D3437F53D}"/>
              </a:ext>
            </a:extLst>
          </p:cNvPr>
          <p:cNvCxnSpPr>
            <a:cxnSpLocks/>
          </p:cNvCxnSpPr>
          <p:nvPr/>
        </p:nvCxnSpPr>
        <p:spPr>
          <a:xfrm flipH="1" flipV="1">
            <a:off x="3790367" y="2177879"/>
            <a:ext cx="0" cy="61003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66" name="Google Shape;121;p21">
            <a:extLst>
              <a:ext uri="{FF2B5EF4-FFF2-40B4-BE49-F238E27FC236}">
                <a16:creationId xmlns:a16="http://schemas.microsoft.com/office/drawing/2014/main" id="{0C3874EB-D925-4676-A4C7-8055A75DDD4D}"/>
              </a:ext>
            </a:extLst>
          </p:cNvPr>
          <p:cNvCxnSpPr>
            <a:cxnSpLocks/>
            <a:stCxn id="67" idx="0"/>
          </p:cNvCxnSpPr>
          <p:nvPr/>
        </p:nvCxnSpPr>
        <p:spPr>
          <a:xfrm flipV="1">
            <a:off x="3790365" y="3399264"/>
            <a:ext cx="0" cy="605732"/>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7" name="Google Shape;126;p21">
                <a:extLst>
                  <a:ext uri="{FF2B5EF4-FFF2-40B4-BE49-F238E27FC236}">
                    <a16:creationId xmlns:a16="http://schemas.microsoft.com/office/drawing/2014/main" id="{9B3BE9D8-975B-4006-BD10-129E968AF10C}"/>
                  </a:ext>
                </a:extLst>
              </p:cNvPr>
              <p:cNvSpPr txBox="1"/>
              <p:nvPr/>
            </p:nvSpPr>
            <p:spPr>
              <a:xfrm>
                <a:off x="3256070" y="4004996"/>
                <a:ext cx="1068592" cy="28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a14:m>
                <a:r>
                  <a:rPr lang="en-US" altLang="ko-KR" dirty="0">
                    <a:sym typeface="Montserrat"/>
                  </a:rPr>
                  <a:t> </a:t>
                </a:r>
                <a:endParaRPr dirty="0">
                  <a:sym typeface="Montserrat"/>
                </a:endParaRPr>
              </a:p>
            </p:txBody>
          </p:sp>
        </mc:Choice>
        <mc:Fallback xmlns="">
          <p:sp>
            <p:nvSpPr>
              <p:cNvPr id="67" name="Google Shape;126;p21">
                <a:extLst>
                  <a:ext uri="{FF2B5EF4-FFF2-40B4-BE49-F238E27FC236}">
                    <a16:creationId xmlns="" xmlns:a16="http://schemas.microsoft.com/office/drawing/2014/main" xmlns:a14="http://schemas.microsoft.com/office/drawing/2010/main" id="{9B3BE9D8-975B-4006-BD10-129E968AF10C}"/>
                  </a:ext>
                </a:extLst>
              </p:cNvPr>
              <p:cNvSpPr txBox="1">
                <a:spLocks noRot="1" noChangeAspect="1" noMove="1" noResize="1" noEditPoints="1" noAdjustHandles="1" noChangeArrowheads="1" noChangeShapeType="1" noTextEdit="1"/>
              </p:cNvSpPr>
              <p:nvPr/>
            </p:nvSpPr>
            <p:spPr>
              <a:xfrm>
                <a:off x="3256070" y="4004996"/>
                <a:ext cx="1068592" cy="28730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Google Shape;128;p21">
                <a:extLst>
                  <a:ext uri="{FF2B5EF4-FFF2-40B4-BE49-F238E27FC236}">
                    <a16:creationId xmlns:a16="http://schemas.microsoft.com/office/drawing/2014/main" id="{D356B111-7B13-4EEC-B3CC-437FEC0FFE68}"/>
                  </a:ext>
                </a:extLst>
              </p:cNvPr>
              <p:cNvSpPr txBox="1"/>
              <p:nvPr/>
            </p:nvSpPr>
            <p:spPr>
              <a:xfrm>
                <a:off x="3188618" y="1844824"/>
                <a:ext cx="1203496"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68" name="Google Shape;128;p21">
                <a:extLst>
                  <a:ext uri="{FF2B5EF4-FFF2-40B4-BE49-F238E27FC236}">
                    <a16:creationId xmlns="" xmlns:a16="http://schemas.microsoft.com/office/drawing/2014/main" xmlns:a14="http://schemas.microsoft.com/office/drawing/2010/main" id="{D356B111-7B13-4EEC-B3CC-437FEC0FFE68}"/>
                  </a:ext>
                </a:extLst>
              </p:cNvPr>
              <p:cNvSpPr txBox="1">
                <a:spLocks noRot="1" noChangeAspect="1" noMove="1" noResize="1" noEditPoints="1" noAdjustHandles="1" noChangeArrowheads="1" noChangeShapeType="1" noTextEdit="1"/>
              </p:cNvSpPr>
              <p:nvPr/>
            </p:nvSpPr>
            <p:spPr>
              <a:xfrm>
                <a:off x="3188618" y="1844824"/>
                <a:ext cx="1203496" cy="326139"/>
              </a:xfrm>
              <a:prstGeom prst="rect">
                <a:avLst/>
              </a:prstGeom>
              <a:blipFill rotWithShape="0">
                <a:blip r:embed="rId4"/>
                <a:stretch>
                  <a:fillRect/>
                </a:stretch>
              </a:blipFill>
              <a:ln>
                <a:noFill/>
              </a:ln>
            </p:spPr>
            <p:txBody>
              <a:bodyPr/>
              <a:lstStyle/>
              <a:p>
                <a:r>
                  <a:rPr lang="en-US">
                    <a:noFill/>
                  </a:rPr>
                  <a:t> </a:t>
                </a:r>
              </a:p>
            </p:txBody>
          </p:sp>
        </mc:Fallback>
      </mc:AlternateContent>
      <p:sp>
        <p:nvSpPr>
          <p:cNvPr id="69" name="Google Shape;194;p23">
            <a:extLst>
              <a:ext uri="{FF2B5EF4-FFF2-40B4-BE49-F238E27FC236}">
                <a16:creationId xmlns:a16="http://schemas.microsoft.com/office/drawing/2014/main" id="{3C9E64E9-F491-45FD-926C-298DBB0C9BAB}"/>
              </a:ext>
            </a:extLst>
          </p:cNvPr>
          <p:cNvSpPr txBox="1"/>
          <p:nvPr/>
        </p:nvSpPr>
        <p:spPr>
          <a:xfrm>
            <a:off x="1313120" y="4588387"/>
            <a:ext cx="13566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75000"/>
                    <a:lumOff val="25000"/>
                  </a:schemeClr>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sym typeface="Montserrat"/>
              </a:rPr>
              <a:t>Thời</a:t>
            </a:r>
            <a:r>
              <a:rPr lang="en-US" dirty="0">
                <a:sym typeface="Montserrat"/>
              </a:rPr>
              <a:t> </a:t>
            </a:r>
            <a:r>
              <a:rPr lang="en-US" dirty="0" err="1">
                <a:sym typeface="Montserrat"/>
              </a:rPr>
              <a:t>gian</a:t>
            </a:r>
            <a:endParaRPr dirty="0">
              <a:sym typeface="Montserrat"/>
            </a:endParaRPr>
          </a:p>
        </p:txBody>
      </p:sp>
      <p:cxnSp>
        <p:nvCxnSpPr>
          <p:cNvPr id="70" name="Google Shape;120;p21">
            <a:extLst>
              <a:ext uri="{FF2B5EF4-FFF2-40B4-BE49-F238E27FC236}">
                <a16:creationId xmlns:a16="http://schemas.microsoft.com/office/drawing/2014/main" id="{68F57BFF-C531-4A2C-9BE1-CF80DA064694}"/>
              </a:ext>
            </a:extLst>
          </p:cNvPr>
          <p:cNvCxnSpPr>
            <a:cxnSpLocks/>
          </p:cNvCxnSpPr>
          <p:nvPr/>
        </p:nvCxnSpPr>
        <p:spPr>
          <a:xfrm flipH="1" flipV="1">
            <a:off x="5184701" y="2178287"/>
            <a:ext cx="0" cy="61003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71" name="Google Shape;121;p21">
            <a:extLst>
              <a:ext uri="{FF2B5EF4-FFF2-40B4-BE49-F238E27FC236}">
                <a16:creationId xmlns:a16="http://schemas.microsoft.com/office/drawing/2014/main" id="{88027D7A-1D0E-410A-B64A-DA4FC766292A}"/>
              </a:ext>
            </a:extLst>
          </p:cNvPr>
          <p:cNvCxnSpPr>
            <a:cxnSpLocks/>
            <a:stCxn id="72" idx="0"/>
          </p:cNvCxnSpPr>
          <p:nvPr/>
        </p:nvCxnSpPr>
        <p:spPr>
          <a:xfrm flipV="1">
            <a:off x="5184700" y="3399670"/>
            <a:ext cx="0" cy="60532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2" name="Google Shape;126;p21">
                <a:extLst>
                  <a:ext uri="{FF2B5EF4-FFF2-40B4-BE49-F238E27FC236}">
                    <a16:creationId xmlns:a16="http://schemas.microsoft.com/office/drawing/2014/main" id="{80EBEF00-0D83-46DF-BA7D-24D7F3574280}"/>
                  </a:ext>
                </a:extLst>
              </p:cNvPr>
              <p:cNvSpPr txBox="1"/>
              <p:nvPr/>
            </p:nvSpPr>
            <p:spPr>
              <a:xfrm>
                <a:off x="4650404" y="4004996"/>
                <a:ext cx="1068592" cy="28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sub>
                      </m:sSub>
                    </m:oMath>
                  </m:oMathPara>
                </a14:m>
                <a:endParaRPr dirty="0">
                  <a:sym typeface="Montserrat"/>
                </a:endParaRPr>
              </a:p>
            </p:txBody>
          </p:sp>
        </mc:Choice>
        <mc:Fallback xmlns="">
          <p:sp>
            <p:nvSpPr>
              <p:cNvPr id="72" name="Google Shape;126;p21">
                <a:extLst>
                  <a:ext uri="{FF2B5EF4-FFF2-40B4-BE49-F238E27FC236}">
                    <a16:creationId xmlns="" xmlns:a16="http://schemas.microsoft.com/office/drawing/2014/main" xmlns:a14="http://schemas.microsoft.com/office/drawing/2010/main" id="{80EBEF00-0D83-46DF-BA7D-24D7F3574280}"/>
                  </a:ext>
                </a:extLst>
              </p:cNvPr>
              <p:cNvSpPr txBox="1">
                <a:spLocks noRot="1" noChangeAspect="1" noMove="1" noResize="1" noEditPoints="1" noAdjustHandles="1" noChangeArrowheads="1" noChangeShapeType="1" noTextEdit="1"/>
              </p:cNvSpPr>
              <p:nvPr/>
            </p:nvSpPr>
            <p:spPr>
              <a:xfrm>
                <a:off x="4650404" y="4004996"/>
                <a:ext cx="1068592" cy="28730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Google Shape;128;p21">
                <a:extLst>
                  <a:ext uri="{FF2B5EF4-FFF2-40B4-BE49-F238E27FC236}">
                    <a16:creationId xmlns:a16="http://schemas.microsoft.com/office/drawing/2014/main" id="{9391ED2E-F8B9-478A-8496-272DA7B67DE8}"/>
                  </a:ext>
                </a:extLst>
              </p:cNvPr>
              <p:cNvSpPr txBox="1"/>
              <p:nvPr/>
            </p:nvSpPr>
            <p:spPr>
              <a:xfrm>
                <a:off x="4582951" y="1844824"/>
                <a:ext cx="1203496"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sub>
                      </m:sSub>
                    </m:oMath>
                  </m:oMathPara>
                </a14:m>
                <a:endParaRPr dirty="0">
                  <a:sym typeface="Montserrat"/>
                </a:endParaRPr>
              </a:p>
            </p:txBody>
          </p:sp>
        </mc:Choice>
        <mc:Fallback xmlns="">
          <p:sp>
            <p:nvSpPr>
              <p:cNvPr id="73" name="Google Shape;128;p21">
                <a:extLst>
                  <a:ext uri="{FF2B5EF4-FFF2-40B4-BE49-F238E27FC236}">
                    <a16:creationId xmlns="" xmlns:a16="http://schemas.microsoft.com/office/drawing/2014/main" xmlns:a14="http://schemas.microsoft.com/office/drawing/2010/main" id="{9391ED2E-F8B9-478A-8496-272DA7B67DE8}"/>
                  </a:ext>
                </a:extLst>
              </p:cNvPr>
              <p:cNvSpPr txBox="1">
                <a:spLocks noRot="1" noChangeAspect="1" noMove="1" noResize="1" noEditPoints="1" noAdjustHandles="1" noChangeArrowheads="1" noChangeShapeType="1" noTextEdit="1"/>
              </p:cNvSpPr>
              <p:nvPr/>
            </p:nvSpPr>
            <p:spPr>
              <a:xfrm>
                <a:off x="4582951" y="1844824"/>
                <a:ext cx="1203496" cy="326139"/>
              </a:xfrm>
              <a:prstGeom prst="rect">
                <a:avLst/>
              </a:prstGeom>
              <a:blipFill rotWithShape="0">
                <a:blip r:embed="rId6"/>
                <a:stretch>
                  <a:fillRect/>
                </a:stretch>
              </a:blipFill>
              <a:ln>
                <a:noFill/>
              </a:ln>
            </p:spPr>
            <p:txBody>
              <a:bodyPr/>
              <a:lstStyle/>
              <a:p>
                <a:r>
                  <a:rPr lang="en-US">
                    <a:noFill/>
                  </a:rPr>
                  <a:t> </a:t>
                </a:r>
              </a:p>
            </p:txBody>
          </p:sp>
        </mc:Fallback>
      </mc:AlternateContent>
      <p:cxnSp>
        <p:nvCxnSpPr>
          <p:cNvPr id="74" name="Google Shape;120;p21">
            <a:extLst>
              <a:ext uri="{FF2B5EF4-FFF2-40B4-BE49-F238E27FC236}">
                <a16:creationId xmlns:a16="http://schemas.microsoft.com/office/drawing/2014/main" id="{2893DD71-FDD2-4771-AA56-ADAAEB6B53F4}"/>
              </a:ext>
            </a:extLst>
          </p:cNvPr>
          <p:cNvCxnSpPr>
            <a:cxnSpLocks/>
          </p:cNvCxnSpPr>
          <p:nvPr/>
        </p:nvCxnSpPr>
        <p:spPr>
          <a:xfrm flipH="1" flipV="1">
            <a:off x="6585879" y="2177878"/>
            <a:ext cx="0" cy="610035"/>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p:cxnSp>
        <p:nvCxnSpPr>
          <p:cNvPr id="75" name="Google Shape;121;p21">
            <a:extLst>
              <a:ext uri="{FF2B5EF4-FFF2-40B4-BE49-F238E27FC236}">
                <a16:creationId xmlns:a16="http://schemas.microsoft.com/office/drawing/2014/main" id="{6AFE8AB4-BCD8-4719-B010-06DE8781B654}"/>
              </a:ext>
            </a:extLst>
          </p:cNvPr>
          <p:cNvCxnSpPr>
            <a:cxnSpLocks/>
            <a:stCxn id="76" idx="0"/>
          </p:cNvCxnSpPr>
          <p:nvPr/>
        </p:nvCxnSpPr>
        <p:spPr>
          <a:xfrm flipV="1">
            <a:off x="6585876" y="3399263"/>
            <a:ext cx="0" cy="605733"/>
          </a:xfrm>
          <a:prstGeom prst="straightConnector1">
            <a:avLst/>
          </a:prstGeom>
          <a:noFill/>
          <a:ln w="19050" cap="flat" cmpd="sng">
            <a:solidFill>
              <a:schemeClr val="tx1">
                <a:lumMod val="75000"/>
                <a:lumOff val="25000"/>
              </a:schemeClr>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6" name="Google Shape;126;p21">
                <a:extLst>
                  <a:ext uri="{FF2B5EF4-FFF2-40B4-BE49-F238E27FC236}">
                    <a16:creationId xmlns:a16="http://schemas.microsoft.com/office/drawing/2014/main" id="{9FF0C42E-BF08-43EF-A218-0800154384F7}"/>
                  </a:ext>
                </a:extLst>
              </p:cNvPr>
              <p:cNvSpPr txBox="1"/>
              <p:nvPr/>
            </p:nvSpPr>
            <p:spPr>
              <a:xfrm>
                <a:off x="6051581" y="4004996"/>
                <a:ext cx="1068592" cy="287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𝑋</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76" name="Google Shape;126;p21">
                <a:extLst>
                  <a:ext uri="{FF2B5EF4-FFF2-40B4-BE49-F238E27FC236}">
                    <a16:creationId xmlns="" xmlns:a16="http://schemas.microsoft.com/office/drawing/2014/main" xmlns:a14="http://schemas.microsoft.com/office/drawing/2010/main" id="{9FF0C42E-BF08-43EF-A218-0800154384F7}"/>
                  </a:ext>
                </a:extLst>
              </p:cNvPr>
              <p:cNvSpPr txBox="1">
                <a:spLocks noRot="1" noChangeAspect="1" noMove="1" noResize="1" noEditPoints="1" noAdjustHandles="1" noChangeArrowheads="1" noChangeShapeType="1" noTextEdit="1"/>
              </p:cNvSpPr>
              <p:nvPr/>
            </p:nvSpPr>
            <p:spPr>
              <a:xfrm>
                <a:off x="6051581" y="4004996"/>
                <a:ext cx="1068592" cy="287307"/>
              </a:xfrm>
              <a:prstGeom prst="rect">
                <a:avLst/>
              </a:prstGeom>
              <a:blipFill rotWithShape="0">
                <a:blip r:embed="rId7"/>
                <a:stretch>
                  <a:fillRect/>
                </a:stretch>
              </a:blipFill>
              <a:ln>
                <a:noFill/>
              </a:ln>
            </p:spPr>
            <p:txBody>
              <a:bodyPr/>
              <a:lstStyle/>
              <a:p>
                <a:r>
                  <a:rPr lang="en-US">
                    <a:noFill/>
                  </a:rPr>
                  <a:t> </a:t>
                </a:r>
              </a:p>
            </p:txBody>
          </p:sp>
        </mc:Fallback>
      </mc:AlternateContent>
      <p:grpSp>
        <p:nvGrpSpPr>
          <p:cNvPr id="77" name="그룹 76">
            <a:extLst>
              <a:ext uri="{FF2B5EF4-FFF2-40B4-BE49-F238E27FC236}">
                <a16:creationId xmlns:a16="http://schemas.microsoft.com/office/drawing/2014/main" id="{45C53400-25EF-4D2D-B180-457B6027E3CF}"/>
              </a:ext>
            </a:extLst>
          </p:cNvPr>
          <p:cNvGrpSpPr/>
          <p:nvPr/>
        </p:nvGrpSpPr>
        <p:grpSpPr>
          <a:xfrm>
            <a:off x="7841324" y="3942082"/>
            <a:ext cx="1116614" cy="430887"/>
            <a:chOff x="9405256" y="4411694"/>
            <a:chExt cx="1315063" cy="507467"/>
          </a:xfrm>
        </p:grpSpPr>
        <p:cxnSp>
          <p:nvCxnSpPr>
            <p:cNvPr id="78" name="직선 화살표 연결선 77">
              <a:extLst>
                <a:ext uri="{FF2B5EF4-FFF2-40B4-BE49-F238E27FC236}">
                  <a16:creationId xmlns:a16="http://schemas.microsoft.com/office/drawing/2014/main" id="{8277BA01-CFD6-4C02-93ED-7F75D17B5129}"/>
                </a:ext>
              </a:extLst>
            </p:cNvPr>
            <p:cNvCxnSpPr/>
            <p:nvPr/>
          </p:nvCxnSpPr>
          <p:spPr>
            <a:xfrm flipH="1">
              <a:off x="9405256" y="4654731"/>
              <a:ext cx="540000" cy="0"/>
            </a:xfrm>
            <a:prstGeom prst="straightConnector1">
              <a:avLst/>
            </a:prstGeom>
            <a:ln w="127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91B9655-00D9-4603-A26E-1C54F965B5FB}"/>
                </a:ext>
              </a:extLst>
            </p:cNvPr>
            <p:cNvSpPr txBox="1"/>
            <p:nvPr/>
          </p:nvSpPr>
          <p:spPr>
            <a:xfrm>
              <a:off x="9945257" y="4411694"/>
              <a:ext cx="775062" cy="50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endParaRPr lang="ko-KR" altLang="en-US" dirty="0"/>
            </a:p>
          </p:txBody>
        </p:sp>
      </p:grpSp>
      <p:grpSp>
        <p:nvGrpSpPr>
          <p:cNvPr id="80" name="그룹 79">
            <a:extLst>
              <a:ext uri="{FF2B5EF4-FFF2-40B4-BE49-F238E27FC236}">
                <a16:creationId xmlns:a16="http://schemas.microsoft.com/office/drawing/2014/main" id="{BABAC6CD-E827-4E02-B3EC-8E0235CF9455}"/>
              </a:ext>
            </a:extLst>
          </p:cNvPr>
          <p:cNvGrpSpPr/>
          <p:nvPr/>
        </p:nvGrpSpPr>
        <p:grpSpPr>
          <a:xfrm>
            <a:off x="7841323" y="1821803"/>
            <a:ext cx="1192908" cy="430887"/>
            <a:chOff x="9405256" y="4400997"/>
            <a:chExt cx="1404916" cy="507467"/>
          </a:xfrm>
        </p:grpSpPr>
        <p:cxnSp>
          <p:nvCxnSpPr>
            <p:cNvPr id="81" name="직선 화살표 연결선 80">
              <a:extLst>
                <a:ext uri="{FF2B5EF4-FFF2-40B4-BE49-F238E27FC236}">
                  <a16:creationId xmlns:a16="http://schemas.microsoft.com/office/drawing/2014/main" id="{160C6B8B-F4D8-43F7-B154-37FCC4BB14C5}"/>
                </a:ext>
              </a:extLst>
            </p:cNvPr>
            <p:cNvCxnSpPr/>
            <p:nvPr/>
          </p:nvCxnSpPr>
          <p:spPr>
            <a:xfrm flipH="1">
              <a:off x="9405256" y="4654731"/>
              <a:ext cx="540000" cy="0"/>
            </a:xfrm>
            <a:prstGeom prst="straightConnector1">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5EE59D5-D264-4995-93CC-B909E8DC63AC}"/>
                </a:ext>
              </a:extLst>
            </p:cNvPr>
            <p:cNvSpPr txBox="1"/>
            <p:nvPr/>
          </p:nvSpPr>
          <p:spPr>
            <a:xfrm>
              <a:off x="9945256" y="4400997"/>
              <a:ext cx="864916" cy="50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endParaRPr lang="ko-KR" altLang="en-US" dirty="0"/>
            </a:p>
          </p:txBody>
        </p:sp>
      </p:grpSp>
      <p:grpSp>
        <p:nvGrpSpPr>
          <p:cNvPr id="83" name="그룹 82">
            <a:extLst>
              <a:ext uri="{FF2B5EF4-FFF2-40B4-BE49-F238E27FC236}">
                <a16:creationId xmlns:a16="http://schemas.microsoft.com/office/drawing/2014/main" id="{F4B99105-47CA-4CEA-AABA-5BE882182267}"/>
              </a:ext>
            </a:extLst>
          </p:cNvPr>
          <p:cNvGrpSpPr/>
          <p:nvPr/>
        </p:nvGrpSpPr>
        <p:grpSpPr>
          <a:xfrm>
            <a:off x="868595" y="2993740"/>
            <a:ext cx="1189006" cy="215444"/>
            <a:chOff x="1044646" y="3302964"/>
            <a:chExt cx="1400320" cy="253734"/>
          </a:xfrm>
        </p:grpSpPr>
        <p:cxnSp>
          <p:nvCxnSpPr>
            <p:cNvPr id="84" name="직선 화살표 연결선 83">
              <a:extLst>
                <a:ext uri="{FF2B5EF4-FFF2-40B4-BE49-F238E27FC236}">
                  <a16:creationId xmlns:a16="http://schemas.microsoft.com/office/drawing/2014/main" id="{E96BB5C1-6245-4ABD-96EA-DF115473AE19}"/>
                </a:ext>
              </a:extLst>
            </p:cNvPr>
            <p:cNvCxnSpPr/>
            <p:nvPr/>
          </p:nvCxnSpPr>
          <p:spPr>
            <a:xfrm flipH="1">
              <a:off x="1904966" y="3429000"/>
              <a:ext cx="540000" cy="0"/>
            </a:xfrm>
            <a:prstGeom prst="straightConnector1">
              <a:avLst/>
            </a:prstGeom>
            <a:ln w="127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4912A6DD-73E1-42F9-8454-3B84D292AC0B}"/>
                </a:ext>
              </a:extLst>
            </p:cNvPr>
            <p:cNvSpPr txBox="1"/>
            <p:nvPr/>
          </p:nvSpPr>
          <p:spPr>
            <a:xfrm>
              <a:off x="1044646" y="3302964"/>
              <a:ext cx="864916" cy="253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chemeClr val="tx1">
                      <a:lumMod val="75000"/>
                      <a:lumOff val="25000"/>
                    </a:schemeClr>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7030A0"/>
                  </a:solidFill>
                </a:rPr>
                <a:t>Ẩn</a:t>
              </a:r>
              <a:endParaRPr lang="ko-KR" altLang="en-US" dirty="0">
                <a:solidFill>
                  <a:srgbClr val="7030A0"/>
                </a:solidFill>
              </a:endParaRPr>
            </a:p>
          </p:txBody>
        </p:sp>
      </p:grpSp>
      <mc:AlternateContent xmlns:mc="http://schemas.openxmlformats.org/markup-compatibility/2006" xmlns:a14="http://schemas.microsoft.com/office/drawing/2010/main">
        <mc:Choice Requires="a14">
          <p:sp>
            <p:nvSpPr>
              <p:cNvPr id="86" name="Google Shape;128;p21">
                <a:extLst>
                  <a:ext uri="{FF2B5EF4-FFF2-40B4-BE49-F238E27FC236}">
                    <a16:creationId xmlns:a16="http://schemas.microsoft.com/office/drawing/2014/main" id="{ACD12622-4362-4F9E-9738-6B9AAE268EC9}"/>
                  </a:ext>
                </a:extLst>
              </p:cNvPr>
              <p:cNvSpPr txBox="1"/>
              <p:nvPr/>
            </p:nvSpPr>
            <p:spPr>
              <a:xfrm>
                <a:off x="4153222" y="2340204"/>
                <a:ext cx="733702"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sym typeface="Montserrat"/>
                            </a:rPr>
                          </m:ctrlPr>
                        </m:sSubPr>
                        <m:e>
                          <m:r>
                            <a:rPr lang="ko-KR" altLang="ar-AE">
                              <a:latin typeface="Cambria Math" panose="02040503050406030204" pitchFamily="18" charset="0"/>
                              <a:sym typeface="Montserrat"/>
                            </a:rPr>
                            <m:t>h</m:t>
                          </m:r>
                        </m:e>
                        <m:sub>
                          <m:r>
                            <a:rPr lang="ar-AE">
                              <a:latin typeface="Cambria Math" panose="02040503050406030204" pitchFamily="18" charset="0"/>
                              <a:sym typeface="Montserrat"/>
                            </a:rPr>
                            <m:t>𝑡</m:t>
                          </m:r>
                          <m:r>
                            <a:rPr lang="en-US">
                              <a:latin typeface="Cambria Math" panose="02040503050406030204" pitchFamily="18" charset="0"/>
                              <a:sym typeface="Montserrat"/>
                            </a:rPr>
                            <m:t>−1</m:t>
                          </m:r>
                        </m:sub>
                      </m:sSub>
                    </m:oMath>
                  </m:oMathPara>
                </a14:m>
                <a:endParaRPr lang="ar-AE" dirty="0">
                  <a:sym typeface="Montserrat"/>
                </a:endParaRPr>
              </a:p>
            </p:txBody>
          </p:sp>
        </mc:Choice>
        <mc:Fallback xmlns="">
          <p:sp>
            <p:nvSpPr>
              <p:cNvPr id="86" name="Google Shape;128;p21">
                <a:extLst>
                  <a:ext uri="{FF2B5EF4-FFF2-40B4-BE49-F238E27FC236}">
                    <a16:creationId xmlns="" xmlns:a16="http://schemas.microsoft.com/office/drawing/2014/main" xmlns:a14="http://schemas.microsoft.com/office/drawing/2010/main" id="{ACD12622-4362-4F9E-9738-6B9AAE268EC9}"/>
                  </a:ext>
                </a:extLst>
              </p:cNvPr>
              <p:cNvSpPr txBox="1">
                <a:spLocks noRot="1" noChangeAspect="1" noMove="1" noResize="1" noEditPoints="1" noAdjustHandles="1" noChangeArrowheads="1" noChangeShapeType="1" noTextEdit="1"/>
              </p:cNvSpPr>
              <p:nvPr/>
            </p:nvSpPr>
            <p:spPr>
              <a:xfrm>
                <a:off x="4153222" y="2340204"/>
                <a:ext cx="733702" cy="326139"/>
              </a:xfrm>
              <a:prstGeom prst="rect">
                <a:avLst/>
              </a:prstGeom>
              <a:blipFill rotWithShape="0">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Google Shape;128;p21">
                <a:extLst>
                  <a:ext uri="{FF2B5EF4-FFF2-40B4-BE49-F238E27FC236}">
                    <a16:creationId xmlns:a16="http://schemas.microsoft.com/office/drawing/2014/main" id="{15C02960-32D5-43F0-B516-F235DD747C7A}"/>
                  </a:ext>
                </a:extLst>
              </p:cNvPr>
              <p:cNvSpPr txBox="1"/>
              <p:nvPr/>
            </p:nvSpPr>
            <p:spPr>
              <a:xfrm>
                <a:off x="5460900" y="2340430"/>
                <a:ext cx="733702"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sym typeface="Montserrat"/>
                            </a:rPr>
                          </m:ctrlPr>
                        </m:sSubPr>
                        <m:e>
                          <m:r>
                            <a:rPr lang="ko-KR" altLang="ar-AE">
                              <a:latin typeface="Cambria Math" panose="02040503050406030204" pitchFamily="18" charset="0"/>
                              <a:sym typeface="Montserrat"/>
                            </a:rPr>
                            <m:t>h</m:t>
                          </m:r>
                        </m:e>
                        <m:sub>
                          <m:r>
                            <a:rPr lang="ar-AE">
                              <a:latin typeface="Cambria Math" panose="02040503050406030204" pitchFamily="18" charset="0"/>
                              <a:sym typeface="Montserrat"/>
                            </a:rPr>
                            <m:t>𝑡</m:t>
                          </m:r>
                        </m:sub>
                      </m:sSub>
                    </m:oMath>
                  </m:oMathPara>
                </a14:m>
                <a:endParaRPr lang="ar-AE" dirty="0">
                  <a:sym typeface="Montserrat"/>
                </a:endParaRPr>
              </a:p>
            </p:txBody>
          </p:sp>
        </mc:Choice>
        <mc:Fallback xmlns="">
          <p:sp>
            <p:nvSpPr>
              <p:cNvPr id="87" name="Google Shape;128;p21">
                <a:extLst>
                  <a:ext uri="{FF2B5EF4-FFF2-40B4-BE49-F238E27FC236}">
                    <a16:creationId xmlns="" xmlns:a16="http://schemas.microsoft.com/office/drawing/2014/main" xmlns:a14="http://schemas.microsoft.com/office/drawing/2010/main" id="{15C02960-32D5-43F0-B516-F235DD747C7A}"/>
                  </a:ext>
                </a:extLst>
              </p:cNvPr>
              <p:cNvSpPr txBox="1">
                <a:spLocks noRot="1" noChangeAspect="1" noMove="1" noResize="1" noEditPoints="1" noAdjustHandles="1" noChangeArrowheads="1" noChangeShapeType="1" noTextEdit="1"/>
              </p:cNvSpPr>
              <p:nvPr/>
            </p:nvSpPr>
            <p:spPr>
              <a:xfrm>
                <a:off x="5460900" y="2340430"/>
                <a:ext cx="733702" cy="326139"/>
              </a:xfrm>
              <a:prstGeom prst="rect">
                <a:avLst/>
              </a:prstGeom>
              <a:blipFill rotWithShape="0">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Google Shape;128;p21">
                <a:extLst>
                  <a:ext uri="{FF2B5EF4-FFF2-40B4-BE49-F238E27FC236}">
                    <a16:creationId xmlns:a16="http://schemas.microsoft.com/office/drawing/2014/main" id="{7989F4D0-1054-4664-8B24-65C941F2FAC6}"/>
                  </a:ext>
                </a:extLst>
              </p:cNvPr>
              <p:cNvSpPr txBox="1"/>
              <p:nvPr/>
            </p:nvSpPr>
            <p:spPr>
              <a:xfrm>
                <a:off x="6973064" y="2340432"/>
                <a:ext cx="733702"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smtClean="0">
                              <a:solidFill>
                                <a:schemeClr val="tx1">
                                  <a:lumMod val="75000"/>
                                  <a:lumOff val="25000"/>
                                </a:schemeClr>
                              </a:solidFill>
                              <a:latin typeface="Cambria Math" panose="02040503050406030204" pitchFamily="18" charset="0"/>
                              <a:sym typeface="Montserrat"/>
                            </a:rPr>
                          </m:ctrlPr>
                        </m:sSubPr>
                        <m:e>
                          <m:r>
                            <a:rPr lang="ko-KR" altLang="ar-AE">
                              <a:solidFill>
                                <a:schemeClr val="tx1">
                                  <a:lumMod val="75000"/>
                                  <a:lumOff val="25000"/>
                                </a:schemeClr>
                              </a:solidFill>
                              <a:latin typeface="Cambria Math" panose="02040503050406030204" pitchFamily="18" charset="0"/>
                              <a:sym typeface="Montserrat"/>
                            </a:rPr>
                            <m:t>h</m:t>
                          </m:r>
                        </m:e>
                        <m:sub>
                          <m:r>
                            <a:rPr lang="ar-AE">
                              <a:solidFill>
                                <a:schemeClr val="tx1">
                                  <a:lumMod val="75000"/>
                                  <a:lumOff val="25000"/>
                                </a:schemeClr>
                              </a:solidFill>
                              <a:latin typeface="Cambria Math" panose="02040503050406030204" pitchFamily="18" charset="0"/>
                              <a:sym typeface="Montserrat"/>
                            </a:rPr>
                            <m:t>𝑡</m:t>
                          </m:r>
                          <m:r>
                            <a:rPr lang="en-US">
                              <a:solidFill>
                                <a:schemeClr val="tx1">
                                  <a:lumMod val="75000"/>
                                  <a:lumOff val="25000"/>
                                </a:schemeClr>
                              </a:solidFill>
                              <a:latin typeface="Cambria Math" panose="02040503050406030204" pitchFamily="18" charset="0"/>
                              <a:sym typeface="Montserrat"/>
                            </a:rPr>
                            <m:t>+1</m:t>
                          </m:r>
                        </m:sub>
                      </m:sSub>
                    </m:oMath>
                  </m:oMathPara>
                </a14:m>
                <a:endParaRPr lang="ar-AE" dirty="0">
                  <a:solidFill>
                    <a:schemeClr val="tx1">
                      <a:lumMod val="75000"/>
                      <a:lumOff val="25000"/>
                    </a:schemeClr>
                  </a:solidFill>
                  <a:sym typeface="Montserrat"/>
                </a:endParaRPr>
              </a:p>
            </p:txBody>
          </p:sp>
        </mc:Choice>
        <mc:Fallback xmlns="">
          <p:sp>
            <p:nvSpPr>
              <p:cNvPr id="88" name="Google Shape;128;p21">
                <a:extLst>
                  <a:ext uri="{FF2B5EF4-FFF2-40B4-BE49-F238E27FC236}">
                    <a16:creationId xmlns="" xmlns:a16="http://schemas.microsoft.com/office/drawing/2014/main" xmlns:a14="http://schemas.microsoft.com/office/drawing/2010/main" id="{7989F4D0-1054-4664-8B24-65C941F2FAC6}"/>
                  </a:ext>
                </a:extLst>
              </p:cNvPr>
              <p:cNvSpPr txBox="1">
                <a:spLocks noRot="1" noChangeAspect="1" noMove="1" noResize="1" noEditPoints="1" noAdjustHandles="1" noChangeArrowheads="1" noChangeShapeType="1" noTextEdit="1"/>
              </p:cNvSpPr>
              <p:nvPr/>
            </p:nvSpPr>
            <p:spPr>
              <a:xfrm>
                <a:off x="6973064" y="2340432"/>
                <a:ext cx="733702" cy="326139"/>
              </a:xfrm>
              <a:prstGeom prst="rect">
                <a:avLst/>
              </a:prstGeom>
              <a:blipFill rotWithShape="0">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Google Shape;128;p21">
                <a:extLst>
                  <a:ext uri="{FF2B5EF4-FFF2-40B4-BE49-F238E27FC236}">
                    <a16:creationId xmlns:a16="http://schemas.microsoft.com/office/drawing/2014/main" id="{40C3B2C3-4B45-4750-BB5A-D17CEE520DE6}"/>
                  </a:ext>
                </a:extLst>
              </p:cNvPr>
              <p:cNvSpPr txBox="1"/>
              <p:nvPr/>
            </p:nvSpPr>
            <p:spPr>
              <a:xfrm>
                <a:off x="2909858" y="2340205"/>
                <a:ext cx="733702"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ar-AE" i="1" smtClean="0">
                              <a:solidFill>
                                <a:schemeClr val="tx1">
                                  <a:lumMod val="75000"/>
                                  <a:lumOff val="25000"/>
                                </a:schemeClr>
                              </a:solidFill>
                              <a:latin typeface="Cambria Math" panose="02040503050406030204" pitchFamily="18" charset="0"/>
                              <a:sym typeface="Montserrat"/>
                            </a:rPr>
                          </m:ctrlPr>
                        </m:sSubPr>
                        <m:e>
                          <m:r>
                            <a:rPr lang="ko-KR" altLang="ar-AE">
                              <a:solidFill>
                                <a:schemeClr val="tx1">
                                  <a:lumMod val="75000"/>
                                  <a:lumOff val="25000"/>
                                </a:schemeClr>
                              </a:solidFill>
                              <a:latin typeface="Cambria Math" panose="02040503050406030204" pitchFamily="18" charset="0"/>
                              <a:sym typeface="Montserrat"/>
                            </a:rPr>
                            <m:t>h</m:t>
                          </m:r>
                        </m:e>
                        <m:sub>
                          <m:r>
                            <a:rPr lang="ar-AE">
                              <a:solidFill>
                                <a:schemeClr val="tx1">
                                  <a:lumMod val="75000"/>
                                  <a:lumOff val="25000"/>
                                </a:schemeClr>
                              </a:solidFill>
                              <a:latin typeface="Cambria Math" panose="02040503050406030204" pitchFamily="18" charset="0"/>
                              <a:sym typeface="Montserrat"/>
                            </a:rPr>
                            <m:t>𝑡</m:t>
                          </m:r>
                          <m:r>
                            <a:rPr lang="en-US">
                              <a:solidFill>
                                <a:schemeClr val="tx1">
                                  <a:lumMod val="75000"/>
                                  <a:lumOff val="25000"/>
                                </a:schemeClr>
                              </a:solidFill>
                              <a:latin typeface="Cambria Math" panose="02040503050406030204" pitchFamily="18" charset="0"/>
                              <a:sym typeface="Montserrat"/>
                            </a:rPr>
                            <m:t>−2</m:t>
                          </m:r>
                        </m:sub>
                      </m:sSub>
                    </m:oMath>
                  </m:oMathPara>
                </a14:m>
                <a:endParaRPr lang="ar-AE" dirty="0">
                  <a:solidFill>
                    <a:schemeClr val="tx1">
                      <a:lumMod val="75000"/>
                      <a:lumOff val="25000"/>
                    </a:schemeClr>
                  </a:solidFill>
                  <a:sym typeface="Montserrat"/>
                </a:endParaRPr>
              </a:p>
            </p:txBody>
          </p:sp>
        </mc:Choice>
        <mc:Fallback xmlns="">
          <p:sp>
            <p:nvSpPr>
              <p:cNvPr id="89" name="Google Shape;128;p21">
                <a:extLst>
                  <a:ext uri="{FF2B5EF4-FFF2-40B4-BE49-F238E27FC236}">
                    <a16:creationId xmlns="" xmlns:a16="http://schemas.microsoft.com/office/drawing/2014/main" xmlns:a14="http://schemas.microsoft.com/office/drawing/2010/main" id="{40C3B2C3-4B45-4750-BB5A-D17CEE520DE6}"/>
                  </a:ext>
                </a:extLst>
              </p:cNvPr>
              <p:cNvSpPr txBox="1">
                <a:spLocks noRot="1" noChangeAspect="1" noMove="1" noResize="1" noEditPoints="1" noAdjustHandles="1" noChangeArrowheads="1" noChangeShapeType="1" noTextEdit="1"/>
              </p:cNvSpPr>
              <p:nvPr/>
            </p:nvSpPr>
            <p:spPr>
              <a:xfrm>
                <a:off x="2909858" y="2340205"/>
                <a:ext cx="733702" cy="326139"/>
              </a:xfrm>
              <a:prstGeom prst="rect">
                <a:avLst/>
              </a:prstGeom>
              <a:blipFill rotWithShape="0">
                <a:blip r:embed="rId11"/>
                <a:stretch>
                  <a:fillRect/>
                </a:stretch>
              </a:blipFill>
              <a:ln>
                <a:noFill/>
              </a:ln>
            </p:spPr>
            <p:txBody>
              <a:bodyPr/>
              <a:lstStyle/>
              <a:p>
                <a:r>
                  <a:rPr lang="en-US">
                    <a:noFill/>
                  </a:rPr>
                  <a:t> </a:t>
                </a:r>
              </a:p>
            </p:txBody>
          </p:sp>
        </mc:Fallback>
      </mc:AlternateContent>
      <p:grpSp>
        <p:nvGrpSpPr>
          <p:cNvPr id="90" name="그룹 89">
            <a:extLst>
              <a:ext uri="{FF2B5EF4-FFF2-40B4-BE49-F238E27FC236}">
                <a16:creationId xmlns:a16="http://schemas.microsoft.com/office/drawing/2014/main" id="{3ADCA9C8-911D-4ABC-B87E-0D88545B81FB}"/>
              </a:ext>
            </a:extLst>
          </p:cNvPr>
          <p:cNvGrpSpPr/>
          <p:nvPr/>
        </p:nvGrpSpPr>
        <p:grpSpPr>
          <a:xfrm>
            <a:off x="3301882" y="2783745"/>
            <a:ext cx="986640" cy="603832"/>
            <a:chOff x="4136573" y="3012066"/>
            <a:chExt cx="1080000" cy="660967"/>
          </a:xfrm>
        </p:grpSpPr>
        <p:sp>
          <p:nvSpPr>
            <p:cNvPr id="91" name="Google Shape;264;p27">
              <a:extLst>
                <a:ext uri="{FF2B5EF4-FFF2-40B4-BE49-F238E27FC236}">
                  <a16:creationId xmlns:a16="http://schemas.microsoft.com/office/drawing/2014/main" id="{5EED1B31-FC77-4D2B-B8DD-5581BA471AAE}"/>
                </a:ext>
              </a:extLst>
            </p:cNvPr>
            <p:cNvSpPr/>
            <p:nvPr/>
          </p:nvSpPr>
          <p:spPr>
            <a:xfrm>
              <a:off x="4215048" y="3244395"/>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 name="Google Shape;265;p27">
              <a:extLst>
                <a:ext uri="{FF2B5EF4-FFF2-40B4-BE49-F238E27FC236}">
                  <a16:creationId xmlns:a16="http://schemas.microsoft.com/office/drawing/2014/main" id="{F72674BC-7BC4-4E2F-A6B6-4280193A702E}"/>
                </a:ext>
              </a:extLst>
            </p:cNvPr>
            <p:cNvSpPr/>
            <p:nvPr/>
          </p:nvSpPr>
          <p:spPr>
            <a:xfrm>
              <a:off x="4571898"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 name="Google Shape;266;p27">
              <a:extLst>
                <a:ext uri="{FF2B5EF4-FFF2-40B4-BE49-F238E27FC236}">
                  <a16:creationId xmlns:a16="http://schemas.microsoft.com/office/drawing/2014/main" id="{23659780-0BD5-4E48-A524-EAD38348307E}"/>
                </a:ext>
              </a:extLst>
            </p:cNvPr>
            <p:cNvSpPr/>
            <p:nvPr/>
          </p:nvSpPr>
          <p:spPr>
            <a:xfrm>
              <a:off x="4925023"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 name="직사각형 93">
              <a:extLst>
                <a:ext uri="{FF2B5EF4-FFF2-40B4-BE49-F238E27FC236}">
                  <a16:creationId xmlns:a16="http://schemas.microsoft.com/office/drawing/2014/main" id="{C300E562-3498-4C57-A44E-FACD53835429}"/>
                </a:ext>
              </a:extLst>
            </p:cNvPr>
            <p:cNvSpPr/>
            <p:nvPr/>
          </p:nvSpPr>
          <p:spPr>
            <a:xfrm>
              <a:off x="4136573" y="3012066"/>
              <a:ext cx="1080000" cy="660967"/>
            </a:xfrm>
            <a:prstGeom prst="rect">
              <a:avLst/>
            </a:prstGeom>
            <a:solidFill>
              <a:schemeClr val="accent1">
                <a:alpha val="2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5" name="그룹 94">
            <a:extLst>
              <a:ext uri="{FF2B5EF4-FFF2-40B4-BE49-F238E27FC236}">
                <a16:creationId xmlns:a16="http://schemas.microsoft.com/office/drawing/2014/main" id="{5C6FBD4F-BC43-4633-A94C-EFB04976B2A5}"/>
              </a:ext>
            </a:extLst>
          </p:cNvPr>
          <p:cNvGrpSpPr/>
          <p:nvPr/>
        </p:nvGrpSpPr>
        <p:grpSpPr>
          <a:xfrm>
            <a:off x="4686798" y="2783745"/>
            <a:ext cx="986640" cy="603832"/>
            <a:chOff x="4136573" y="3012066"/>
            <a:chExt cx="1080000" cy="660967"/>
          </a:xfrm>
        </p:grpSpPr>
        <p:sp>
          <p:nvSpPr>
            <p:cNvPr id="96" name="Google Shape;264;p27">
              <a:extLst>
                <a:ext uri="{FF2B5EF4-FFF2-40B4-BE49-F238E27FC236}">
                  <a16:creationId xmlns:a16="http://schemas.microsoft.com/office/drawing/2014/main" id="{011F77FA-EAA6-45BE-B744-E37EE6C58E24}"/>
                </a:ext>
              </a:extLst>
            </p:cNvPr>
            <p:cNvSpPr/>
            <p:nvPr/>
          </p:nvSpPr>
          <p:spPr>
            <a:xfrm>
              <a:off x="4215048" y="3244395"/>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 name="Google Shape;265;p27">
              <a:extLst>
                <a:ext uri="{FF2B5EF4-FFF2-40B4-BE49-F238E27FC236}">
                  <a16:creationId xmlns:a16="http://schemas.microsoft.com/office/drawing/2014/main" id="{9737CAB4-080F-4135-A5D8-76BE60136262}"/>
                </a:ext>
              </a:extLst>
            </p:cNvPr>
            <p:cNvSpPr/>
            <p:nvPr/>
          </p:nvSpPr>
          <p:spPr>
            <a:xfrm>
              <a:off x="4571898"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 name="Google Shape;266;p27">
              <a:extLst>
                <a:ext uri="{FF2B5EF4-FFF2-40B4-BE49-F238E27FC236}">
                  <a16:creationId xmlns:a16="http://schemas.microsoft.com/office/drawing/2014/main" id="{E5DC3EE7-1278-4B8C-B2DC-D8F45A054A1E}"/>
                </a:ext>
              </a:extLst>
            </p:cNvPr>
            <p:cNvSpPr/>
            <p:nvPr/>
          </p:nvSpPr>
          <p:spPr>
            <a:xfrm>
              <a:off x="4925023"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 name="직사각형 98">
              <a:extLst>
                <a:ext uri="{FF2B5EF4-FFF2-40B4-BE49-F238E27FC236}">
                  <a16:creationId xmlns:a16="http://schemas.microsoft.com/office/drawing/2014/main" id="{B6754EB4-C42F-496F-8012-EFF0E196A398}"/>
                </a:ext>
              </a:extLst>
            </p:cNvPr>
            <p:cNvSpPr/>
            <p:nvPr/>
          </p:nvSpPr>
          <p:spPr>
            <a:xfrm>
              <a:off x="4136573" y="3012066"/>
              <a:ext cx="1080000" cy="660967"/>
            </a:xfrm>
            <a:prstGeom prst="rect">
              <a:avLst/>
            </a:prstGeom>
            <a:solidFill>
              <a:schemeClr val="accent1">
                <a:alpha val="2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0" name="그룹 99">
            <a:extLst>
              <a:ext uri="{FF2B5EF4-FFF2-40B4-BE49-F238E27FC236}">
                <a16:creationId xmlns:a16="http://schemas.microsoft.com/office/drawing/2014/main" id="{E1DB7CD3-818E-4BEB-9475-070DB7EB5E36}"/>
              </a:ext>
            </a:extLst>
          </p:cNvPr>
          <p:cNvGrpSpPr/>
          <p:nvPr/>
        </p:nvGrpSpPr>
        <p:grpSpPr>
          <a:xfrm>
            <a:off x="6071715" y="2783745"/>
            <a:ext cx="986640" cy="603832"/>
            <a:chOff x="4136573" y="3012066"/>
            <a:chExt cx="1080000" cy="660967"/>
          </a:xfrm>
        </p:grpSpPr>
        <p:sp>
          <p:nvSpPr>
            <p:cNvPr id="101" name="Google Shape;264;p27">
              <a:extLst>
                <a:ext uri="{FF2B5EF4-FFF2-40B4-BE49-F238E27FC236}">
                  <a16:creationId xmlns:a16="http://schemas.microsoft.com/office/drawing/2014/main" id="{694C1ABC-167C-43A2-9201-17153B1BFCB2}"/>
                </a:ext>
              </a:extLst>
            </p:cNvPr>
            <p:cNvSpPr/>
            <p:nvPr/>
          </p:nvSpPr>
          <p:spPr>
            <a:xfrm>
              <a:off x="4215048" y="3244395"/>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 name="Google Shape;265;p27">
              <a:extLst>
                <a:ext uri="{FF2B5EF4-FFF2-40B4-BE49-F238E27FC236}">
                  <a16:creationId xmlns:a16="http://schemas.microsoft.com/office/drawing/2014/main" id="{D33F97A4-C5E7-4AF0-B3E9-A435700C5DCE}"/>
                </a:ext>
              </a:extLst>
            </p:cNvPr>
            <p:cNvSpPr/>
            <p:nvPr/>
          </p:nvSpPr>
          <p:spPr>
            <a:xfrm>
              <a:off x="4571898"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 name="Google Shape;266;p27">
              <a:extLst>
                <a:ext uri="{FF2B5EF4-FFF2-40B4-BE49-F238E27FC236}">
                  <a16:creationId xmlns:a16="http://schemas.microsoft.com/office/drawing/2014/main" id="{4AAEEE5E-360E-4C76-8B9F-7E12C0550906}"/>
                </a:ext>
              </a:extLst>
            </p:cNvPr>
            <p:cNvSpPr/>
            <p:nvPr/>
          </p:nvSpPr>
          <p:spPr>
            <a:xfrm>
              <a:off x="4925023" y="3238264"/>
              <a:ext cx="216000" cy="216000"/>
            </a:xfrm>
            <a:prstGeom prst="ellipse">
              <a:avLst/>
            </a:prstGeom>
            <a:solidFill>
              <a:srgbClr val="FF0000">
                <a:alpha val="30000"/>
              </a:srgbClr>
            </a:solidFill>
            <a:ln w="12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 name="직사각형 103">
              <a:extLst>
                <a:ext uri="{FF2B5EF4-FFF2-40B4-BE49-F238E27FC236}">
                  <a16:creationId xmlns:a16="http://schemas.microsoft.com/office/drawing/2014/main" id="{705BB459-C7A4-4744-8DE4-02566FAB746D}"/>
                </a:ext>
              </a:extLst>
            </p:cNvPr>
            <p:cNvSpPr/>
            <p:nvPr/>
          </p:nvSpPr>
          <p:spPr>
            <a:xfrm>
              <a:off x="4136573" y="3012066"/>
              <a:ext cx="1080000" cy="660967"/>
            </a:xfrm>
            <a:prstGeom prst="rect">
              <a:avLst/>
            </a:prstGeom>
            <a:solidFill>
              <a:schemeClr val="accent1">
                <a:alpha val="2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05" name="Google Shape;128;p21">
                <a:extLst>
                  <a:ext uri="{FF2B5EF4-FFF2-40B4-BE49-F238E27FC236}">
                    <a16:creationId xmlns:a16="http://schemas.microsoft.com/office/drawing/2014/main" id="{1BFE05BE-43AF-4BF7-8B4D-13815B11BBC0}"/>
                  </a:ext>
                </a:extLst>
              </p:cNvPr>
              <p:cNvSpPr txBox="1"/>
              <p:nvPr/>
            </p:nvSpPr>
            <p:spPr>
              <a:xfrm>
                <a:off x="5984129" y="1844824"/>
                <a:ext cx="1203496" cy="326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𝑡</m:t>
                          </m:r>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105" name="Google Shape;128;p21">
                <a:extLst>
                  <a:ext uri="{FF2B5EF4-FFF2-40B4-BE49-F238E27FC236}">
                    <a16:creationId xmlns="" xmlns:a16="http://schemas.microsoft.com/office/drawing/2014/main" xmlns:a14="http://schemas.microsoft.com/office/drawing/2010/main" id="{1BFE05BE-43AF-4BF7-8B4D-13815B11BBC0}"/>
                  </a:ext>
                </a:extLst>
              </p:cNvPr>
              <p:cNvSpPr txBox="1">
                <a:spLocks noRot="1" noChangeAspect="1" noMove="1" noResize="1" noEditPoints="1" noAdjustHandles="1" noChangeArrowheads="1" noChangeShapeType="1" noTextEdit="1"/>
              </p:cNvSpPr>
              <p:nvPr/>
            </p:nvSpPr>
            <p:spPr>
              <a:xfrm>
                <a:off x="5984129" y="1844824"/>
                <a:ext cx="1203496" cy="326139"/>
              </a:xfrm>
              <a:prstGeom prst="rect">
                <a:avLst/>
              </a:prstGeom>
              <a:blipFill rotWithShape="0">
                <a:blip r:embed="rId12"/>
                <a:stretch>
                  <a:fillRect/>
                </a:stretch>
              </a:blipFill>
              <a:ln>
                <a:noFill/>
              </a:ln>
            </p:spPr>
            <p:txBody>
              <a:bodyPr/>
              <a:lstStyle/>
              <a:p>
                <a:r>
                  <a:rPr lang="en-US">
                    <a:noFill/>
                  </a:rPr>
                  <a:t> </a:t>
                </a:r>
              </a:p>
            </p:txBody>
          </p:sp>
        </mc:Fallback>
      </mc:AlternateContent>
      <p:sp>
        <p:nvSpPr>
          <p:cNvPr id="106" name="화살표: 오른쪽 28">
            <a:extLst>
              <a:ext uri="{FF2B5EF4-FFF2-40B4-BE49-F238E27FC236}">
                <a16:creationId xmlns:a16="http://schemas.microsoft.com/office/drawing/2014/main" id="{A3E030E2-DCAE-4CC6-A6C0-736436F1CF82}"/>
              </a:ext>
            </a:extLst>
          </p:cNvPr>
          <p:cNvSpPr/>
          <p:nvPr/>
        </p:nvSpPr>
        <p:spPr>
          <a:xfrm>
            <a:off x="2328208" y="4576641"/>
            <a:ext cx="5196465" cy="285852"/>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948124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 Sans" panose="020B0503020203020204" pitchFamily="34" charset="0"/>
                  <a:ea typeface="Samsung Sans" panose="020B0503020203020204" pitchFamily="34" charset="0"/>
                </a:rPr>
                <a:t>Chuỗi vào và chuỗi ra:</a:t>
              </a: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
        <p:nvSpPr>
          <p:cNvPr id="57" name="직사각형 56">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v.v.</a:t>
            </a:r>
          </a:p>
        </p:txBody>
      </p:sp>
      <p:cxnSp>
        <p:nvCxnSpPr>
          <p:cNvPr id="107" name="Google Shape;291;p29">
            <a:extLst>
              <a:ext uri="{FF2B5EF4-FFF2-40B4-BE49-F238E27FC236}">
                <a16:creationId xmlns:a16="http://schemas.microsoft.com/office/drawing/2014/main" id="{ECA60322-0CE6-4A9C-972E-601F012FB3D2}"/>
              </a:ext>
            </a:extLst>
          </p:cNvPr>
          <p:cNvCxnSpPr/>
          <p:nvPr/>
        </p:nvCxnSpPr>
        <p:spPr>
          <a:xfrm rot="10800000" flipH="1">
            <a:off x="2156570"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08" name="Google Shape;297;p29">
            <a:extLst>
              <a:ext uri="{FF2B5EF4-FFF2-40B4-BE49-F238E27FC236}">
                <a16:creationId xmlns:a16="http://schemas.microsoft.com/office/drawing/2014/main" id="{A3A51A96-1C12-403C-AA2C-8336DBFE8C49}"/>
              </a:ext>
            </a:extLst>
          </p:cNvPr>
          <p:cNvCxnSpPr/>
          <p:nvPr/>
        </p:nvCxnSpPr>
        <p:spPr>
          <a:xfrm rot="10800000" flipH="1">
            <a:off x="3558206"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09" name="Google Shape;303;p29">
            <a:extLst>
              <a:ext uri="{FF2B5EF4-FFF2-40B4-BE49-F238E27FC236}">
                <a16:creationId xmlns:a16="http://schemas.microsoft.com/office/drawing/2014/main" id="{B2E1CB68-5C3B-4946-9733-1D4BDECFB5DF}"/>
              </a:ext>
            </a:extLst>
          </p:cNvPr>
          <p:cNvCxnSpPr/>
          <p:nvPr/>
        </p:nvCxnSpPr>
        <p:spPr>
          <a:xfrm rot="10800000" flipH="1">
            <a:off x="4959841"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0" name="Google Shape;309;p29">
            <a:extLst>
              <a:ext uri="{FF2B5EF4-FFF2-40B4-BE49-F238E27FC236}">
                <a16:creationId xmlns:a16="http://schemas.microsoft.com/office/drawing/2014/main" id="{93DAC7B8-BCA5-4025-8EEC-94B5251482CD}"/>
              </a:ext>
            </a:extLst>
          </p:cNvPr>
          <p:cNvCxnSpPr/>
          <p:nvPr/>
        </p:nvCxnSpPr>
        <p:spPr>
          <a:xfrm rot="10800000" flipH="1">
            <a:off x="6361476"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1" name="Google Shape;315;p29">
            <a:extLst>
              <a:ext uri="{FF2B5EF4-FFF2-40B4-BE49-F238E27FC236}">
                <a16:creationId xmlns:a16="http://schemas.microsoft.com/office/drawing/2014/main" id="{872513CA-CA35-494B-9564-F8299F8CA526}"/>
              </a:ext>
            </a:extLst>
          </p:cNvPr>
          <p:cNvCxnSpPr/>
          <p:nvPr/>
        </p:nvCxnSpPr>
        <p:spPr>
          <a:xfrm rot="10800000" flipH="1">
            <a:off x="7763112"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2" name="Google Shape;121;p21">
            <a:extLst>
              <a:ext uri="{FF2B5EF4-FFF2-40B4-BE49-F238E27FC236}">
                <a16:creationId xmlns:a16="http://schemas.microsoft.com/office/drawing/2014/main" id="{43F5C622-167E-4131-AFE6-43784D1BF28D}"/>
              </a:ext>
            </a:extLst>
          </p:cNvPr>
          <p:cNvCxnSpPr>
            <a:cxnSpLocks/>
          </p:cNvCxnSpPr>
          <p:nvPr/>
        </p:nvCxnSpPr>
        <p:spPr>
          <a:xfrm flipV="1">
            <a:off x="2145239"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3" name="Google Shape;121;p21">
            <a:extLst>
              <a:ext uri="{FF2B5EF4-FFF2-40B4-BE49-F238E27FC236}">
                <a16:creationId xmlns:a16="http://schemas.microsoft.com/office/drawing/2014/main" id="{F0693ADC-8DA5-43E3-BD35-D50705614FAC}"/>
              </a:ext>
            </a:extLst>
          </p:cNvPr>
          <p:cNvCxnSpPr>
            <a:cxnSpLocks/>
          </p:cNvCxnSpPr>
          <p:nvPr/>
        </p:nvCxnSpPr>
        <p:spPr>
          <a:xfrm flipV="1">
            <a:off x="3548326"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4" name="Google Shape;121;p21">
            <a:extLst>
              <a:ext uri="{FF2B5EF4-FFF2-40B4-BE49-F238E27FC236}">
                <a16:creationId xmlns:a16="http://schemas.microsoft.com/office/drawing/2014/main" id="{331A0A3C-B4D8-4153-A239-43BE141A2CC6}"/>
              </a:ext>
            </a:extLst>
          </p:cNvPr>
          <p:cNvCxnSpPr>
            <a:cxnSpLocks/>
          </p:cNvCxnSpPr>
          <p:nvPr/>
        </p:nvCxnSpPr>
        <p:spPr>
          <a:xfrm flipV="1">
            <a:off x="4949961"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5" name="Google Shape;121;p21">
            <a:extLst>
              <a:ext uri="{FF2B5EF4-FFF2-40B4-BE49-F238E27FC236}">
                <a16:creationId xmlns:a16="http://schemas.microsoft.com/office/drawing/2014/main" id="{57CD25B4-55D8-4DF6-8CB0-DE55D78B3A3F}"/>
              </a:ext>
            </a:extLst>
          </p:cNvPr>
          <p:cNvCxnSpPr>
            <a:cxnSpLocks/>
          </p:cNvCxnSpPr>
          <p:nvPr/>
        </p:nvCxnSpPr>
        <p:spPr>
          <a:xfrm flipV="1">
            <a:off x="6355950"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6" name="Google Shape;121;p21">
            <a:extLst>
              <a:ext uri="{FF2B5EF4-FFF2-40B4-BE49-F238E27FC236}">
                <a16:creationId xmlns:a16="http://schemas.microsoft.com/office/drawing/2014/main" id="{FB010F0A-8CFE-4105-9D95-3EC39AF132F9}"/>
              </a:ext>
            </a:extLst>
          </p:cNvPr>
          <p:cNvCxnSpPr>
            <a:cxnSpLocks/>
          </p:cNvCxnSpPr>
          <p:nvPr/>
        </p:nvCxnSpPr>
        <p:spPr>
          <a:xfrm flipV="1">
            <a:off x="7762734" y="4212606"/>
            <a:ext cx="0" cy="720000"/>
          </a:xfrm>
          <a:prstGeom prst="straightConnector1">
            <a:avLst/>
          </a:prstGeom>
          <a:noFill/>
          <a:ln w="19050" cap="flat" cmpd="sng">
            <a:solidFill>
              <a:schemeClr val="tx1"/>
            </a:solidFill>
            <a:prstDash val="solid"/>
            <a:round/>
            <a:headEnd type="none" w="med" len="med"/>
            <a:tailEnd type="triangle" w="med" len="med"/>
          </a:ln>
        </p:spPr>
      </p:cxnSp>
      <p:sp>
        <p:nvSpPr>
          <p:cNvPr id="117" name="자유형: 도형 2">
            <a:extLst>
              <a:ext uri="{FF2B5EF4-FFF2-40B4-BE49-F238E27FC236}">
                <a16:creationId xmlns:a16="http://schemas.microsoft.com/office/drawing/2014/main" id="{B33E0D82-BF6B-41F2-893C-FB7F95EBACBF}"/>
              </a:ext>
            </a:extLst>
          </p:cNvPr>
          <p:cNvSpPr/>
          <p:nvPr/>
        </p:nvSpPr>
        <p:spPr>
          <a:xfrm>
            <a:off x="2175042"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51">
            <a:extLst>
              <a:ext uri="{FF2B5EF4-FFF2-40B4-BE49-F238E27FC236}">
                <a16:creationId xmlns:a16="http://schemas.microsoft.com/office/drawing/2014/main" id="{E204C77E-E584-4480-80D8-77126A05C00A}"/>
              </a:ext>
            </a:extLst>
          </p:cNvPr>
          <p:cNvSpPr/>
          <p:nvPr/>
        </p:nvSpPr>
        <p:spPr>
          <a:xfrm>
            <a:off x="638382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자유형: 도형 52">
            <a:extLst>
              <a:ext uri="{FF2B5EF4-FFF2-40B4-BE49-F238E27FC236}">
                <a16:creationId xmlns:a16="http://schemas.microsoft.com/office/drawing/2014/main" id="{2FA2DB3B-37D8-48F4-AB59-7233B3E263C8}"/>
              </a:ext>
            </a:extLst>
          </p:cNvPr>
          <p:cNvSpPr/>
          <p:nvPr/>
        </p:nvSpPr>
        <p:spPr>
          <a:xfrm>
            <a:off x="498781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자유형: 도형 53">
            <a:extLst>
              <a:ext uri="{FF2B5EF4-FFF2-40B4-BE49-F238E27FC236}">
                <a16:creationId xmlns:a16="http://schemas.microsoft.com/office/drawing/2014/main" id="{08B2FCDF-7DA7-4D87-96B4-25003B652B28}"/>
              </a:ext>
            </a:extLst>
          </p:cNvPr>
          <p:cNvSpPr/>
          <p:nvPr/>
        </p:nvSpPr>
        <p:spPr>
          <a:xfrm>
            <a:off x="3586179"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21" name="Google Shape;126;p21">
                <a:extLst>
                  <a:ext uri="{FF2B5EF4-FFF2-40B4-BE49-F238E27FC236}">
                    <a16:creationId xmlns:a16="http://schemas.microsoft.com/office/drawing/2014/main" id="{C1E1B705-D2F1-4C56-AD7B-B8549AC31309}"/>
                  </a:ext>
                </a:extLst>
              </p:cNvPr>
              <p:cNvSpPr txBox="1"/>
              <p:nvPr/>
            </p:nvSpPr>
            <p:spPr>
              <a:xfrm>
                <a:off x="1522962"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0</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1" name="Google Shape;126;p21">
                <a:extLst>
                  <a:ext uri="{FF2B5EF4-FFF2-40B4-BE49-F238E27FC236}">
                    <a16:creationId xmlns="" xmlns:a16="http://schemas.microsoft.com/office/drawing/2014/main" xmlns:a14="http://schemas.microsoft.com/office/drawing/2010/main" id="{C1E1B705-D2F1-4C56-AD7B-B8549AC31309}"/>
                  </a:ext>
                </a:extLst>
              </p:cNvPr>
              <p:cNvSpPr txBox="1">
                <a:spLocks noRot="1" noChangeAspect="1" noMove="1" noResize="1" noEditPoints="1" noAdjustHandles="1" noChangeArrowheads="1" noChangeShapeType="1" noTextEdit="1"/>
              </p:cNvSpPr>
              <p:nvPr/>
            </p:nvSpPr>
            <p:spPr>
              <a:xfrm>
                <a:off x="1522962" y="5041853"/>
                <a:ext cx="1258506" cy="215444"/>
              </a:xfrm>
              <a:prstGeom prst="rect">
                <a:avLst/>
              </a:prstGeom>
              <a:blipFill rotWithShape="0">
                <a:blip r:embed="rId3"/>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Google Shape;126;p21">
                <a:extLst>
                  <a:ext uri="{FF2B5EF4-FFF2-40B4-BE49-F238E27FC236}">
                    <a16:creationId xmlns:a16="http://schemas.microsoft.com/office/drawing/2014/main" id="{C0CF85CA-B4FF-4495-B4CE-DACFCC03DE89}"/>
                  </a:ext>
                </a:extLst>
              </p:cNvPr>
              <p:cNvSpPr txBox="1"/>
              <p:nvPr/>
            </p:nvSpPr>
            <p:spPr>
              <a:xfrm>
                <a:off x="2928953"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1</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2" name="Google Shape;126;p21">
                <a:extLst>
                  <a:ext uri="{FF2B5EF4-FFF2-40B4-BE49-F238E27FC236}">
                    <a16:creationId xmlns="" xmlns:a16="http://schemas.microsoft.com/office/drawing/2014/main" xmlns:a14="http://schemas.microsoft.com/office/drawing/2010/main" id="{C0CF85CA-B4FF-4495-B4CE-DACFCC03DE89}"/>
                  </a:ext>
                </a:extLst>
              </p:cNvPr>
              <p:cNvSpPr txBox="1">
                <a:spLocks noRot="1" noChangeAspect="1" noMove="1" noResize="1" noEditPoints="1" noAdjustHandles="1" noChangeArrowheads="1" noChangeShapeType="1" noTextEdit="1"/>
              </p:cNvSpPr>
              <p:nvPr/>
            </p:nvSpPr>
            <p:spPr>
              <a:xfrm>
                <a:off x="2928953" y="5041853"/>
                <a:ext cx="1258506" cy="215444"/>
              </a:xfrm>
              <a:prstGeom prst="rect">
                <a:avLst/>
              </a:prstGeom>
              <a:blipFill rotWithShape="0">
                <a:blip r:embed="rId4"/>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Google Shape;126;p21">
                <a:extLst>
                  <a:ext uri="{FF2B5EF4-FFF2-40B4-BE49-F238E27FC236}">
                    <a16:creationId xmlns:a16="http://schemas.microsoft.com/office/drawing/2014/main" id="{AE5AD9B3-91FF-47CC-A48E-7647AA06B413}"/>
                  </a:ext>
                </a:extLst>
              </p:cNvPr>
              <p:cNvSpPr txBox="1"/>
              <p:nvPr/>
            </p:nvSpPr>
            <p:spPr>
              <a:xfrm>
                <a:off x="4322286"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2</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3" name="Google Shape;126;p21">
                <a:extLst>
                  <a:ext uri="{FF2B5EF4-FFF2-40B4-BE49-F238E27FC236}">
                    <a16:creationId xmlns="" xmlns:a16="http://schemas.microsoft.com/office/drawing/2014/main" xmlns:a14="http://schemas.microsoft.com/office/drawing/2010/main" id="{AE5AD9B3-91FF-47CC-A48E-7647AA06B413}"/>
                  </a:ext>
                </a:extLst>
              </p:cNvPr>
              <p:cNvSpPr txBox="1">
                <a:spLocks noRot="1" noChangeAspect="1" noMove="1" noResize="1" noEditPoints="1" noAdjustHandles="1" noChangeArrowheads="1" noChangeShapeType="1" noTextEdit="1"/>
              </p:cNvSpPr>
              <p:nvPr/>
            </p:nvSpPr>
            <p:spPr>
              <a:xfrm>
                <a:off x="4322286" y="5041853"/>
                <a:ext cx="1258506" cy="215444"/>
              </a:xfrm>
              <a:prstGeom prst="rect">
                <a:avLst/>
              </a:prstGeom>
              <a:blipFill rotWithShape="0">
                <a:blip r:embed="rId5"/>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Google Shape;126;p21">
                <a:extLst>
                  <a:ext uri="{FF2B5EF4-FFF2-40B4-BE49-F238E27FC236}">
                    <a16:creationId xmlns:a16="http://schemas.microsoft.com/office/drawing/2014/main" id="{3EFDB6C5-D00D-4764-98D4-39DC32A3664A}"/>
                  </a:ext>
                </a:extLst>
              </p:cNvPr>
              <p:cNvSpPr txBox="1"/>
              <p:nvPr/>
            </p:nvSpPr>
            <p:spPr>
              <a:xfrm>
                <a:off x="5754571"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3</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4" name="Google Shape;126;p21">
                <a:extLst>
                  <a:ext uri="{FF2B5EF4-FFF2-40B4-BE49-F238E27FC236}">
                    <a16:creationId xmlns="" xmlns:a16="http://schemas.microsoft.com/office/drawing/2014/main" xmlns:a14="http://schemas.microsoft.com/office/drawing/2010/main" id="{3EFDB6C5-D00D-4764-98D4-39DC32A3664A}"/>
                  </a:ext>
                </a:extLst>
              </p:cNvPr>
              <p:cNvSpPr txBox="1">
                <a:spLocks noRot="1" noChangeAspect="1" noMove="1" noResize="1" noEditPoints="1" noAdjustHandles="1" noChangeArrowheads="1" noChangeShapeType="1" noTextEdit="1"/>
              </p:cNvSpPr>
              <p:nvPr/>
            </p:nvSpPr>
            <p:spPr>
              <a:xfrm>
                <a:off x="5754571" y="5041853"/>
                <a:ext cx="1258506" cy="215444"/>
              </a:xfrm>
              <a:prstGeom prst="rect">
                <a:avLst/>
              </a:prstGeom>
              <a:blipFill rotWithShape="0">
                <a:blip r:embed="rId6"/>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Google Shape;126;p21">
                <a:extLst>
                  <a:ext uri="{FF2B5EF4-FFF2-40B4-BE49-F238E27FC236}">
                    <a16:creationId xmlns:a16="http://schemas.microsoft.com/office/drawing/2014/main" id="{89E4D522-DEA4-4ECC-B73F-EB0E718C66F1}"/>
                  </a:ext>
                </a:extLst>
              </p:cNvPr>
              <p:cNvSpPr txBox="1"/>
              <p:nvPr/>
            </p:nvSpPr>
            <p:spPr>
              <a:xfrm>
                <a:off x="7128333"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4</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5" name="Google Shape;126;p21">
                <a:extLst>
                  <a:ext uri="{FF2B5EF4-FFF2-40B4-BE49-F238E27FC236}">
                    <a16:creationId xmlns="" xmlns:a16="http://schemas.microsoft.com/office/drawing/2014/main" xmlns:a14="http://schemas.microsoft.com/office/drawing/2010/main" id="{89E4D522-DEA4-4ECC-B73F-EB0E718C66F1}"/>
                  </a:ext>
                </a:extLst>
              </p:cNvPr>
              <p:cNvSpPr txBox="1">
                <a:spLocks noRot="1" noChangeAspect="1" noMove="1" noResize="1" noEditPoints="1" noAdjustHandles="1" noChangeArrowheads="1" noChangeShapeType="1" noTextEdit="1"/>
              </p:cNvSpPr>
              <p:nvPr/>
            </p:nvSpPr>
            <p:spPr>
              <a:xfrm>
                <a:off x="7128333" y="5041853"/>
                <a:ext cx="1258506" cy="215444"/>
              </a:xfrm>
              <a:prstGeom prst="rect">
                <a:avLst/>
              </a:prstGeom>
              <a:blipFill rotWithShape="0">
                <a:blip r:embed="rId7"/>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Google Shape;128;p21">
                <a:extLst>
                  <a:ext uri="{FF2B5EF4-FFF2-40B4-BE49-F238E27FC236}">
                    <a16:creationId xmlns:a16="http://schemas.microsoft.com/office/drawing/2014/main" id="{D5B44FA2-A980-4612-B80C-EA734CD12542}"/>
                  </a:ext>
                </a:extLst>
              </p:cNvPr>
              <p:cNvSpPr txBox="1"/>
              <p:nvPr/>
            </p:nvSpPr>
            <p:spPr>
              <a:xfrm>
                <a:off x="1436546" y="2214410"/>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0</m:t>
                          </m:r>
                        </m:sub>
                      </m:sSub>
                    </m:oMath>
                  </m:oMathPara>
                </a14:m>
                <a:endParaRPr dirty="0">
                  <a:sym typeface="Montserrat"/>
                </a:endParaRPr>
              </a:p>
            </p:txBody>
          </p:sp>
        </mc:Choice>
        <mc:Fallback xmlns="">
          <p:sp>
            <p:nvSpPr>
              <p:cNvPr id="126" name="Google Shape;128;p21">
                <a:extLst>
                  <a:ext uri="{FF2B5EF4-FFF2-40B4-BE49-F238E27FC236}">
                    <a16:creationId xmlns="" xmlns:a16="http://schemas.microsoft.com/office/drawing/2014/main" xmlns:a14="http://schemas.microsoft.com/office/drawing/2010/main" id="{D5B44FA2-A980-4612-B80C-EA734CD12542}"/>
                  </a:ext>
                </a:extLst>
              </p:cNvPr>
              <p:cNvSpPr txBox="1">
                <a:spLocks noRot="1" noChangeAspect="1" noMove="1" noResize="1" noEditPoints="1" noAdjustHandles="1" noChangeArrowheads="1" noChangeShapeType="1" noTextEdit="1"/>
              </p:cNvSpPr>
              <p:nvPr/>
            </p:nvSpPr>
            <p:spPr>
              <a:xfrm>
                <a:off x="1436546" y="2214410"/>
                <a:ext cx="1417386" cy="384102"/>
              </a:xfrm>
              <a:prstGeom prst="rect">
                <a:avLst/>
              </a:prstGeom>
              <a:blipFill rotWithShape="0">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Google Shape;128;p21">
                <a:extLst>
                  <a:ext uri="{FF2B5EF4-FFF2-40B4-BE49-F238E27FC236}">
                    <a16:creationId xmlns:a16="http://schemas.microsoft.com/office/drawing/2014/main" id="{C749CAB8-2B68-4F85-87BC-6676FFD55127}"/>
                  </a:ext>
                </a:extLst>
              </p:cNvPr>
              <p:cNvSpPr txBox="1"/>
              <p:nvPr/>
            </p:nvSpPr>
            <p:spPr>
              <a:xfrm>
                <a:off x="2839633" y="2209929"/>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127" name="Google Shape;128;p21">
                <a:extLst>
                  <a:ext uri="{FF2B5EF4-FFF2-40B4-BE49-F238E27FC236}">
                    <a16:creationId xmlns="" xmlns:a16="http://schemas.microsoft.com/office/drawing/2014/main" xmlns:a14="http://schemas.microsoft.com/office/drawing/2010/main" id="{C749CAB8-2B68-4F85-87BC-6676FFD55127}"/>
                  </a:ext>
                </a:extLst>
              </p:cNvPr>
              <p:cNvSpPr txBox="1">
                <a:spLocks noRot="1" noChangeAspect="1" noMove="1" noResize="1" noEditPoints="1" noAdjustHandles="1" noChangeArrowheads="1" noChangeShapeType="1" noTextEdit="1"/>
              </p:cNvSpPr>
              <p:nvPr/>
            </p:nvSpPr>
            <p:spPr>
              <a:xfrm>
                <a:off x="2839633" y="2209929"/>
                <a:ext cx="1417386" cy="384102"/>
              </a:xfrm>
              <a:prstGeom prst="rect">
                <a:avLst/>
              </a:prstGeom>
              <a:blipFill rotWithShape="0">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Google Shape;128;p21">
                <a:extLst>
                  <a:ext uri="{FF2B5EF4-FFF2-40B4-BE49-F238E27FC236}">
                    <a16:creationId xmlns:a16="http://schemas.microsoft.com/office/drawing/2014/main" id="{0EBA3755-4B71-40B2-8FD6-5C4C51BF82B9}"/>
                  </a:ext>
                </a:extLst>
              </p:cNvPr>
              <p:cNvSpPr txBox="1"/>
              <p:nvPr/>
            </p:nvSpPr>
            <p:spPr>
              <a:xfrm>
                <a:off x="4241268" y="2212845"/>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2</m:t>
                          </m:r>
                        </m:sub>
                      </m:sSub>
                    </m:oMath>
                  </m:oMathPara>
                </a14:m>
                <a:endParaRPr dirty="0">
                  <a:sym typeface="Montserrat"/>
                </a:endParaRPr>
              </a:p>
            </p:txBody>
          </p:sp>
        </mc:Choice>
        <mc:Fallback xmlns="">
          <p:sp>
            <p:nvSpPr>
              <p:cNvPr id="128" name="Google Shape;128;p21">
                <a:extLst>
                  <a:ext uri="{FF2B5EF4-FFF2-40B4-BE49-F238E27FC236}">
                    <a16:creationId xmlns="" xmlns:a16="http://schemas.microsoft.com/office/drawing/2014/main" xmlns:a14="http://schemas.microsoft.com/office/drawing/2010/main" id="{0EBA3755-4B71-40B2-8FD6-5C4C51BF82B9}"/>
                  </a:ext>
                </a:extLst>
              </p:cNvPr>
              <p:cNvSpPr txBox="1">
                <a:spLocks noRot="1" noChangeAspect="1" noMove="1" noResize="1" noEditPoints="1" noAdjustHandles="1" noChangeArrowheads="1" noChangeShapeType="1" noTextEdit="1"/>
              </p:cNvSpPr>
              <p:nvPr/>
            </p:nvSpPr>
            <p:spPr>
              <a:xfrm>
                <a:off x="4241268" y="2212845"/>
                <a:ext cx="1417386" cy="384102"/>
              </a:xfrm>
              <a:prstGeom prst="rect">
                <a:avLst/>
              </a:prstGeom>
              <a:blipFill rotWithShape="0">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Google Shape;128;p21">
                <a:extLst>
                  <a:ext uri="{FF2B5EF4-FFF2-40B4-BE49-F238E27FC236}">
                    <a16:creationId xmlns:a16="http://schemas.microsoft.com/office/drawing/2014/main" id="{B36EA6EE-090B-464C-AA3C-C2EE793AEDE8}"/>
                  </a:ext>
                </a:extLst>
              </p:cNvPr>
              <p:cNvSpPr txBox="1"/>
              <p:nvPr/>
            </p:nvSpPr>
            <p:spPr>
              <a:xfrm>
                <a:off x="5642903" y="2212845"/>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3</m:t>
                          </m:r>
                        </m:sub>
                      </m:sSub>
                    </m:oMath>
                  </m:oMathPara>
                </a14:m>
                <a:endParaRPr dirty="0">
                  <a:sym typeface="Montserrat"/>
                </a:endParaRPr>
              </a:p>
            </p:txBody>
          </p:sp>
        </mc:Choice>
        <mc:Fallback xmlns="">
          <p:sp>
            <p:nvSpPr>
              <p:cNvPr id="129" name="Google Shape;128;p21">
                <a:extLst>
                  <a:ext uri="{FF2B5EF4-FFF2-40B4-BE49-F238E27FC236}">
                    <a16:creationId xmlns="" xmlns:a16="http://schemas.microsoft.com/office/drawing/2014/main" xmlns:a14="http://schemas.microsoft.com/office/drawing/2010/main" id="{B36EA6EE-090B-464C-AA3C-C2EE793AEDE8}"/>
                  </a:ext>
                </a:extLst>
              </p:cNvPr>
              <p:cNvSpPr txBox="1">
                <a:spLocks noRot="1" noChangeAspect="1" noMove="1" noResize="1" noEditPoints="1" noAdjustHandles="1" noChangeArrowheads="1" noChangeShapeType="1" noTextEdit="1"/>
              </p:cNvSpPr>
              <p:nvPr/>
            </p:nvSpPr>
            <p:spPr>
              <a:xfrm>
                <a:off x="5642903" y="2212845"/>
                <a:ext cx="1417386" cy="384102"/>
              </a:xfrm>
              <a:prstGeom prst="rect">
                <a:avLst/>
              </a:prstGeom>
              <a:blipFill rotWithShape="0">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Google Shape;128;p21">
                <a:extLst>
                  <a:ext uri="{FF2B5EF4-FFF2-40B4-BE49-F238E27FC236}">
                    <a16:creationId xmlns:a16="http://schemas.microsoft.com/office/drawing/2014/main" id="{7AE476EC-0F25-45FF-8FC1-ECFFE046DCD8}"/>
                  </a:ext>
                </a:extLst>
              </p:cNvPr>
              <p:cNvSpPr txBox="1"/>
              <p:nvPr/>
            </p:nvSpPr>
            <p:spPr>
              <a:xfrm>
                <a:off x="7048893" y="2204864"/>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4</m:t>
                          </m:r>
                        </m:sub>
                      </m:sSub>
                    </m:oMath>
                  </m:oMathPara>
                </a14:m>
                <a:endParaRPr dirty="0">
                  <a:sym typeface="Montserrat"/>
                </a:endParaRPr>
              </a:p>
            </p:txBody>
          </p:sp>
        </mc:Choice>
        <mc:Fallback xmlns="">
          <p:sp>
            <p:nvSpPr>
              <p:cNvPr id="130" name="Google Shape;128;p21">
                <a:extLst>
                  <a:ext uri="{FF2B5EF4-FFF2-40B4-BE49-F238E27FC236}">
                    <a16:creationId xmlns="" xmlns:a16="http://schemas.microsoft.com/office/drawing/2014/main" xmlns:a14="http://schemas.microsoft.com/office/drawing/2010/main" id="{7AE476EC-0F25-45FF-8FC1-ECFFE046DCD8}"/>
                  </a:ext>
                </a:extLst>
              </p:cNvPr>
              <p:cNvSpPr txBox="1">
                <a:spLocks noRot="1" noChangeAspect="1" noMove="1" noResize="1" noEditPoints="1" noAdjustHandles="1" noChangeArrowheads="1" noChangeShapeType="1" noTextEdit="1"/>
              </p:cNvSpPr>
              <p:nvPr/>
            </p:nvSpPr>
            <p:spPr>
              <a:xfrm>
                <a:off x="7048893" y="2204864"/>
                <a:ext cx="1417386" cy="384102"/>
              </a:xfrm>
              <a:prstGeom prst="rect">
                <a:avLst/>
              </a:prstGeom>
              <a:blipFill rotWithShape="0">
                <a:blip r:embed="rId12"/>
                <a:stretch>
                  <a:fillRect/>
                </a:stretch>
              </a:blipFill>
              <a:ln>
                <a:noFill/>
              </a:ln>
            </p:spPr>
            <p:txBody>
              <a:bodyPr/>
              <a:lstStyle/>
              <a:p>
                <a:r>
                  <a:rPr lang="en-US">
                    <a:noFill/>
                  </a:rPr>
                  <a:t> </a:t>
                </a:r>
              </a:p>
            </p:txBody>
          </p:sp>
        </mc:Fallback>
      </mc:AlternateContent>
      <p:sp>
        <p:nvSpPr>
          <p:cNvPr id="131" name="Google Shape;290;p29">
            <a:extLst>
              <a:ext uri="{FF2B5EF4-FFF2-40B4-BE49-F238E27FC236}">
                <a16:creationId xmlns:a16="http://schemas.microsoft.com/office/drawing/2014/main" id="{499F5D5C-C48E-4D89-8AA3-B751541B55D7}"/>
              </a:ext>
            </a:extLst>
          </p:cNvPr>
          <p:cNvSpPr/>
          <p:nvPr/>
        </p:nvSpPr>
        <p:spPr>
          <a:xfrm>
            <a:off x="1775731"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 name="Google Shape;296;p29">
            <a:extLst>
              <a:ext uri="{FF2B5EF4-FFF2-40B4-BE49-F238E27FC236}">
                <a16:creationId xmlns:a16="http://schemas.microsoft.com/office/drawing/2014/main" id="{E35D038E-68DD-4ACE-B47F-9A6E982503A3}"/>
              </a:ext>
            </a:extLst>
          </p:cNvPr>
          <p:cNvSpPr/>
          <p:nvPr/>
        </p:nvSpPr>
        <p:spPr>
          <a:xfrm>
            <a:off x="317736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 name="Google Shape;302;p29">
            <a:extLst>
              <a:ext uri="{FF2B5EF4-FFF2-40B4-BE49-F238E27FC236}">
                <a16:creationId xmlns:a16="http://schemas.microsoft.com/office/drawing/2014/main" id="{BAE1C14E-5FDF-4EEC-A2E2-E5FBF6708BC4}"/>
              </a:ext>
            </a:extLst>
          </p:cNvPr>
          <p:cNvSpPr/>
          <p:nvPr/>
        </p:nvSpPr>
        <p:spPr>
          <a:xfrm>
            <a:off x="4579002"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 name="Google Shape;308;p29">
            <a:extLst>
              <a:ext uri="{FF2B5EF4-FFF2-40B4-BE49-F238E27FC236}">
                <a16:creationId xmlns:a16="http://schemas.microsoft.com/office/drawing/2014/main" id="{F93AF4F7-D9A3-4621-B967-F9C574C558D6}"/>
              </a:ext>
            </a:extLst>
          </p:cNvPr>
          <p:cNvSpPr/>
          <p:nvPr/>
        </p:nvSpPr>
        <p:spPr>
          <a:xfrm>
            <a:off x="598063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 name="Google Shape;314;p29">
            <a:extLst>
              <a:ext uri="{FF2B5EF4-FFF2-40B4-BE49-F238E27FC236}">
                <a16:creationId xmlns:a16="http://schemas.microsoft.com/office/drawing/2014/main" id="{E86781DD-9DAC-4A51-A623-F32737656C87}"/>
              </a:ext>
            </a:extLst>
          </p:cNvPr>
          <p:cNvSpPr/>
          <p:nvPr/>
        </p:nvSpPr>
        <p:spPr>
          <a:xfrm>
            <a:off x="7382273"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79351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Chuỗi vào và vectơ ra:</a:t>
              </a: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
        <p:nvSpPr>
          <p:cNvPr id="57" name="직사각형 56">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cxnSp>
        <p:nvCxnSpPr>
          <p:cNvPr id="111" name="Google Shape;315;p29">
            <a:extLst>
              <a:ext uri="{FF2B5EF4-FFF2-40B4-BE49-F238E27FC236}">
                <a16:creationId xmlns:a16="http://schemas.microsoft.com/office/drawing/2014/main" id="{872513CA-CA35-494B-9564-F8299F8CA526}"/>
              </a:ext>
            </a:extLst>
          </p:cNvPr>
          <p:cNvCxnSpPr/>
          <p:nvPr/>
        </p:nvCxnSpPr>
        <p:spPr>
          <a:xfrm rot="10800000" flipH="1">
            <a:off x="7763112"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2" name="Google Shape;121;p21">
            <a:extLst>
              <a:ext uri="{FF2B5EF4-FFF2-40B4-BE49-F238E27FC236}">
                <a16:creationId xmlns:a16="http://schemas.microsoft.com/office/drawing/2014/main" id="{43F5C622-167E-4131-AFE6-43784D1BF28D}"/>
              </a:ext>
            </a:extLst>
          </p:cNvPr>
          <p:cNvCxnSpPr>
            <a:cxnSpLocks/>
          </p:cNvCxnSpPr>
          <p:nvPr/>
        </p:nvCxnSpPr>
        <p:spPr>
          <a:xfrm flipV="1">
            <a:off x="2145239"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3" name="Google Shape;121;p21">
            <a:extLst>
              <a:ext uri="{FF2B5EF4-FFF2-40B4-BE49-F238E27FC236}">
                <a16:creationId xmlns:a16="http://schemas.microsoft.com/office/drawing/2014/main" id="{F0693ADC-8DA5-43E3-BD35-D50705614FAC}"/>
              </a:ext>
            </a:extLst>
          </p:cNvPr>
          <p:cNvCxnSpPr>
            <a:cxnSpLocks/>
          </p:cNvCxnSpPr>
          <p:nvPr/>
        </p:nvCxnSpPr>
        <p:spPr>
          <a:xfrm flipV="1">
            <a:off x="3548326"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4" name="Google Shape;121;p21">
            <a:extLst>
              <a:ext uri="{FF2B5EF4-FFF2-40B4-BE49-F238E27FC236}">
                <a16:creationId xmlns:a16="http://schemas.microsoft.com/office/drawing/2014/main" id="{331A0A3C-B4D8-4153-A239-43BE141A2CC6}"/>
              </a:ext>
            </a:extLst>
          </p:cNvPr>
          <p:cNvCxnSpPr>
            <a:cxnSpLocks/>
          </p:cNvCxnSpPr>
          <p:nvPr/>
        </p:nvCxnSpPr>
        <p:spPr>
          <a:xfrm flipV="1">
            <a:off x="4949961"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5" name="Google Shape;121;p21">
            <a:extLst>
              <a:ext uri="{FF2B5EF4-FFF2-40B4-BE49-F238E27FC236}">
                <a16:creationId xmlns:a16="http://schemas.microsoft.com/office/drawing/2014/main" id="{57CD25B4-55D8-4DF6-8CB0-DE55D78B3A3F}"/>
              </a:ext>
            </a:extLst>
          </p:cNvPr>
          <p:cNvCxnSpPr>
            <a:cxnSpLocks/>
          </p:cNvCxnSpPr>
          <p:nvPr/>
        </p:nvCxnSpPr>
        <p:spPr>
          <a:xfrm flipV="1">
            <a:off x="6355950" y="4212606"/>
            <a:ext cx="0" cy="720000"/>
          </a:xfrm>
          <a:prstGeom prst="straightConnector1">
            <a:avLst/>
          </a:prstGeom>
          <a:noFill/>
          <a:ln w="19050" cap="flat" cmpd="sng">
            <a:solidFill>
              <a:schemeClr val="tx1"/>
            </a:solidFill>
            <a:prstDash val="solid"/>
            <a:round/>
            <a:headEnd type="none" w="med" len="med"/>
            <a:tailEnd type="triangle" w="med" len="med"/>
          </a:ln>
        </p:spPr>
      </p:cxnSp>
      <p:cxnSp>
        <p:nvCxnSpPr>
          <p:cNvPr id="116" name="Google Shape;121;p21">
            <a:extLst>
              <a:ext uri="{FF2B5EF4-FFF2-40B4-BE49-F238E27FC236}">
                <a16:creationId xmlns:a16="http://schemas.microsoft.com/office/drawing/2014/main" id="{FB010F0A-8CFE-4105-9D95-3EC39AF132F9}"/>
              </a:ext>
            </a:extLst>
          </p:cNvPr>
          <p:cNvCxnSpPr>
            <a:cxnSpLocks/>
          </p:cNvCxnSpPr>
          <p:nvPr/>
        </p:nvCxnSpPr>
        <p:spPr>
          <a:xfrm flipV="1">
            <a:off x="7762734" y="4212606"/>
            <a:ext cx="0" cy="720000"/>
          </a:xfrm>
          <a:prstGeom prst="straightConnector1">
            <a:avLst/>
          </a:prstGeom>
          <a:noFill/>
          <a:ln w="19050" cap="flat" cmpd="sng">
            <a:solidFill>
              <a:schemeClr val="tx1"/>
            </a:solidFill>
            <a:prstDash val="solid"/>
            <a:round/>
            <a:headEnd type="none" w="med" len="med"/>
            <a:tailEnd type="triangle" w="med" len="med"/>
          </a:ln>
        </p:spPr>
      </p:cxnSp>
      <p:sp>
        <p:nvSpPr>
          <p:cNvPr id="117" name="자유형: 도형 2">
            <a:extLst>
              <a:ext uri="{FF2B5EF4-FFF2-40B4-BE49-F238E27FC236}">
                <a16:creationId xmlns:a16="http://schemas.microsoft.com/office/drawing/2014/main" id="{B33E0D82-BF6B-41F2-893C-FB7F95EBACBF}"/>
              </a:ext>
            </a:extLst>
          </p:cNvPr>
          <p:cNvSpPr/>
          <p:nvPr/>
        </p:nvSpPr>
        <p:spPr>
          <a:xfrm>
            <a:off x="2175042"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51">
            <a:extLst>
              <a:ext uri="{FF2B5EF4-FFF2-40B4-BE49-F238E27FC236}">
                <a16:creationId xmlns:a16="http://schemas.microsoft.com/office/drawing/2014/main" id="{E204C77E-E584-4480-80D8-77126A05C00A}"/>
              </a:ext>
            </a:extLst>
          </p:cNvPr>
          <p:cNvSpPr/>
          <p:nvPr/>
        </p:nvSpPr>
        <p:spPr>
          <a:xfrm>
            <a:off x="638382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자유형: 도형 52">
            <a:extLst>
              <a:ext uri="{FF2B5EF4-FFF2-40B4-BE49-F238E27FC236}">
                <a16:creationId xmlns:a16="http://schemas.microsoft.com/office/drawing/2014/main" id="{2FA2DB3B-37D8-48F4-AB59-7233B3E263C8}"/>
              </a:ext>
            </a:extLst>
          </p:cNvPr>
          <p:cNvSpPr/>
          <p:nvPr/>
        </p:nvSpPr>
        <p:spPr>
          <a:xfrm>
            <a:off x="498781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자유형: 도형 53">
            <a:extLst>
              <a:ext uri="{FF2B5EF4-FFF2-40B4-BE49-F238E27FC236}">
                <a16:creationId xmlns:a16="http://schemas.microsoft.com/office/drawing/2014/main" id="{08B2FCDF-7DA7-4D87-96B4-25003B652B28}"/>
              </a:ext>
            </a:extLst>
          </p:cNvPr>
          <p:cNvSpPr/>
          <p:nvPr/>
        </p:nvSpPr>
        <p:spPr>
          <a:xfrm>
            <a:off x="3586179"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21" name="Google Shape;126;p21">
                <a:extLst>
                  <a:ext uri="{FF2B5EF4-FFF2-40B4-BE49-F238E27FC236}">
                    <a16:creationId xmlns:a16="http://schemas.microsoft.com/office/drawing/2014/main" id="{C1E1B705-D2F1-4C56-AD7B-B8549AC31309}"/>
                  </a:ext>
                </a:extLst>
              </p:cNvPr>
              <p:cNvSpPr txBox="1"/>
              <p:nvPr/>
            </p:nvSpPr>
            <p:spPr>
              <a:xfrm>
                <a:off x="1522962"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0</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1" name="Google Shape;126;p21">
                <a:extLst>
                  <a:ext uri="{FF2B5EF4-FFF2-40B4-BE49-F238E27FC236}">
                    <a16:creationId xmlns="" xmlns:a16="http://schemas.microsoft.com/office/drawing/2014/main" xmlns:a14="http://schemas.microsoft.com/office/drawing/2010/main" id="{C1E1B705-D2F1-4C56-AD7B-B8549AC31309}"/>
                  </a:ext>
                </a:extLst>
              </p:cNvPr>
              <p:cNvSpPr txBox="1">
                <a:spLocks noRot="1" noChangeAspect="1" noMove="1" noResize="1" noEditPoints="1" noAdjustHandles="1" noChangeArrowheads="1" noChangeShapeType="1" noTextEdit="1"/>
              </p:cNvSpPr>
              <p:nvPr/>
            </p:nvSpPr>
            <p:spPr>
              <a:xfrm>
                <a:off x="1522962" y="5041853"/>
                <a:ext cx="1258506" cy="215444"/>
              </a:xfrm>
              <a:prstGeom prst="rect">
                <a:avLst/>
              </a:prstGeom>
              <a:blipFill rotWithShape="0">
                <a:blip r:embed="rId3"/>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Google Shape;126;p21">
                <a:extLst>
                  <a:ext uri="{FF2B5EF4-FFF2-40B4-BE49-F238E27FC236}">
                    <a16:creationId xmlns:a16="http://schemas.microsoft.com/office/drawing/2014/main" id="{C0CF85CA-B4FF-4495-B4CE-DACFCC03DE89}"/>
                  </a:ext>
                </a:extLst>
              </p:cNvPr>
              <p:cNvSpPr txBox="1"/>
              <p:nvPr/>
            </p:nvSpPr>
            <p:spPr>
              <a:xfrm>
                <a:off x="2928953"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1</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2" name="Google Shape;126;p21">
                <a:extLst>
                  <a:ext uri="{FF2B5EF4-FFF2-40B4-BE49-F238E27FC236}">
                    <a16:creationId xmlns="" xmlns:a16="http://schemas.microsoft.com/office/drawing/2014/main" xmlns:a14="http://schemas.microsoft.com/office/drawing/2010/main" id="{C0CF85CA-B4FF-4495-B4CE-DACFCC03DE89}"/>
                  </a:ext>
                </a:extLst>
              </p:cNvPr>
              <p:cNvSpPr txBox="1">
                <a:spLocks noRot="1" noChangeAspect="1" noMove="1" noResize="1" noEditPoints="1" noAdjustHandles="1" noChangeArrowheads="1" noChangeShapeType="1" noTextEdit="1"/>
              </p:cNvSpPr>
              <p:nvPr/>
            </p:nvSpPr>
            <p:spPr>
              <a:xfrm>
                <a:off x="2928953" y="5041853"/>
                <a:ext cx="1258506" cy="215444"/>
              </a:xfrm>
              <a:prstGeom prst="rect">
                <a:avLst/>
              </a:prstGeom>
              <a:blipFill rotWithShape="0">
                <a:blip r:embed="rId4"/>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Google Shape;126;p21">
                <a:extLst>
                  <a:ext uri="{FF2B5EF4-FFF2-40B4-BE49-F238E27FC236}">
                    <a16:creationId xmlns:a16="http://schemas.microsoft.com/office/drawing/2014/main" id="{AE5AD9B3-91FF-47CC-A48E-7647AA06B413}"/>
                  </a:ext>
                </a:extLst>
              </p:cNvPr>
              <p:cNvSpPr txBox="1"/>
              <p:nvPr/>
            </p:nvSpPr>
            <p:spPr>
              <a:xfrm>
                <a:off x="4322286"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2</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3" name="Google Shape;126;p21">
                <a:extLst>
                  <a:ext uri="{FF2B5EF4-FFF2-40B4-BE49-F238E27FC236}">
                    <a16:creationId xmlns="" xmlns:a16="http://schemas.microsoft.com/office/drawing/2014/main" xmlns:a14="http://schemas.microsoft.com/office/drawing/2010/main" id="{AE5AD9B3-91FF-47CC-A48E-7647AA06B413}"/>
                  </a:ext>
                </a:extLst>
              </p:cNvPr>
              <p:cNvSpPr txBox="1">
                <a:spLocks noRot="1" noChangeAspect="1" noMove="1" noResize="1" noEditPoints="1" noAdjustHandles="1" noChangeArrowheads="1" noChangeShapeType="1" noTextEdit="1"/>
              </p:cNvSpPr>
              <p:nvPr/>
            </p:nvSpPr>
            <p:spPr>
              <a:xfrm>
                <a:off x="4322286" y="5041853"/>
                <a:ext cx="1258506" cy="215444"/>
              </a:xfrm>
              <a:prstGeom prst="rect">
                <a:avLst/>
              </a:prstGeom>
              <a:blipFill rotWithShape="0">
                <a:blip r:embed="rId5"/>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Google Shape;126;p21">
                <a:extLst>
                  <a:ext uri="{FF2B5EF4-FFF2-40B4-BE49-F238E27FC236}">
                    <a16:creationId xmlns:a16="http://schemas.microsoft.com/office/drawing/2014/main" id="{3EFDB6C5-D00D-4764-98D4-39DC32A3664A}"/>
                  </a:ext>
                </a:extLst>
              </p:cNvPr>
              <p:cNvSpPr txBox="1"/>
              <p:nvPr/>
            </p:nvSpPr>
            <p:spPr>
              <a:xfrm>
                <a:off x="5754571"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3</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4" name="Google Shape;126;p21">
                <a:extLst>
                  <a:ext uri="{FF2B5EF4-FFF2-40B4-BE49-F238E27FC236}">
                    <a16:creationId xmlns="" xmlns:a16="http://schemas.microsoft.com/office/drawing/2014/main" xmlns:a14="http://schemas.microsoft.com/office/drawing/2010/main" id="{3EFDB6C5-D00D-4764-98D4-39DC32A3664A}"/>
                  </a:ext>
                </a:extLst>
              </p:cNvPr>
              <p:cNvSpPr txBox="1">
                <a:spLocks noRot="1" noChangeAspect="1" noMove="1" noResize="1" noEditPoints="1" noAdjustHandles="1" noChangeArrowheads="1" noChangeShapeType="1" noTextEdit="1"/>
              </p:cNvSpPr>
              <p:nvPr/>
            </p:nvSpPr>
            <p:spPr>
              <a:xfrm>
                <a:off x="5754571" y="5041853"/>
                <a:ext cx="1258506" cy="215444"/>
              </a:xfrm>
              <a:prstGeom prst="rect">
                <a:avLst/>
              </a:prstGeom>
              <a:blipFill rotWithShape="0">
                <a:blip r:embed="rId6"/>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Google Shape;126;p21">
                <a:extLst>
                  <a:ext uri="{FF2B5EF4-FFF2-40B4-BE49-F238E27FC236}">
                    <a16:creationId xmlns:a16="http://schemas.microsoft.com/office/drawing/2014/main" id="{89E4D522-DEA4-4ECC-B73F-EB0E718C66F1}"/>
                  </a:ext>
                </a:extLst>
              </p:cNvPr>
              <p:cNvSpPr txBox="1"/>
              <p:nvPr/>
            </p:nvSpPr>
            <p:spPr>
              <a:xfrm>
                <a:off x="7128333"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4</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5" name="Google Shape;126;p21">
                <a:extLst>
                  <a:ext uri="{FF2B5EF4-FFF2-40B4-BE49-F238E27FC236}">
                    <a16:creationId xmlns="" xmlns:a16="http://schemas.microsoft.com/office/drawing/2014/main" xmlns:a14="http://schemas.microsoft.com/office/drawing/2010/main" id="{89E4D522-DEA4-4ECC-B73F-EB0E718C66F1}"/>
                  </a:ext>
                </a:extLst>
              </p:cNvPr>
              <p:cNvSpPr txBox="1">
                <a:spLocks noRot="1" noChangeAspect="1" noMove="1" noResize="1" noEditPoints="1" noAdjustHandles="1" noChangeArrowheads="1" noChangeShapeType="1" noTextEdit="1"/>
              </p:cNvSpPr>
              <p:nvPr/>
            </p:nvSpPr>
            <p:spPr>
              <a:xfrm>
                <a:off x="7128333" y="5041853"/>
                <a:ext cx="1258506" cy="215444"/>
              </a:xfrm>
              <a:prstGeom prst="rect">
                <a:avLst/>
              </a:prstGeom>
              <a:blipFill rotWithShape="0">
                <a:blip r:embed="rId7"/>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Google Shape;128;p21">
                <a:extLst>
                  <a:ext uri="{FF2B5EF4-FFF2-40B4-BE49-F238E27FC236}">
                    <a16:creationId xmlns:a16="http://schemas.microsoft.com/office/drawing/2014/main" id="{7AE476EC-0F25-45FF-8FC1-ECFFE046DCD8}"/>
                  </a:ext>
                </a:extLst>
              </p:cNvPr>
              <p:cNvSpPr txBox="1"/>
              <p:nvPr/>
            </p:nvSpPr>
            <p:spPr>
              <a:xfrm>
                <a:off x="7048893" y="2204864"/>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4</m:t>
                          </m:r>
                        </m:sub>
                      </m:sSub>
                    </m:oMath>
                  </m:oMathPara>
                </a14:m>
                <a:endParaRPr dirty="0">
                  <a:sym typeface="Montserrat"/>
                </a:endParaRPr>
              </a:p>
            </p:txBody>
          </p:sp>
        </mc:Choice>
        <mc:Fallback xmlns="">
          <p:sp>
            <p:nvSpPr>
              <p:cNvPr id="130" name="Google Shape;128;p21">
                <a:extLst>
                  <a:ext uri="{FF2B5EF4-FFF2-40B4-BE49-F238E27FC236}">
                    <a16:creationId xmlns="" xmlns:a16="http://schemas.microsoft.com/office/drawing/2014/main" xmlns:a14="http://schemas.microsoft.com/office/drawing/2010/main" id="{7AE476EC-0F25-45FF-8FC1-ECFFE046DCD8}"/>
                  </a:ext>
                </a:extLst>
              </p:cNvPr>
              <p:cNvSpPr txBox="1">
                <a:spLocks noRot="1" noChangeAspect="1" noMove="1" noResize="1" noEditPoints="1" noAdjustHandles="1" noChangeArrowheads="1" noChangeShapeType="1" noTextEdit="1"/>
              </p:cNvSpPr>
              <p:nvPr/>
            </p:nvSpPr>
            <p:spPr>
              <a:xfrm>
                <a:off x="7048893" y="2204864"/>
                <a:ext cx="1417386" cy="384102"/>
              </a:xfrm>
              <a:prstGeom prst="rect">
                <a:avLst/>
              </a:prstGeom>
              <a:blipFill rotWithShape="0">
                <a:blip r:embed="rId8"/>
                <a:stretch>
                  <a:fillRect/>
                </a:stretch>
              </a:blipFill>
              <a:ln>
                <a:noFill/>
              </a:ln>
            </p:spPr>
            <p:txBody>
              <a:bodyPr/>
              <a:lstStyle/>
              <a:p>
                <a:r>
                  <a:rPr lang="en-US">
                    <a:noFill/>
                  </a:rPr>
                  <a:t> </a:t>
                </a:r>
              </a:p>
            </p:txBody>
          </p:sp>
        </mc:Fallback>
      </mc:AlternateContent>
      <p:sp>
        <p:nvSpPr>
          <p:cNvPr id="131" name="Google Shape;290;p29">
            <a:extLst>
              <a:ext uri="{FF2B5EF4-FFF2-40B4-BE49-F238E27FC236}">
                <a16:creationId xmlns:a16="http://schemas.microsoft.com/office/drawing/2014/main" id="{499F5D5C-C48E-4D89-8AA3-B751541B55D7}"/>
              </a:ext>
            </a:extLst>
          </p:cNvPr>
          <p:cNvSpPr/>
          <p:nvPr/>
        </p:nvSpPr>
        <p:spPr>
          <a:xfrm>
            <a:off x="1775731"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 name="Google Shape;296;p29">
            <a:extLst>
              <a:ext uri="{FF2B5EF4-FFF2-40B4-BE49-F238E27FC236}">
                <a16:creationId xmlns:a16="http://schemas.microsoft.com/office/drawing/2014/main" id="{E35D038E-68DD-4ACE-B47F-9A6E982503A3}"/>
              </a:ext>
            </a:extLst>
          </p:cNvPr>
          <p:cNvSpPr/>
          <p:nvPr/>
        </p:nvSpPr>
        <p:spPr>
          <a:xfrm>
            <a:off x="317736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 name="Google Shape;302;p29">
            <a:extLst>
              <a:ext uri="{FF2B5EF4-FFF2-40B4-BE49-F238E27FC236}">
                <a16:creationId xmlns:a16="http://schemas.microsoft.com/office/drawing/2014/main" id="{BAE1C14E-5FDF-4EEC-A2E2-E5FBF6708BC4}"/>
              </a:ext>
            </a:extLst>
          </p:cNvPr>
          <p:cNvSpPr/>
          <p:nvPr/>
        </p:nvSpPr>
        <p:spPr>
          <a:xfrm>
            <a:off x="4579002"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 name="Google Shape;308;p29">
            <a:extLst>
              <a:ext uri="{FF2B5EF4-FFF2-40B4-BE49-F238E27FC236}">
                <a16:creationId xmlns:a16="http://schemas.microsoft.com/office/drawing/2014/main" id="{F93AF4F7-D9A3-4621-B967-F9C574C558D6}"/>
              </a:ext>
            </a:extLst>
          </p:cNvPr>
          <p:cNvSpPr/>
          <p:nvPr/>
        </p:nvSpPr>
        <p:spPr>
          <a:xfrm>
            <a:off x="598063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 name="Google Shape;314;p29">
            <a:extLst>
              <a:ext uri="{FF2B5EF4-FFF2-40B4-BE49-F238E27FC236}">
                <a16:creationId xmlns:a16="http://schemas.microsoft.com/office/drawing/2014/main" id="{E86781DD-9DAC-4A51-A623-F32737656C87}"/>
              </a:ext>
            </a:extLst>
          </p:cNvPr>
          <p:cNvSpPr/>
          <p:nvPr/>
        </p:nvSpPr>
        <p:spPr>
          <a:xfrm>
            <a:off x="7382273"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464809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Vectơ vào và chuỗi ra:</a:t>
              </a:r>
            </a:p>
          </p:txBody>
        </p:sp>
      </p:grpSp>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2.1. Giới thiệu về Mạng nơ-ron hồi quy (RNN)</a:t>
              </a:r>
              <a:endParaRPr lang="en-US" altLang="ko-KR" dirty="0">
                <a:solidFill>
                  <a:schemeClr val="bg1"/>
                </a:solidFill>
                <a:latin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
        <p:nvSpPr>
          <p:cNvPr id="57" name="직사각형 56">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Hữu dụng để tạo ra các chuỗi văn bản gán cho đầu vào vectơ.</a:t>
            </a:r>
          </a:p>
        </p:txBody>
      </p:sp>
      <p:cxnSp>
        <p:nvCxnSpPr>
          <p:cNvPr id="107" name="Google Shape;291;p29">
            <a:extLst>
              <a:ext uri="{FF2B5EF4-FFF2-40B4-BE49-F238E27FC236}">
                <a16:creationId xmlns:a16="http://schemas.microsoft.com/office/drawing/2014/main" id="{ECA60322-0CE6-4A9C-972E-601F012FB3D2}"/>
              </a:ext>
            </a:extLst>
          </p:cNvPr>
          <p:cNvCxnSpPr/>
          <p:nvPr/>
        </p:nvCxnSpPr>
        <p:spPr>
          <a:xfrm rot="10800000" flipH="1">
            <a:off x="2156570"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08" name="Google Shape;297;p29">
            <a:extLst>
              <a:ext uri="{FF2B5EF4-FFF2-40B4-BE49-F238E27FC236}">
                <a16:creationId xmlns:a16="http://schemas.microsoft.com/office/drawing/2014/main" id="{A3A51A96-1C12-403C-AA2C-8336DBFE8C49}"/>
              </a:ext>
            </a:extLst>
          </p:cNvPr>
          <p:cNvCxnSpPr/>
          <p:nvPr/>
        </p:nvCxnSpPr>
        <p:spPr>
          <a:xfrm rot="10800000" flipH="1">
            <a:off x="3558206"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09" name="Google Shape;303;p29">
            <a:extLst>
              <a:ext uri="{FF2B5EF4-FFF2-40B4-BE49-F238E27FC236}">
                <a16:creationId xmlns:a16="http://schemas.microsoft.com/office/drawing/2014/main" id="{B2E1CB68-5C3B-4946-9733-1D4BDECFB5DF}"/>
              </a:ext>
            </a:extLst>
          </p:cNvPr>
          <p:cNvCxnSpPr/>
          <p:nvPr/>
        </p:nvCxnSpPr>
        <p:spPr>
          <a:xfrm rot="10800000" flipH="1">
            <a:off x="4959841"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0" name="Google Shape;309;p29">
            <a:extLst>
              <a:ext uri="{FF2B5EF4-FFF2-40B4-BE49-F238E27FC236}">
                <a16:creationId xmlns:a16="http://schemas.microsoft.com/office/drawing/2014/main" id="{93DAC7B8-BCA5-4025-8EEC-94B5251482CD}"/>
              </a:ext>
            </a:extLst>
          </p:cNvPr>
          <p:cNvCxnSpPr/>
          <p:nvPr/>
        </p:nvCxnSpPr>
        <p:spPr>
          <a:xfrm rot="10800000" flipH="1">
            <a:off x="6361476"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1" name="Google Shape;315;p29">
            <a:extLst>
              <a:ext uri="{FF2B5EF4-FFF2-40B4-BE49-F238E27FC236}">
                <a16:creationId xmlns:a16="http://schemas.microsoft.com/office/drawing/2014/main" id="{872513CA-CA35-494B-9564-F8299F8CA526}"/>
              </a:ext>
            </a:extLst>
          </p:cNvPr>
          <p:cNvCxnSpPr/>
          <p:nvPr/>
        </p:nvCxnSpPr>
        <p:spPr>
          <a:xfrm rot="10800000" flipH="1">
            <a:off x="7763112" y="2680729"/>
            <a:ext cx="0" cy="761393"/>
          </a:xfrm>
          <a:prstGeom prst="straightConnector1">
            <a:avLst/>
          </a:prstGeom>
          <a:noFill/>
          <a:ln w="15875" cap="flat" cmpd="sng">
            <a:solidFill>
              <a:schemeClr val="tx1"/>
            </a:solidFill>
            <a:prstDash val="solid"/>
            <a:round/>
            <a:headEnd type="none" w="med" len="med"/>
            <a:tailEnd type="triangle" w="med" len="med"/>
          </a:ln>
        </p:spPr>
      </p:cxnSp>
      <p:cxnSp>
        <p:nvCxnSpPr>
          <p:cNvPr id="112" name="Google Shape;121;p21">
            <a:extLst>
              <a:ext uri="{FF2B5EF4-FFF2-40B4-BE49-F238E27FC236}">
                <a16:creationId xmlns:a16="http://schemas.microsoft.com/office/drawing/2014/main" id="{43F5C622-167E-4131-AFE6-43784D1BF28D}"/>
              </a:ext>
            </a:extLst>
          </p:cNvPr>
          <p:cNvCxnSpPr>
            <a:cxnSpLocks/>
          </p:cNvCxnSpPr>
          <p:nvPr/>
        </p:nvCxnSpPr>
        <p:spPr>
          <a:xfrm flipV="1">
            <a:off x="2145239" y="4212606"/>
            <a:ext cx="0" cy="720000"/>
          </a:xfrm>
          <a:prstGeom prst="straightConnector1">
            <a:avLst/>
          </a:prstGeom>
          <a:noFill/>
          <a:ln w="19050" cap="flat" cmpd="sng">
            <a:solidFill>
              <a:schemeClr val="tx1"/>
            </a:solidFill>
            <a:prstDash val="solid"/>
            <a:round/>
            <a:headEnd type="none" w="med" len="med"/>
            <a:tailEnd type="triangle" w="med" len="med"/>
          </a:ln>
        </p:spPr>
      </p:cxnSp>
      <p:sp>
        <p:nvSpPr>
          <p:cNvPr id="117" name="자유형: 도형 2">
            <a:extLst>
              <a:ext uri="{FF2B5EF4-FFF2-40B4-BE49-F238E27FC236}">
                <a16:creationId xmlns:a16="http://schemas.microsoft.com/office/drawing/2014/main" id="{B33E0D82-BF6B-41F2-893C-FB7F95EBACBF}"/>
              </a:ext>
            </a:extLst>
          </p:cNvPr>
          <p:cNvSpPr/>
          <p:nvPr/>
        </p:nvSpPr>
        <p:spPr>
          <a:xfrm>
            <a:off x="2175042"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51">
            <a:extLst>
              <a:ext uri="{FF2B5EF4-FFF2-40B4-BE49-F238E27FC236}">
                <a16:creationId xmlns:a16="http://schemas.microsoft.com/office/drawing/2014/main" id="{E204C77E-E584-4480-80D8-77126A05C00A}"/>
              </a:ext>
            </a:extLst>
          </p:cNvPr>
          <p:cNvSpPr/>
          <p:nvPr/>
        </p:nvSpPr>
        <p:spPr>
          <a:xfrm>
            <a:off x="638382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자유형: 도형 52">
            <a:extLst>
              <a:ext uri="{FF2B5EF4-FFF2-40B4-BE49-F238E27FC236}">
                <a16:creationId xmlns:a16="http://schemas.microsoft.com/office/drawing/2014/main" id="{2FA2DB3B-37D8-48F4-AB59-7233B3E263C8}"/>
              </a:ext>
            </a:extLst>
          </p:cNvPr>
          <p:cNvSpPr/>
          <p:nvPr/>
        </p:nvSpPr>
        <p:spPr>
          <a:xfrm>
            <a:off x="4987814"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자유형: 도형 53">
            <a:extLst>
              <a:ext uri="{FF2B5EF4-FFF2-40B4-BE49-F238E27FC236}">
                <a16:creationId xmlns:a16="http://schemas.microsoft.com/office/drawing/2014/main" id="{08B2FCDF-7DA7-4D87-96B4-25003B652B28}"/>
              </a:ext>
            </a:extLst>
          </p:cNvPr>
          <p:cNvSpPr/>
          <p:nvPr/>
        </p:nvSpPr>
        <p:spPr>
          <a:xfrm>
            <a:off x="3586179" y="3122345"/>
            <a:ext cx="1162594" cy="1290416"/>
          </a:xfrm>
          <a:custGeom>
            <a:avLst/>
            <a:gdLst>
              <a:gd name="connsiteX0" fmla="*/ 0 w 1162594"/>
              <a:gd name="connsiteY0" fmla="*/ 289580 h 1290416"/>
              <a:gd name="connsiteX1" fmla="*/ 309154 w 1162594"/>
              <a:gd name="connsiteY1" fmla="*/ 58803 h 1290416"/>
              <a:gd name="connsiteX2" fmla="*/ 901337 w 1162594"/>
              <a:gd name="connsiteY2" fmla="*/ 1247523 h 1290416"/>
              <a:gd name="connsiteX3" fmla="*/ 1162594 w 1162594"/>
              <a:gd name="connsiteY3" fmla="*/ 1021100 h 1290416"/>
            </a:gdLst>
            <a:ahLst/>
            <a:cxnLst>
              <a:cxn ang="0">
                <a:pos x="connsiteX0" y="connsiteY0"/>
              </a:cxn>
              <a:cxn ang="0">
                <a:pos x="connsiteX1" y="connsiteY1"/>
              </a:cxn>
              <a:cxn ang="0">
                <a:pos x="connsiteX2" y="connsiteY2"/>
              </a:cxn>
              <a:cxn ang="0">
                <a:pos x="connsiteX3" y="connsiteY3"/>
              </a:cxn>
            </a:cxnLst>
            <a:rect l="l" t="t" r="r" b="b"/>
            <a:pathLst>
              <a:path w="1162594" h="1290416">
                <a:moveTo>
                  <a:pt x="0" y="289580"/>
                </a:moveTo>
                <a:cubicBezTo>
                  <a:pt x="79465" y="94363"/>
                  <a:pt x="158931" y="-100854"/>
                  <a:pt x="309154" y="58803"/>
                </a:cubicBezTo>
                <a:cubicBezTo>
                  <a:pt x="459377" y="218460"/>
                  <a:pt x="759097" y="1087140"/>
                  <a:pt x="901337" y="1247523"/>
                </a:cubicBezTo>
                <a:cubicBezTo>
                  <a:pt x="1043577" y="1407906"/>
                  <a:pt x="1111068" y="1070448"/>
                  <a:pt x="1162594" y="102110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21" name="Google Shape;126;p21">
                <a:extLst>
                  <a:ext uri="{FF2B5EF4-FFF2-40B4-BE49-F238E27FC236}">
                    <a16:creationId xmlns:a16="http://schemas.microsoft.com/office/drawing/2014/main" id="{C1E1B705-D2F1-4C56-AD7B-B8549AC31309}"/>
                  </a:ext>
                </a:extLst>
              </p:cNvPr>
              <p:cNvSpPr txBox="1"/>
              <p:nvPr/>
            </p:nvSpPr>
            <p:spPr>
              <a:xfrm>
                <a:off x="1522962" y="5041853"/>
                <a:ext cx="125850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14:m>
                  <m:oMath xmlns:m="http://schemas.openxmlformats.org/officeDocument/2006/math">
                    <m:sSub>
                      <m:sSubPr>
                        <m:ctrlPr>
                          <a:rPr lang="ar-AE" altLang="ko-KR" i="1" smtClean="0">
                            <a:solidFill>
                              <a:srgbClr val="193EB0"/>
                            </a:solidFill>
                            <a:latin typeface="Cambria Math" panose="02040503050406030204" pitchFamily="18" charset="0"/>
                            <a:sym typeface="Montserrat"/>
                          </a:rPr>
                        </m:ctrlPr>
                      </m:sSubPr>
                      <m:e>
                        <m:r>
                          <a:rPr lang="ko-KR" altLang="ar-AE">
                            <a:solidFill>
                              <a:srgbClr val="193EB0"/>
                            </a:solidFill>
                            <a:latin typeface="Cambria Math" panose="02040503050406030204" pitchFamily="18" charset="0"/>
                            <a:sym typeface="Montserrat"/>
                          </a:rPr>
                          <m:t>𝑋</m:t>
                        </m:r>
                      </m:e>
                      <m:sub>
                        <m:r>
                          <a:rPr lang="ar-AE" altLang="ko-KR">
                            <a:solidFill>
                              <a:srgbClr val="193EB0"/>
                            </a:solidFill>
                            <a:latin typeface="Cambria Math" panose="02040503050406030204" pitchFamily="18" charset="0"/>
                            <a:sym typeface="Montserrat"/>
                          </a:rPr>
                          <m:t>0</m:t>
                        </m:r>
                      </m:sub>
                    </m:sSub>
                  </m:oMath>
                </a14:m>
                <a:r>
                  <a:rPr lang="ar-AE" altLang="ko-KR" dirty="0">
                    <a:solidFill>
                      <a:srgbClr val="193EB0"/>
                    </a:solidFill>
                    <a:sym typeface="Montserrat"/>
                  </a:rPr>
                  <a:t> </a:t>
                </a:r>
                <a:endParaRPr lang="ar-AE" dirty="0">
                  <a:solidFill>
                    <a:srgbClr val="193EB0"/>
                  </a:solidFill>
                  <a:sym typeface="Montserrat"/>
                </a:endParaRPr>
              </a:p>
            </p:txBody>
          </p:sp>
        </mc:Choice>
        <mc:Fallback xmlns="">
          <p:sp>
            <p:nvSpPr>
              <p:cNvPr id="121" name="Google Shape;126;p21">
                <a:extLst>
                  <a:ext uri="{FF2B5EF4-FFF2-40B4-BE49-F238E27FC236}">
                    <a16:creationId xmlns="" xmlns:a16="http://schemas.microsoft.com/office/drawing/2014/main" xmlns:a14="http://schemas.microsoft.com/office/drawing/2010/main" id="{C1E1B705-D2F1-4C56-AD7B-B8549AC31309}"/>
                  </a:ext>
                </a:extLst>
              </p:cNvPr>
              <p:cNvSpPr txBox="1">
                <a:spLocks noRot="1" noChangeAspect="1" noMove="1" noResize="1" noEditPoints="1" noAdjustHandles="1" noChangeArrowheads="1" noChangeShapeType="1" noTextEdit="1"/>
              </p:cNvSpPr>
              <p:nvPr/>
            </p:nvSpPr>
            <p:spPr>
              <a:xfrm>
                <a:off x="1522962" y="5041853"/>
                <a:ext cx="1258506" cy="215444"/>
              </a:xfrm>
              <a:prstGeom prst="rect">
                <a:avLst/>
              </a:prstGeom>
              <a:blipFill rotWithShape="0">
                <a:blip r:embed="rId3"/>
                <a:stretch>
                  <a:fillRect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Google Shape;128;p21">
                <a:extLst>
                  <a:ext uri="{FF2B5EF4-FFF2-40B4-BE49-F238E27FC236}">
                    <a16:creationId xmlns:a16="http://schemas.microsoft.com/office/drawing/2014/main" id="{D5B44FA2-A980-4612-B80C-EA734CD12542}"/>
                  </a:ext>
                </a:extLst>
              </p:cNvPr>
              <p:cNvSpPr txBox="1"/>
              <p:nvPr/>
            </p:nvSpPr>
            <p:spPr>
              <a:xfrm>
                <a:off x="1436546" y="2214410"/>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0</m:t>
                          </m:r>
                        </m:sub>
                      </m:sSub>
                    </m:oMath>
                  </m:oMathPara>
                </a14:m>
                <a:endParaRPr dirty="0">
                  <a:sym typeface="Montserrat"/>
                </a:endParaRPr>
              </a:p>
            </p:txBody>
          </p:sp>
        </mc:Choice>
        <mc:Fallback xmlns="">
          <p:sp>
            <p:nvSpPr>
              <p:cNvPr id="126" name="Google Shape;128;p21">
                <a:extLst>
                  <a:ext uri="{FF2B5EF4-FFF2-40B4-BE49-F238E27FC236}">
                    <a16:creationId xmlns="" xmlns:a16="http://schemas.microsoft.com/office/drawing/2014/main" xmlns:a14="http://schemas.microsoft.com/office/drawing/2010/main" id="{D5B44FA2-A980-4612-B80C-EA734CD12542}"/>
                  </a:ext>
                </a:extLst>
              </p:cNvPr>
              <p:cNvSpPr txBox="1">
                <a:spLocks noRot="1" noChangeAspect="1" noMove="1" noResize="1" noEditPoints="1" noAdjustHandles="1" noChangeArrowheads="1" noChangeShapeType="1" noTextEdit="1"/>
              </p:cNvSpPr>
              <p:nvPr/>
            </p:nvSpPr>
            <p:spPr>
              <a:xfrm>
                <a:off x="1436546" y="2214410"/>
                <a:ext cx="1417386" cy="384102"/>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Google Shape;128;p21">
                <a:extLst>
                  <a:ext uri="{FF2B5EF4-FFF2-40B4-BE49-F238E27FC236}">
                    <a16:creationId xmlns:a16="http://schemas.microsoft.com/office/drawing/2014/main" id="{C749CAB8-2B68-4F85-87BC-6676FFD55127}"/>
                  </a:ext>
                </a:extLst>
              </p:cNvPr>
              <p:cNvSpPr txBox="1"/>
              <p:nvPr/>
            </p:nvSpPr>
            <p:spPr>
              <a:xfrm>
                <a:off x="2839633" y="2209929"/>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1</m:t>
                          </m:r>
                        </m:sub>
                      </m:sSub>
                    </m:oMath>
                  </m:oMathPara>
                </a14:m>
                <a:endParaRPr dirty="0">
                  <a:sym typeface="Montserrat"/>
                </a:endParaRPr>
              </a:p>
            </p:txBody>
          </p:sp>
        </mc:Choice>
        <mc:Fallback xmlns="">
          <p:sp>
            <p:nvSpPr>
              <p:cNvPr id="127" name="Google Shape;128;p21">
                <a:extLst>
                  <a:ext uri="{FF2B5EF4-FFF2-40B4-BE49-F238E27FC236}">
                    <a16:creationId xmlns="" xmlns:a16="http://schemas.microsoft.com/office/drawing/2014/main" xmlns:a14="http://schemas.microsoft.com/office/drawing/2010/main" id="{C749CAB8-2B68-4F85-87BC-6676FFD55127}"/>
                  </a:ext>
                </a:extLst>
              </p:cNvPr>
              <p:cNvSpPr txBox="1">
                <a:spLocks noRot="1" noChangeAspect="1" noMove="1" noResize="1" noEditPoints="1" noAdjustHandles="1" noChangeArrowheads="1" noChangeShapeType="1" noTextEdit="1"/>
              </p:cNvSpPr>
              <p:nvPr/>
            </p:nvSpPr>
            <p:spPr>
              <a:xfrm>
                <a:off x="2839633" y="2209929"/>
                <a:ext cx="1417386" cy="384102"/>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Google Shape;128;p21">
                <a:extLst>
                  <a:ext uri="{FF2B5EF4-FFF2-40B4-BE49-F238E27FC236}">
                    <a16:creationId xmlns:a16="http://schemas.microsoft.com/office/drawing/2014/main" id="{0EBA3755-4B71-40B2-8FD6-5C4C51BF82B9}"/>
                  </a:ext>
                </a:extLst>
              </p:cNvPr>
              <p:cNvSpPr txBox="1"/>
              <p:nvPr/>
            </p:nvSpPr>
            <p:spPr>
              <a:xfrm>
                <a:off x="4241268" y="2212845"/>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2</m:t>
                          </m:r>
                        </m:sub>
                      </m:sSub>
                    </m:oMath>
                  </m:oMathPara>
                </a14:m>
                <a:endParaRPr dirty="0">
                  <a:sym typeface="Montserrat"/>
                </a:endParaRPr>
              </a:p>
            </p:txBody>
          </p:sp>
        </mc:Choice>
        <mc:Fallback xmlns="">
          <p:sp>
            <p:nvSpPr>
              <p:cNvPr id="128" name="Google Shape;128;p21">
                <a:extLst>
                  <a:ext uri="{FF2B5EF4-FFF2-40B4-BE49-F238E27FC236}">
                    <a16:creationId xmlns="" xmlns:a16="http://schemas.microsoft.com/office/drawing/2014/main" xmlns:a14="http://schemas.microsoft.com/office/drawing/2010/main" id="{0EBA3755-4B71-40B2-8FD6-5C4C51BF82B9}"/>
                  </a:ext>
                </a:extLst>
              </p:cNvPr>
              <p:cNvSpPr txBox="1">
                <a:spLocks noRot="1" noChangeAspect="1" noMove="1" noResize="1" noEditPoints="1" noAdjustHandles="1" noChangeArrowheads="1" noChangeShapeType="1" noTextEdit="1"/>
              </p:cNvSpPr>
              <p:nvPr/>
            </p:nvSpPr>
            <p:spPr>
              <a:xfrm>
                <a:off x="4241268" y="2212845"/>
                <a:ext cx="1417386" cy="384102"/>
              </a:xfrm>
              <a:prstGeom prst="rect">
                <a:avLst/>
              </a:prstGeom>
              <a:blipFill rotWithShape="0">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Google Shape;128;p21">
                <a:extLst>
                  <a:ext uri="{FF2B5EF4-FFF2-40B4-BE49-F238E27FC236}">
                    <a16:creationId xmlns:a16="http://schemas.microsoft.com/office/drawing/2014/main" id="{B36EA6EE-090B-464C-AA3C-C2EE793AEDE8}"/>
                  </a:ext>
                </a:extLst>
              </p:cNvPr>
              <p:cNvSpPr txBox="1"/>
              <p:nvPr/>
            </p:nvSpPr>
            <p:spPr>
              <a:xfrm>
                <a:off x="5642903" y="2212845"/>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3</m:t>
                          </m:r>
                        </m:sub>
                      </m:sSub>
                    </m:oMath>
                  </m:oMathPara>
                </a14:m>
                <a:endParaRPr dirty="0">
                  <a:sym typeface="Montserrat"/>
                </a:endParaRPr>
              </a:p>
            </p:txBody>
          </p:sp>
        </mc:Choice>
        <mc:Fallback xmlns="">
          <p:sp>
            <p:nvSpPr>
              <p:cNvPr id="129" name="Google Shape;128;p21">
                <a:extLst>
                  <a:ext uri="{FF2B5EF4-FFF2-40B4-BE49-F238E27FC236}">
                    <a16:creationId xmlns="" xmlns:a16="http://schemas.microsoft.com/office/drawing/2014/main" xmlns:a14="http://schemas.microsoft.com/office/drawing/2010/main" id="{B36EA6EE-090B-464C-AA3C-C2EE793AEDE8}"/>
                  </a:ext>
                </a:extLst>
              </p:cNvPr>
              <p:cNvSpPr txBox="1">
                <a:spLocks noRot="1" noChangeAspect="1" noMove="1" noResize="1" noEditPoints="1" noAdjustHandles="1" noChangeArrowheads="1" noChangeShapeType="1" noTextEdit="1"/>
              </p:cNvSpPr>
              <p:nvPr/>
            </p:nvSpPr>
            <p:spPr>
              <a:xfrm>
                <a:off x="5642903" y="2212845"/>
                <a:ext cx="1417386" cy="384102"/>
              </a:xfrm>
              <a:prstGeom prst="rect">
                <a:avLst/>
              </a:prstGeom>
              <a:blipFill rotWithShape="0">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Google Shape;128;p21">
                <a:extLst>
                  <a:ext uri="{FF2B5EF4-FFF2-40B4-BE49-F238E27FC236}">
                    <a16:creationId xmlns:a16="http://schemas.microsoft.com/office/drawing/2014/main" id="{7AE476EC-0F25-45FF-8FC1-ECFFE046DCD8}"/>
                  </a:ext>
                </a:extLst>
              </p:cNvPr>
              <p:cNvSpPr txBox="1"/>
              <p:nvPr/>
            </p:nvSpPr>
            <p:spPr>
              <a:xfrm>
                <a:off x="7048893" y="2204864"/>
                <a:ext cx="1417386" cy="3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sym typeface="Montserrat"/>
                            </a:rPr>
                          </m:ctrlPr>
                        </m:sSubPr>
                        <m:e>
                          <m:r>
                            <a:rPr lang="en-US" altLang="ko-KR">
                              <a:latin typeface="Cambria Math" panose="02040503050406030204" pitchFamily="18" charset="0"/>
                              <a:sym typeface="Montserrat"/>
                            </a:rPr>
                            <m:t>𝑌</m:t>
                          </m:r>
                        </m:e>
                        <m:sub>
                          <m:r>
                            <a:rPr lang="en-US" altLang="ko-KR">
                              <a:latin typeface="Cambria Math" panose="02040503050406030204" pitchFamily="18" charset="0"/>
                              <a:sym typeface="Montserrat"/>
                            </a:rPr>
                            <m:t>4</m:t>
                          </m:r>
                        </m:sub>
                      </m:sSub>
                    </m:oMath>
                  </m:oMathPara>
                </a14:m>
                <a:endParaRPr dirty="0">
                  <a:sym typeface="Montserrat"/>
                </a:endParaRPr>
              </a:p>
            </p:txBody>
          </p:sp>
        </mc:Choice>
        <mc:Fallback xmlns="">
          <p:sp>
            <p:nvSpPr>
              <p:cNvPr id="130" name="Google Shape;128;p21">
                <a:extLst>
                  <a:ext uri="{FF2B5EF4-FFF2-40B4-BE49-F238E27FC236}">
                    <a16:creationId xmlns="" xmlns:a16="http://schemas.microsoft.com/office/drawing/2014/main" xmlns:a14="http://schemas.microsoft.com/office/drawing/2010/main" id="{7AE476EC-0F25-45FF-8FC1-ECFFE046DCD8}"/>
                  </a:ext>
                </a:extLst>
              </p:cNvPr>
              <p:cNvSpPr txBox="1">
                <a:spLocks noRot="1" noChangeAspect="1" noMove="1" noResize="1" noEditPoints="1" noAdjustHandles="1" noChangeArrowheads="1" noChangeShapeType="1" noTextEdit="1"/>
              </p:cNvSpPr>
              <p:nvPr/>
            </p:nvSpPr>
            <p:spPr>
              <a:xfrm>
                <a:off x="7048893" y="2204864"/>
                <a:ext cx="1417386" cy="384102"/>
              </a:xfrm>
              <a:prstGeom prst="rect">
                <a:avLst/>
              </a:prstGeom>
              <a:blipFill rotWithShape="0">
                <a:blip r:embed="rId8"/>
                <a:stretch>
                  <a:fillRect/>
                </a:stretch>
              </a:blipFill>
              <a:ln>
                <a:noFill/>
              </a:ln>
            </p:spPr>
            <p:txBody>
              <a:bodyPr/>
              <a:lstStyle/>
              <a:p>
                <a:r>
                  <a:rPr lang="en-US">
                    <a:noFill/>
                  </a:rPr>
                  <a:t> </a:t>
                </a:r>
              </a:p>
            </p:txBody>
          </p:sp>
        </mc:Fallback>
      </mc:AlternateContent>
      <p:sp>
        <p:nvSpPr>
          <p:cNvPr id="131" name="Google Shape;290;p29">
            <a:extLst>
              <a:ext uri="{FF2B5EF4-FFF2-40B4-BE49-F238E27FC236}">
                <a16:creationId xmlns:a16="http://schemas.microsoft.com/office/drawing/2014/main" id="{499F5D5C-C48E-4D89-8AA3-B751541B55D7}"/>
              </a:ext>
            </a:extLst>
          </p:cNvPr>
          <p:cNvSpPr/>
          <p:nvPr/>
        </p:nvSpPr>
        <p:spPr>
          <a:xfrm>
            <a:off x="1775731"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 name="Google Shape;296;p29">
            <a:extLst>
              <a:ext uri="{FF2B5EF4-FFF2-40B4-BE49-F238E27FC236}">
                <a16:creationId xmlns:a16="http://schemas.microsoft.com/office/drawing/2014/main" id="{E35D038E-68DD-4ACE-B47F-9A6E982503A3}"/>
              </a:ext>
            </a:extLst>
          </p:cNvPr>
          <p:cNvSpPr/>
          <p:nvPr/>
        </p:nvSpPr>
        <p:spPr>
          <a:xfrm>
            <a:off x="317736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 name="Google Shape;302;p29">
            <a:extLst>
              <a:ext uri="{FF2B5EF4-FFF2-40B4-BE49-F238E27FC236}">
                <a16:creationId xmlns:a16="http://schemas.microsoft.com/office/drawing/2014/main" id="{BAE1C14E-5FDF-4EEC-A2E2-E5FBF6708BC4}"/>
              </a:ext>
            </a:extLst>
          </p:cNvPr>
          <p:cNvSpPr/>
          <p:nvPr/>
        </p:nvSpPr>
        <p:spPr>
          <a:xfrm>
            <a:off x="4579002"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 name="Google Shape;308;p29">
            <a:extLst>
              <a:ext uri="{FF2B5EF4-FFF2-40B4-BE49-F238E27FC236}">
                <a16:creationId xmlns:a16="http://schemas.microsoft.com/office/drawing/2014/main" id="{F93AF4F7-D9A3-4621-B967-F9C574C558D6}"/>
              </a:ext>
            </a:extLst>
          </p:cNvPr>
          <p:cNvSpPr/>
          <p:nvPr/>
        </p:nvSpPr>
        <p:spPr>
          <a:xfrm>
            <a:off x="5980637"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 name="Google Shape;314;p29">
            <a:extLst>
              <a:ext uri="{FF2B5EF4-FFF2-40B4-BE49-F238E27FC236}">
                <a16:creationId xmlns:a16="http://schemas.microsoft.com/office/drawing/2014/main" id="{E86781DD-9DAC-4A51-A623-F32737656C87}"/>
              </a:ext>
            </a:extLst>
          </p:cNvPr>
          <p:cNvSpPr/>
          <p:nvPr/>
        </p:nvSpPr>
        <p:spPr>
          <a:xfrm>
            <a:off x="7382273" y="3437642"/>
            <a:ext cx="750626" cy="750626"/>
          </a:xfrm>
          <a:prstGeom prst="ellipse">
            <a:avLst/>
          </a:prstGeom>
          <a:solidFill>
            <a:srgbClr val="193EB0">
              <a:alpha val="20000"/>
            </a:srgbClr>
          </a:solidFill>
          <a:ln w="19050"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368946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89683" y="3133792"/>
            <a:ext cx="8282210"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Mạng nơ-ron hồi quy (RNN) cho mô hình hóa dữ liệu tuần tự</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2.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11" name="그룹 10">
            <a:extLst>
              <a:ext uri="{FF2B5EF4-FFF2-40B4-BE49-F238E27FC236}">
                <a16:creationId xmlns:a16="http://schemas.microsoft.com/office/drawing/2014/main" id="{78C7822F-4A92-4B26-8069-24743E91C31D}"/>
              </a:ext>
            </a:extLst>
          </p:cNvPr>
          <p:cNvGrpSpPr/>
          <p:nvPr/>
        </p:nvGrpSpPr>
        <p:grpSpPr>
          <a:xfrm>
            <a:off x="1051140" y="4437112"/>
            <a:ext cx="5700472" cy="707780"/>
            <a:chOff x="1051307" y="4065033"/>
            <a:chExt cx="5700472" cy="707780"/>
          </a:xfrm>
        </p:grpSpPr>
        <p:sp>
          <p:nvSpPr>
            <p:cNvPr id="12" name="직사각형 11">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2.1. Giới thiệu về Mạng nơ-ron hồi quy (RNN)</a:t>
              </a:r>
              <a:endParaRPr kumimoji="1" lang="en-US" altLang="ko-KR" sz="1799" dirty="0">
                <a:solidFill>
                  <a:prstClr val="white">
                    <a:lumMod val="65000"/>
                  </a:prstClr>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2.2. Ô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nhớ</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dài-ngắn</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hạn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15" name="직사각형 14">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558767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Ô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nhớ</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dài-ngắn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hạn</a:t>
              </a:r>
              <a:endParaRPr lang="en-US" altLang="ko-KR"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Ô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nhớ</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dài-ngắn</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hạn</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Ô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nhớ</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dài-ngắn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(LSTM):</a:t>
              </a: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4460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Cải thiện các ô RNN thông thường và duy trì tương quan lâu dài. </a:t>
            </a:r>
          </a:p>
        </p:txBody>
      </p:sp>
      <p:sp>
        <p:nvSpPr>
          <p:cNvPr id="11" name="Google Shape;784;p60">
            <a:extLst>
              <a:ext uri="{FF2B5EF4-FFF2-40B4-BE49-F238E27FC236}">
                <a16:creationId xmlns:a16="http://schemas.microsoft.com/office/drawing/2014/main" id="{D8AD4D02-E6E3-41FD-959A-B3B62E604B58}"/>
              </a:ext>
            </a:extLst>
          </p:cNvPr>
          <p:cNvSpPr/>
          <p:nvPr/>
        </p:nvSpPr>
        <p:spPr>
          <a:xfrm>
            <a:off x="2913491" y="3364242"/>
            <a:ext cx="3608000" cy="1997682"/>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dirty="0">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2" name="Google Shape;785;p60">
            <a:extLst>
              <a:ext uri="{FF2B5EF4-FFF2-40B4-BE49-F238E27FC236}">
                <a16:creationId xmlns:a16="http://schemas.microsoft.com/office/drawing/2014/main" id="{1CEE22A5-06A2-4492-87FC-714F4582160E}"/>
              </a:ext>
            </a:extLst>
          </p:cNvPr>
          <p:cNvCxnSpPr/>
          <p:nvPr/>
        </p:nvCxnSpPr>
        <p:spPr>
          <a:xfrm>
            <a:off x="2356787" y="3642322"/>
            <a:ext cx="549430" cy="0"/>
          </a:xfrm>
          <a:prstGeom prst="straightConnector1">
            <a:avLst/>
          </a:prstGeom>
          <a:noFill/>
          <a:ln w="19050" cap="flat" cmpd="sng">
            <a:solidFill>
              <a:srgbClr val="000000"/>
            </a:solidFill>
            <a:prstDash val="solid"/>
            <a:round/>
            <a:headEnd type="none" w="med" len="med"/>
            <a:tailEnd type="triangle" w="med" len="med"/>
          </a:ln>
        </p:spPr>
      </p:cxnSp>
      <p:cxnSp>
        <p:nvCxnSpPr>
          <p:cNvPr id="13" name="Google Shape;786;p60">
            <a:extLst>
              <a:ext uri="{FF2B5EF4-FFF2-40B4-BE49-F238E27FC236}">
                <a16:creationId xmlns:a16="http://schemas.microsoft.com/office/drawing/2014/main" id="{C7D8FDE0-F5EA-4163-AF14-54928735D6EB}"/>
              </a:ext>
            </a:extLst>
          </p:cNvPr>
          <p:cNvCxnSpPr/>
          <p:nvPr/>
        </p:nvCxnSpPr>
        <p:spPr>
          <a:xfrm>
            <a:off x="2356787" y="5103956"/>
            <a:ext cx="549430" cy="0"/>
          </a:xfrm>
          <a:prstGeom prst="straightConnector1">
            <a:avLst/>
          </a:prstGeom>
          <a:noFill/>
          <a:ln w="19050" cap="flat" cmpd="sng">
            <a:solidFill>
              <a:srgbClr val="000000"/>
            </a:solidFill>
            <a:prstDash val="solid"/>
            <a:round/>
            <a:headEnd type="none" w="med" len="med"/>
            <a:tailEnd type="triangle" w="med" len="med"/>
          </a:ln>
        </p:spPr>
      </p:cxnSp>
      <p:cxnSp>
        <p:nvCxnSpPr>
          <p:cNvPr id="14" name="Google Shape;787;p60">
            <a:extLst>
              <a:ext uri="{FF2B5EF4-FFF2-40B4-BE49-F238E27FC236}">
                <a16:creationId xmlns:a16="http://schemas.microsoft.com/office/drawing/2014/main" id="{68D65361-A0FC-4E7F-9304-AE6B1D3D083C}"/>
              </a:ext>
            </a:extLst>
          </p:cNvPr>
          <p:cNvCxnSpPr/>
          <p:nvPr/>
        </p:nvCxnSpPr>
        <p:spPr>
          <a:xfrm>
            <a:off x="2934392" y="3642300"/>
            <a:ext cx="4092576" cy="0"/>
          </a:xfrm>
          <a:prstGeom prst="straightConnector1">
            <a:avLst/>
          </a:prstGeom>
          <a:noFill/>
          <a:ln w="19050" cap="flat" cmpd="sng">
            <a:solidFill>
              <a:srgbClr val="000000"/>
            </a:solidFill>
            <a:prstDash val="solid"/>
            <a:round/>
            <a:headEnd type="none" w="med" len="med"/>
            <a:tailEnd type="triangle" w="med" len="med"/>
          </a:ln>
        </p:spPr>
      </p:cxnSp>
      <p:cxnSp>
        <p:nvCxnSpPr>
          <p:cNvPr id="15" name="Google Shape;788;p60">
            <a:extLst>
              <a:ext uri="{FF2B5EF4-FFF2-40B4-BE49-F238E27FC236}">
                <a16:creationId xmlns:a16="http://schemas.microsoft.com/office/drawing/2014/main" id="{39F022DE-BCA2-4515-9389-86E865FF6D91}"/>
              </a:ext>
            </a:extLst>
          </p:cNvPr>
          <p:cNvCxnSpPr>
            <a:cxnSpLocks/>
          </p:cNvCxnSpPr>
          <p:nvPr/>
        </p:nvCxnSpPr>
        <p:spPr>
          <a:xfrm>
            <a:off x="5695950" y="5088166"/>
            <a:ext cx="1329450" cy="1"/>
          </a:xfrm>
          <a:prstGeom prst="straightConnector1">
            <a:avLst/>
          </a:prstGeom>
          <a:noFill/>
          <a:ln w="19050" cap="flat" cmpd="sng">
            <a:solidFill>
              <a:srgbClr val="000000"/>
            </a:solidFill>
            <a:prstDash val="solid"/>
            <a:round/>
            <a:headEnd type="none" w="med" len="med"/>
            <a:tailEnd type="triangle" w="med" len="med"/>
          </a:ln>
        </p:spPr>
      </p:cxnSp>
      <p:sp>
        <p:nvSpPr>
          <p:cNvPr id="16" name="Google Shape;793;p60">
            <a:extLst>
              <a:ext uri="{FF2B5EF4-FFF2-40B4-BE49-F238E27FC236}">
                <a16:creationId xmlns:a16="http://schemas.microsoft.com/office/drawing/2014/main" id="{FD915CBE-6471-4D67-90CB-4DD26AA5D9C7}"/>
              </a:ext>
            </a:extLst>
          </p:cNvPr>
          <p:cNvSpPr/>
          <p:nvPr/>
        </p:nvSpPr>
        <p:spPr>
          <a:xfrm>
            <a:off x="3664781" y="4515960"/>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7" name="Google Shape;795;p60">
            <a:extLst>
              <a:ext uri="{FF2B5EF4-FFF2-40B4-BE49-F238E27FC236}">
                <a16:creationId xmlns:a16="http://schemas.microsoft.com/office/drawing/2014/main" id="{D8B5D026-4A89-4554-ADC2-ADF6B38642A0}"/>
              </a:ext>
            </a:extLst>
          </p:cNvPr>
          <p:cNvSpPr/>
          <p:nvPr/>
        </p:nvSpPr>
        <p:spPr>
          <a:xfrm>
            <a:off x="4938729" y="4515960"/>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8" name="Google Shape;796;p60">
            <a:extLst>
              <a:ext uri="{FF2B5EF4-FFF2-40B4-BE49-F238E27FC236}">
                <a16:creationId xmlns:a16="http://schemas.microsoft.com/office/drawing/2014/main" id="{186E61EE-6F96-4D07-809D-32D8EF7B6714}"/>
              </a:ext>
            </a:extLst>
          </p:cNvPr>
          <p:cNvSpPr/>
          <p:nvPr/>
        </p:nvSpPr>
        <p:spPr>
          <a:xfrm>
            <a:off x="3091119" y="3477133"/>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sz="2000" dirty="0">
              <a:latin typeface="Cambria Math" panose="02040503050406030204" pitchFamily="18" charset="0"/>
              <a:cs typeface="Times New Roman" panose="02020603050405020304" pitchFamily="18" charset="0"/>
              <a:sym typeface="Montserrat"/>
            </a:endParaRPr>
          </a:p>
        </p:txBody>
      </p:sp>
      <p:sp>
        <p:nvSpPr>
          <p:cNvPr id="19" name="Google Shape;798;p60">
            <a:extLst>
              <a:ext uri="{FF2B5EF4-FFF2-40B4-BE49-F238E27FC236}">
                <a16:creationId xmlns:a16="http://schemas.microsoft.com/office/drawing/2014/main" id="{A7589336-C590-436C-A3DC-72528509E4A9}"/>
              </a:ext>
            </a:extLst>
          </p:cNvPr>
          <p:cNvSpPr/>
          <p:nvPr/>
        </p:nvSpPr>
        <p:spPr>
          <a:xfrm>
            <a:off x="4341027" y="3455043"/>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en" altLang="ko-KR" sz="2000">
                <a:latin typeface="Cambria Math" panose="02040503050406030204" pitchFamily="18" charset="0"/>
                <a:cs typeface="Times New Roman" panose="02020603050405020304" pitchFamily="18" charset="0"/>
                <a:sym typeface="Montserrat"/>
              </a:rPr>
              <a:t>+</a:t>
            </a:r>
            <a:endParaRPr lang="en" altLang="ko-KR" sz="2000" dirty="0">
              <a:latin typeface="Cambria Math" panose="02040503050406030204" pitchFamily="18" charset="0"/>
              <a:cs typeface="Times New Roman" panose="02020603050405020304" pitchFamily="18" charset="0"/>
              <a:sym typeface="Montserrat"/>
            </a:endParaRPr>
          </a:p>
        </p:txBody>
      </p:sp>
      <p:cxnSp>
        <p:nvCxnSpPr>
          <p:cNvPr id="20" name="Google Shape;800;p60">
            <a:extLst>
              <a:ext uri="{FF2B5EF4-FFF2-40B4-BE49-F238E27FC236}">
                <a16:creationId xmlns:a16="http://schemas.microsoft.com/office/drawing/2014/main" id="{648E2423-5B1E-4556-8721-2F0F740F4FB8}"/>
              </a:ext>
            </a:extLst>
          </p:cNvPr>
          <p:cNvCxnSpPr>
            <a:endCxn id="16" idx="2"/>
          </p:cNvCxnSpPr>
          <p:nvPr/>
        </p:nvCxnSpPr>
        <p:spPr>
          <a:xfrm flipV="1">
            <a:off x="3905172" y="4846338"/>
            <a:ext cx="1" cy="257618"/>
          </a:xfrm>
          <a:prstGeom prst="straightConnector1">
            <a:avLst/>
          </a:prstGeom>
          <a:noFill/>
          <a:ln w="19050" cap="flat" cmpd="sng">
            <a:solidFill>
              <a:srgbClr val="000000"/>
            </a:solidFill>
            <a:prstDash val="solid"/>
            <a:round/>
            <a:headEnd type="none" w="med" len="med"/>
            <a:tailEnd type="none" w="med" len="med"/>
          </a:ln>
        </p:spPr>
      </p:cxnSp>
      <p:cxnSp>
        <p:nvCxnSpPr>
          <p:cNvPr id="21" name="Google Shape;802;p60">
            <a:extLst>
              <a:ext uri="{FF2B5EF4-FFF2-40B4-BE49-F238E27FC236}">
                <a16:creationId xmlns:a16="http://schemas.microsoft.com/office/drawing/2014/main" id="{AE057F7D-4D87-49EA-B315-9C7E00C3252F}"/>
              </a:ext>
            </a:extLst>
          </p:cNvPr>
          <p:cNvCxnSpPr>
            <a:cxnSpLocks/>
          </p:cNvCxnSpPr>
          <p:nvPr/>
        </p:nvCxnSpPr>
        <p:spPr>
          <a:xfrm flipV="1">
            <a:off x="5179121" y="4846340"/>
            <a:ext cx="0" cy="258914"/>
          </a:xfrm>
          <a:prstGeom prst="straightConnector1">
            <a:avLst/>
          </a:prstGeom>
          <a:noFill/>
          <a:ln w="19050" cap="flat" cmpd="sng">
            <a:solidFill>
              <a:srgbClr val="000000"/>
            </a:solidFill>
            <a:prstDash val="solid"/>
            <a:round/>
            <a:headEnd type="none" w="med" len="med"/>
            <a:tailEnd type="none" w="med" len="med"/>
          </a:ln>
        </p:spPr>
      </p:cxnSp>
      <p:cxnSp>
        <p:nvCxnSpPr>
          <p:cNvPr id="22" name="Google Shape;803;p60">
            <a:extLst>
              <a:ext uri="{FF2B5EF4-FFF2-40B4-BE49-F238E27FC236}">
                <a16:creationId xmlns:a16="http://schemas.microsoft.com/office/drawing/2014/main" id="{04D40C26-A6F9-42C3-AAE6-52801888893B}"/>
              </a:ext>
            </a:extLst>
          </p:cNvPr>
          <p:cNvCxnSpPr>
            <a:cxnSpLocks/>
            <a:endCxn id="18" idx="4"/>
          </p:cNvCxnSpPr>
          <p:nvPr/>
        </p:nvCxnSpPr>
        <p:spPr>
          <a:xfrm flipV="1">
            <a:off x="3256308" y="3807511"/>
            <a:ext cx="0" cy="1291393"/>
          </a:xfrm>
          <a:prstGeom prst="straightConnector1">
            <a:avLst/>
          </a:prstGeom>
          <a:noFill/>
          <a:ln w="19050" cap="flat" cmpd="sng">
            <a:solidFill>
              <a:srgbClr val="000000"/>
            </a:solidFill>
            <a:prstDash val="solid"/>
            <a:round/>
            <a:headEnd type="none" w="med" len="med"/>
            <a:tailEnd type="triangle" w="med" len="med"/>
          </a:ln>
        </p:spPr>
      </p:cxnSp>
      <p:sp>
        <p:nvSpPr>
          <p:cNvPr id="30" name="Google Shape;804;p60">
            <a:extLst>
              <a:ext uri="{FF2B5EF4-FFF2-40B4-BE49-F238E27FC236}">
                <a16:creationId xmlns:a16="http://schemas.microsoft.com/office/drawing/2014/main" id="{8B7F8621-DB27-467C-A009-33963E35C4DE}"/>
              </a:ext>
            </a:extLst>
          </p:cNvPr>
          <p:cNvSpPr/>
          <p:nvPr/>
        </p:nvSpPr>
        <p:spPr>
          <a:xfrm>
            <a:off x="3015916" y="4515960"/>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cxnSp>
        <p:nvCxnSpPr>
          <p:cNvPr id="31" name="Google Shape;805;p60">
            <a:extLst>
              <a:ext uri="{FF2B5EF4-FFF2-40B4-BE49-F238E27FC236}">
                <a16:creationId xmlns:a16="http://schemas.microsoft.com/office/drawing/2014/main" id="{55DC9E70-2994-4266-A683-C2A3B5C8A050}"/>
              </a:ext>
            </a:extLst>
          </p:cNvPr>
          <p:cNvCxnSpPr>
            <a:cxnSpLocks/>
            <a:stCxn id="16" idx="0"/>
            <a:endCxn id="39" idx="2"/>
          </p:cNvCxnSpPr>
          <p:nvPr/>
        </p:nvCxnSpPr>
        <p:spPr>
          <a:xfrm rot="5400000" flipH="1" flipV="1">
            <a:off x="3964971" y="4139904"/>
            <a:ext cx="316259" cy="435854"/>
          </a:xfrm>
          <a:prstGeom prst="curvedConnector2">
            <a:avLst/>
          </a:prstGeom>
          <a:noFill/>
          <a:ln w="19050" cap="flat" cmpd="sng">
            <a:solidFill>
              <a:srgbClr val="000000"/>
            </a:solidFill>
            <a:prstDash val="solid"/>
            <a:round/>
            <a:headEnd type="none" w="med" len="med"/>
            <a:tailEnd type="triangle" w="med" len="med"/>
          </a:ln>
        </p:spPr>
      </p:cxnSp>
      <p:cxnSp>
        <p:nvCxnSpPr>
          <p:cNvPr id="32" name="Google Shape;806;p60">
            <a:extLst>
              <a:ext uri="{FF2B5EF4-FFF2-40B4-BE49-F238E27FC236}">
                <a16:creationId xmlns:a16="http://schemas.microsoft.com/office/drawing/2014/main" id="{1FDE47B1-0208-4936-8BF3-EB10B8E6ECC4}"/>
              </a:ext>
            </a:extLst>
          </p:cNvPr>
          <p:cNvCxnSpPr>
            <a:cxnSpLocks/>
            <a:endCxn id="19" idx="4"/>
          </p:cNvCxnSpPr>
          <p:nvPr/>
        </p:nvCxnSpPr>
        <p:spPr>
          <a:xfrm flipV="1">
            <a:off x="4506207" y="3785421"/>
            <a:ext cx="10" cy="1302744"/>
          </a:xfrm>
          <a:prstGeom prst="straightConnector1">
            <a:avLst/>
          </a:prstGeom>
          <a:noFill/>
          <a:ln w="19050" cap="flat" cmpd="sng">
            <a:solidFill>
              <a:srgbClr val="000000"/>
            </a:solidFill>
            <a:prstDash val="solid"/>
            <a:round/>
            <a:headEnd type="none" w="med" len="med"/>
            <a:tailEnd type="triangle" w="med" len="med"/>
          </a:ln>
        </p:spPr>
      </p:cxnSp>
      <p:cxnSp>
        <p:nvCxnSpPr>
          <p:cNvPr id="33" name="Google Shape;808;p60">
            <a:extLst>
              <a:ext uri="{FF2B5EF4-FFF2-40B4-BE49-F238E27FC236}">
                <a16:creationId xmlns:a16="http://schemas.microsoft.com/office/drawing/2014/main" id="{D0646713-3CF9-4FFE-9777-E9F1DFB8BC4B}"/>
              </a:ext>
            </a:extLst>
          </p:cNvPr>
          <p:cNvCxnSpPr>
            <a:cxnSpLocks/>
            <a:stCxn id="17" idx="0"/>
            <a:endCxn id="37" idx="2"/>
          </p:cNvCxnSpPr>
          <p:nvPr/>
        </p:nvCxnSpPr>
        <p:spPr>
          <a:xfrm rot="5400000" flipH="1" flipV="1">
            <a:off x="5325670" y="4298472"/>
            <a:ext cx="70940" cy="364037"/>
          </a:xfrm>
          <a:prstGeom prst="curvedConnector2">
            <a:avLst/>
          </a:prstGeom>
          <a:noFill/>
          <a:ln w="19050" cap="flat" cmpd="sng">
            <a:solidFill>
              <a:srgbClr val="000000"/>
            </a:solidFill>
            <a:prstDash val="solid"/>
            <a:round/>
            <a:headEnd type="none" w="med" len="med"/>
            <a:tailEnd type="triangle" w="med" len="med"/>
          </a:ln>
        </p:spPr>
      </p:cxnSp>
      <p:cxnSp>
        <p:nvCxnSpPr>
          <p:cNvPr id="34" name="Google Shape;812;p60">
            <a:extLst>
              <a:ext uri="{FF2B5EF4-FFF2-40B4-BE49-F238E27FC236}">
                <a16:creationId xmlns:a16="http://schemas.microsoft.com/office/drawing/2014/main" id="{B5F5F007-9521-42B2-9500-4070A5A3F6BD}"/>
              </a:ext>
            </a:extLst>
          </p:cNvPr>
          <p:cNvCxnSpPr>
            <a:cxnSpLocks/>
          </p:cNvCxnSpPr>
          <p:nvPr/>
        </p:nvCxnSpPr>
        <p:spPr>
          <a:xfrm flipV="1">
            <a:off x="5704970" y="3642215"/>
            <a:ext cx="1963" cy="1451609"/>
          </a:xfrm>
          <a:prstGeom prst="straightConnector1">
            <a:avLst/>
          </a:prstGeom>
          <a:noFill/>
          <a:ln w="19050" cap="flat" cmpd="sng">
            <a:solidFill>
              <a:srgbClr val="000000"/>
            </a:solidFill>
            <a:prstDash val="solid"/>
            <a:round/>
            <a:headEnd type="none" w="med" len="med"/>
            <a:tailEnd type="none" w="med" len="med"/>
          </a:ln>
        </p:spPr>
      </p:cxnSp>
      <p:cxnSp>
        <p:nvCxnSpPr>
          <p:cNvPr id="35" name="Google Shape;816;p60">
            <a:extLst>
              <a:ext uri="{FF2B5EF4-FFF2-40B4-BE49-F238E27FC236}">
                <a16:creationId xmlns:a16="http://schemas.microsoft.com/office/drawing/2014/main" id="{99932C16-29BB-4AE3-9045-8933E1E3ACCC}"/>
              </a:ext>
            </a:extLst>
          </p:cNvPr>
          <p:cNvCxnSpPr>
            <a:cxnSpLocks/>
          </p:cNvCxnSpPr>
          <p:nvPr/>
        </p:nvCxnSpPr>
        <p:spPr>
          <a:xfrm flipV="1">
            <a:off x="2925528" y="5094863"/>
            <a:ext cx="2260113" cy="0"/>
          </a:xfrm>
          <a:prstGeom prst="straightConnector1">
            <a:avLst/>
          </a:prstGeom>
          <a:noFill/>
          <a:ln w="19050" cap="flat" cmpd="sng">
            <a:solidFill>
              <a:srgbClr val="000000"/>
            </a:solidFill>
            <a:prstDash val="solid"/>
            <a:round/>
            <a:headEnd type="none" w="med" len="med"/>
            <a:tailEnd type="none" w="med" len="med"/>
          </a:ln>
        </p:spPr>
      </p:cxnSp>
      <p:sp>
        <p:nvSpPr>
          <p:cNvPr id="36" name="Google Shape;811;p60">
            <a:extLst>
              <a:ext uri="{FF2B5EF4-FFF2-40B4-BE49-F238E27FC236}">
                <a16:creationId xmlns:a16="http://schemas.microsoft.com/office/drawing/2014/main" id="{A99D2D9D-9038-4526-8445-6F0BAE0C0138}"/>
              </a:ext>
            </a:extLst>
          </p:cNvPr>
          <p:cNvSpPr/>
          <p:nvPr/>
        </p:nvSpPr>
        <p:spPr>
          <a:xfrm>
            <a:off x="5467313" y="3817303"/>
            <a:ext cx="480784" cy="22213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endParaRPr sz="2000">
              <a:latin typeface="SamsungOne-400" panose="020B0503030303020204" pitchFamily="34" charset="0"/>
              <a:cs typeface="Times New Roman" panose="02020603050405020304" pitchFamily="18" charset="0"/>
            </a:endParaRPr>
          </a:p>
        </p:txBody>
      </p:sp>
      <p:sp>
        <p:nvSpPr>
          <p:cNvPr id="37" name="Google Shape;799;p60">
            <a:extLst>
              <a:ext uri="{FF2B5EF4-FFF2-40B4-BE49-F238E27FC236}">
                <a16:creationId xmlns:a16="http://schemas.microsoft.com/office/drawing/2014/main" id="{19413C57-486D-4937-8838-487711B1627B}"/>
              </a:ext>
            </a:extLst>
          </p:cNvPr>
          <p:cNvSpPr/>
          <p:nvPr/>
        </p:nvSpPr>
        <p:spPr>
          <a:xfrm>
            <a:off x="5543158" y="4279832"/>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lang="ko-KR" altLang="en-US" sz="2000" dirty="0">
              <a:latin typeface="Cambria Math" panose="02040503050406030204" pitchFamily="18" charset="0"/>
              <a:cs typeface="Times New Roman" panose="02020603050405020304" pitchFamily="18" charset="0"/>
              <a:sym typeface="Montserrat"/>
            </a:endParaRPr>
          </a:p>
        </p:txBody>
      </p:sp>
      <p:sp>
        <p:nvSpPr>
          <p:cNvPr id="38" name="Google Shape;794;p60">
            <a:extLst>
              <a:ext uri="{FF2B5EF4-FFF2-40B4-BE49-F238E27FC236}">
                <a16:creationId xmlns:a16="http://schemas.microsoft.com/office/drawing/2014/main" id="{A919ED92-8B74-4E68-BD48-24FB05F23965}"/>
              </a:ext>
            </a:extLst>
          </p:cNvPr>
          <p:cNvSpPr/>
          <p:nvPr/>
        </p:nvSpPr>
        <p:spPr>
          <a:xfrm>
            <a:off x="4265815" y="4515960"/>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sz="1400" i="1"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9" name="Google Shape;797;p60">
            <a:extLst>
              <a:ext uri="{FF2B5EF4-FFF2-40B4-BE49-F238E27FC236}">
                <a16:creationId xmlns:a16="http://schemas.microsoft.com/office/drawing/2014/main" id="{7A2F772C-ACCB-4686-B295-EDBBE110FDD0}"/>
              </a:ext>
            </a:extLst>
          </p:cNvPr>
          <p:cNvSpPr/>
          <p:nvPr/>
        </p:nvSpPr>
        <p:spPr>
          <a:xfrm>
            <a:off x="4341027" y="4034512"/>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lang="ko-KR" altLang="en-US" sz="2000" dirty="0">
              <a:latin typeface="Cambria Math" panose="02040503050406030204" pitchFamily="18" charset="0"/>
              <a:cs typeface="Times New Roman" panose="02020603050405020304" pitchFamily="18" charset="0"/>
              <a:sym typeface="Montserrat"/>
            </a:endParaRPr>
          </a:p>
        </p:txBody>
      </p:sp>
      <p:cxnSp>
        <p:nvCxnSpPr>
          <p:cNvPr id="40" name="Google Shape;788;p60">
            <a:extLst>
              <a:ext uri="{FF2B5EF4-FFF2-40B4-BE49-F238E27FC236}">
                <a16:creationId xmlns:a16="http://schemas.microsoft.com/office/drawing/2014/main" id="{899D0426-7108-4B61-B2F6-35AF0710D463}"/>
              </a:ext>
            </a:extLst>
          </p:cNvPr>
          <p:cNvCxnSpPr>
            <a:cxnSpLocks/>
          </p:cNvCxnSpPr>
          <p:nvPr/>
        </p:nvCxnSpPr>
        <p:spPr>
          <a:xfrm flipV="1">
            <a:off x="6046604" y="3073336"/>
            <a:ext cx="1" cy="458890"/>
          </a:xfrm>
          <a:prstGeom prst="straightConnector1">
            <a:avLst/>
          </a:prstGeom>
          <a:noFill/>
          <a:ln w="19050" cap="flat" cmpd="sng">
            <a:solidFill>
              <a:srgbClr val="000000"/>
            </a:solidFill>
            <a:prstDash val="solid"/>
            <a:round/>
            <a:headEnd type="none" w="med" len="med"/>
            <a:tailEnd type="triangle" w="med" len="med"/>
          </a:ln>
        </p:spPr>
      </p:cxnSp>
      <p:sp>
        <p:nvSpPr>
          <p:cNvPr id="41" name="자유형: 도형 97">
            <a:extLst>
              <a:ext uri="{FF2B5EF4-FFF2-40B4-BE49-F238E27FC236}">
                <a16:creationId xmlns:a16="http://schemas.microsoft.com/office/drawing/2014/main" id="{99CB1875-A17F-4A67-8806-EF2D533FA6B5}"/>
              </a:ext>
            </a:extLst>
          </p:cNvPr>
          <p:cNvSpPr/>
          <p:nvPr/>
        </p:nvSpPr>
        <p:spPr>
          <a:xfrm>
            <a:off x="6043742" y="3532227"/>
            <a:ext cx="115875" cy="208574"/>
          </a:xfrm>
          <a:custGeom>
            <a:avLst/>
            <a:gdLst>
              <a:gd name="connsiteX0" fmla="*/ 0 w 130629"/>
              <a:gd name="connsiteY0" fmla="*/ 0 h 235132"/>
              <a:gd name="connsiteX1" fmla="*/ 130629 w 130629"/>
              <a:gd name="connsiteY1" fmla="*/ 113212 h 235132"/>
              <a:gd name="connsiteX2" fmla="*/ 0 w 130629"/>
              <a:gd name="connsiteY2" fmla="*/ 235132 h 235132"/>
            </a:gdLst>
            <a:ahLst/>
            <a:cxnLst>
              <a:cxn ang="0">
                <a:pos x="connsiteX0" y="connsiteY0"/>
              </a:cxn>
              <a:cxn ang="0">
                <a:pos x="connsiteX1" y="connsiteY1"/>
              </a:cxn>
              <a:cxn ang="0">
                <a:pos x="connsiteX2" y="connsiteY2"/>
              </a:cxn>
            </a:cxnLst>
            <a:rect l="l" t="t" r="r" b="b"/>
            <a:pathLst>
              <a:path w="130629" h="235132">
                <a:moveTo>
                  <a:pt x="0" y="0"/>
                </a:moveTo>
                <a:cubicBezTo>
                  <a:pt x="65314" y="37011"/>
                  <a:pt x="130629" y="74023"/>
                  <a:pt x="130629" y="113212"/>
                </a:cubicBezTo>
                <a:cubicBezTo>
                  <a:pt x="130629" y="152401"/>
                  <a:pt x="65314" y="193766"/>
                  <a:pt x="0" y="2351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SamsungOne-400" panose="020B0503030303020204" pitchFamily="34" charset="0"/>
            </a:endParaRPr>
          </a:p>
        </p:txBody>
      </p:sp>
      <p:cxnSp>
        <p:nvCxnSpPr>
          <p:cNvPr id="42" name="Google Shape;812;p60">
            <a:extLst>
              <a:ext uri="{FF2B5EF4-FFF2-40B4-BE49-F238E27FC236}">
                <a16:creationId xmlns:a16="http://schemas.microsoft.com/office/drawing/2014/main" id="{696186C5-6600-4FC3-8BE8-1D8E99F9CA6A}"/>
              </a:ext>
            </a:extLst>
          </p:cNvPr>
          <p:cNvCxnSpPr>
            <a:cxnSpLocks/>
          </p:cNvCxnSpPr>
          <p:nvPr/>
        </p:nvCxnSpPr>
        <p:spPr>
          <a:xfrm flipV="1">
            <a:off x="6046068" y="3738419"/>
            <a:ext cx="0" cy="1344069"/>
          </a:xfrm>
          <a:prstGeom prst="straightConnector1">
            <a:avLst/>
          </a:prstGeom>
          <a:noFill/>
          <a:ln w="19050" cap="flat" cmpd="sng">
            <a:solidFill>
              <a:srgbClr val="00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21C33AE-35A0-4893-AD40-FE46DEC9CB60}"/>
                  </a:ext>
                </a:extLst>
              </p:cNvPr>
              <p:cNvSpPr txBox="1"/>
              <p:nvPr/>
            </p:nvSpPr>
            <p:spPr>
              <a:xfrm>
                <a:off x="5856145" y="2792527"/>
                <a:ext cx="40555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3" name="TextBox 42">
                <a:extLst>
                  <a:ext uri="{FF2B5EF4-FFF2-40B4-BE49-F238E27FC236}">
                    <a16:creationId xmlns="" xmlns:a16="http://schemas.microsoft.com/office/drawing/2014/main" xmlns:a14="http://schemas.microsoft.com/office/drawing/2010/main" id="{121C33AE-35A0-4893-AD40-FE46DEC9CB60}"/>
                  </a:ext>
                </a:extLst>
              </p:cNvPr>
              <p:cNvSpPr txBox="1">
                <a:spLocks noRot="1" noChangeAspect="1" noMove="1" noResize="1" noEditPoints="1" noAdjustHandles="1" noChangeArrowheads="1" noChangeShapeType="1" noTextEdit="1"/>
              </p:cNvSpPr>
              <p:nvPr/>
            </p:nvSpPr>
            <p:spPr>
              <a:xfrm>
                <a:off x="5856145" y="2792527"/>
                <a:ext cx="405558" cy="22106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8085C66-EBCB-486D-9721-E361DCAFE350}"/>
                  </a:ext>
                </a:extLst>
              </p:cNvPr>
              <p:cNvSpPr txBox="1"/>
              <p:nvPr/>
            </p:nvSpPr>
            <p:spPr>
              <a:xfrm>
                <a:off x="7017184" y="4988683"/>
                <a:ext cx="40555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4" name="TextBox 43">
                <a:extLst>
                  <a:ext uri="{FF2B5EF4-FFF2-40B4-BE49-F238E27FC236}">
                    <a16:creationId xmlns="" xmlns:a16="http://schemas.microsoft.com/office/drawing/2014/main" xmlns:a14="http://schemas.microsoft.com/office/drawing/2010/main" id="{F8085C66-EBCB-486D-9721-E361DCAFE350}"/>
                  </a:ext>
                </a:extLst>
              </p:cNvPr>
              <p:cNvSpPr txBox="1">
                <a:spLocks noRot="1" noChangeAspect="1" noMove="1" noResize="1" noEditPoints="1" noAdjustHandles="1" noChangeArrowheads="1" noChangeShapeType="1" noTextEdit="1"/>
              </p:cNvSpPr>
              <p:nvPr/>
            </p:nvSpPr>
            <p:spPr>
              <a:xfrm>
                <a:off x="7017184" y="4988683"/>
                <a:ext cx="405558" cy="221067"/>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D3E157D-5F99-42C4-A15D-95E8698C997D}"/>
                  </a:ext>
                </a:extLst>
              </p:cNvPr>
              <p:cNvSpPr txBox="1"/>
              <p:nvPr/>
            </p:nvSpPr>
            <p:spPr>
              <a:xfrm>
                <a:off x="1776851" y="4983289"/>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latin typeface="SamsungOne-400" panose="020B0503030303020204" pitchFamily="34" charset="0"/>
                </a:endParaRPr>
              </a:p>
            </p:txBody>
          </p:sp>
        </mc:Choice>
        <mc:Fallback xmlns="">
          <p:sp>
            <p:nvSpPr>
              <p:cNvPr id="45" name="TextBox 44">
                <a:extLst>
                  <a:ext uri="{FF2B5EF4-FFF2-40B4-BE49-F238E27FC236}">
                    <a16:creationId xmlns="" xmlns:a16="http://schemas.microsoft.com/office/drawing/2014/main" xmlns:a14="http://schemas.microsoft.com/office/drawing/2010/main" id="{CD3E157D-5F99-42C4-A15D-95E8698C997D}"/>
                  </a:ext>
                </a:extLst>
              </p:cNvPr>
              <p:cNvSpPr txBox="1">
                <a:spLocks noRot="1" noChangeAspect="1" noMove="1" noResize="1" noEditPoints="1" noAdjustHandles="1" noChangeArrowheads="1" noChangeShapeType="1" noTextEdit="1"/>
              </p:cNvSpPr>
              <p:nvPr/>
            </p:nvSpPr>
            <p:spPr>
              <a:xfrm>
                <a:off x="1776851" y="4983289"/>
                <a:ext cx="662408" cy="22106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909CF9B-6CF0-4C46-B1CF-FFC45F4BA176}"/>
                  </a:ext>
                </a:extLst>
              </p:cNvPr>
              <p:cNvSpPr txBox="1"/>
              <p:nvPr/>
            </p:nvSpPr>
            <p:spPr>
              <a:xfrm>
                <a:off x="2811389" y="5656205"/>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6" name="TextBox 45">
                <a:extLst>
                  <a:ext uri="{FF2B5EF4-FFF2-40B4-BE49-F238E27FC236}">
                    <a16:creationId xmlns="" xmlns:a16="http://schemas.microsoft.com/office/drawing/2014/main" xmlns:a14="http://schemas.microsoft.com/office/drawing/2010/main" id="{5909CF9B-6CF0-4C46-B1CF-FFC45F4BA176}"/>
                  </a:ext>
                </a:extLst>
              </p:cNvPr>
              <p:cNvSpPr txBox="1">
                <a:spLocks noRot="1" noChangeAspect="1" noMove="1" noResize="1" noEditPoints="1" noAdjustHandles="1" noChangeArrowheads="1" noChangeShapeType="1" noTextEdit="1"/>
              </p:cNvSpPr>
              <p:nvPr/>
            </p:nvSpPr>
            <p:spPr>
              <a:xfrm>
                <a:off x="2811389" y="5656205"/>
                <a:ext cx="662408" cy="221067"/>
              </a:xfrm>
              <a:prstGeom prst="rect">
                <a:avLst/>
              </a:prstGeom>
              <a:blipFill rotWithShape="0">
                <a:blip r:embed="rId6"/>
                <a:stretch>
                  <a:fillRect/>
                </a:stretch>
              </a:blipFill>
              <a:ln>
                <a:noFill/>
              </a:ln>
            </p:spPr>
            <p:txBody>
              <a:bodyPr/>
              <a:lstStyle/>
              <a:p>
                <a:r>
                  <a:rPr lang="en-US">
                    <a:noFill/>
                  </a:rPr>
                  <a:t> </a:t>
                </a:r>
              </a:p>
            </p:txBody>
          </p:sp>
        </mc:Fallback>
      </mc:AlternateContent>
      <p:cxnSp>
        <p:nvCxnSpPr>
          <p:cNvPr id="47" name="Google Shape;786;p60">
            <a:extLst>
              <a:ext uri="{FF2B5EF4-FFF2-40B4-BE49-F238E27FC236}">
                <a16:creationId xmlns:a16="http://schemas.microsoft.com/office/drawing/2014/main" id="{E4E71083-E4AC-4555-8E4C-9E67CF059385}"/>
              </a:ext>
            </a:extLst>
          </p:cNvPr>
          <p:cNvCxnSpPr>
            <a:cxnSpLocks/>
          </p:cNvCxnSpPr>
          <p:nvPr/>
        </p:nvCxnSpPr>
        <p:spPr>
          <a:xfrm flipV="1">
            <a:off x="3106156" y="5123204"/>
            <a:ext cx="0" cy="479007"/>
          </a:xfrm>
          <a:prstGeom prst="straightConnector1">
            <a:avLst/>
          </a:prstGeom>
          <a:noFill/>
          <a:ln w="1905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50F3283-5205-4CC3-89C9-86A75E452445}"/>
                  </a:ext>
                </a:extLst>
              </p:cNvPr>
              <p:cNvSpPr txBox="1"/>
              <p:nvPr/>
            </p:nvSpPr>
            <p:spPr>
              <a:xfrm>
                <a:off x="1776851" y="3480367"/>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7030A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𝐶</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latin typeface="SamsungOne-400" panose="020B0503030303020204" pitchFamily="34" charset="0"/>
                </a:endParaRPr>
              </a:p>
            </p:txBody>
          </p:sp>
        </mc:Choice>
        <mc:Fallback xmlns="">
          <p:sp>
            <p:nvSpPr>
              <p:cNvPr id="48" name="TextBox 47">
                <a:extLst>
                  <a:ext uri="{FF2B5EF4-FFF2-40B4-BE49-F238E27FC236}">
                    <a16:creationId xmlns="" xmlns:a16="http://schemas.microsoft.com/office/drawing/2014/main" xmlns:a14="http://schemas.microsoft.com/office/drawing/2010/main" id="{150F3283-5205-4CC3-89C9-86A75E452445}"/>
                  </a:ext>
                </a:extLst>
              </p:cNvPr>
              <p:cNvSpPr txBox="1">
                <a:spLocks noRot="1" noChangeAspect="1" noMove="1" noResize="1" noEditPoints="1" noAdjustHandles="1" noChangeArrowheads="1" noChangeShapeType="1" noTextEdit="1"/>
              </p:cNvSpPr>
              <p:nvPr/>
            </p:nvSpPr>
            <p:spPr>
              <a:xfrm>
                <a:off x="1776851" y="3480367"/>
                <a:ext cx="662408" cy="221067"/>
              </a:xfrm>
              <a:prstGeom prst="rect">
                <a:avLst/>
              </a:prstGeom>
              <a:blipFill rotWithShape="0">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E0E8FC0-5729-4D81-83EF-26FC8F7F0433}"/>
                  </a:ext>
                </a:extLst>
              </p:cNvPr>
              <p:cNvSpPr txBox="1"/>
              <p:nvPr/>
            </p:nvSpPr>
            <p:spPr>
              <a:xfrm>
                <a:off x="6888759" y="3492738"/>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7030A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𝐶</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9" name="TextBox 48">
                <a:extLst>
                  <a:ext uri="{FF2B5EF4-FFF2-40B4-BE49-F238E27FC236}">
                    <a16:creationId xmlns="" xmlns:a16="http://schemas.microsoft.com/office/drawing/2014/main" xmlns:a14="http://schemas.microsoft.com/office/drawing/2010/main" id="{CE0E8FC0-5729-4D81-83EF-26FC8F7F0433}"/>
                  </a:ext>
                </a:extLst>
              </p:cNvPr>
              <p:cNvSpPr txBox="1">
                <a:spLocks noRot="1" noChangeAspect="1" noMove="1" noResize="1" noEditPoints="1" noAdjustHandles="1" noChangeArrowheads="1" noChangeShapeType="1" noTextEdit="1"/>
              </p:cNvSpPr>
              <p:nvPr/>
            </p:nvSpPr>
            <p:spPr>
              <a:xfrm>
                <a:off x="6888759" y="3492738"/>
                <a:ext cx="662408" cy="221067"/>
              </a:xfrm>
              <a:prstGeom prst="rect">
                <a:avLst/>
              </a:prstGeom>
              <a:blipFill rotWithShape="0">
                <a:blip r:embed="rId8"/>
                <a:stretch>
                  <a:fillRect/>
                </a:stretch>
              </a:blipFill>
              <a:ln>
                <a:noFill/>
              </a:ln>
            </p:spPr>
            <p:txBody>
              <a:bodyPr/>
              <a:lstStyle/>
              <a:p>
                <a:r>
                  <a:rPr lang="en-US">
                    <a:noFill/>
                  </a:rPr>
                  <a:t> </a:t>
                </a:r>
              </a:p>
            </p:txBody>
          </p:sp>
        </mc:Fallback>
      </mc:AlternateContent>
      <p:sp>
        <p:nvSpPr>
          <p:cNvPr id="50" name="Google Shape;814;p60">
            <a:extLst>
              <a:ext uri="{FF2B5EF4-FFF2-40B4-BE49-F238E27FC236}">
                <a16:creationId xmlns:a16="http://schemas.microsoft.com/office/drawing/2014/main" id="{13966052-34CB-4E60-9CCF-872EF2FB3B27}"/>
              </a:ext>
            </a:extLst>
          </p:cNvPr>
          <p:cNvSpPr txBox="1"/>
          <p:nvPr/>
        </p:nvSpPr>
        <p:spPr>
          <a:xfrm>
            <a:off x="5398664" y="3774033"/>
            <a:ext cx="585604" cy="312802"/>
          </a:xfrm>
          <a:prstGeom prst="rect">
            <a:avLst/>
          </a:prstGeom>
          <a:noFill/>
          <a:ln>
            <a:noFill/>
          </a:ln>
        </p:spPr>
        <p:txBody>
          <a:bodyPr spcFirstLastPara="1" wrap="square" lIns="0" tIns="0" rIns="0" bIns="0" anchor="ctr" anchorCtr="0">
            <a:noAutofit/>
          </a:bodyPr>
          <a:lstStyle/>
          <a:p>
            <a:pPr algn="ctr"/>
            <a:r>
              <a:rPr lang="en" sz="1400" i="1" dirty="0">
                <a:latin typeface="Cambria Math" panose="02040503050406030204" pitchFamily="18" charset="0"/>
                <a:ea typeface="Cambria Math" panose="02040503050406030204" pitchFamily="18" charset="0"/>
                <a:cs typeface="Times New Roman" panose="02020603050405020304" pitchFamily="18" charset="0"/>
                <a:sym typeface="Montserrat"/>
              </a:rPr>
              <a:t>tanh</a:t>
            </a:r>
            <a:endParaRPr sz="1400" i="1" dirty="0">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sp>
        <p:nvSpPr>
          <p:cNvPr id="51" name="Google Shape;813;p60">
            <a:extLst>
              <a:ext uri="{FF2B5EF4-FFF2-40B4-BE49-F238E27FC236}">
                <a16:creationId xmlns:a16="http://schemas.microsoft.com/office/drawing/2014/main" id="{5DB17F13-62CC-43A0-B8D4-7C23650DED5B}"/>
              </a:ext>
            </a:extLst>
          </p:cNvPr>
          <p:cNvSpPr txBox="1"/>
          <p:nvPr/>
        </p:nvSpPr>
        <p:spPr>
          <a:xfrm>
            <a:off x="4158953" y="4469328"/>
            <a:ext cx="648157" cy="330378"/>
          </a:xfrm>
          <a:prstGeom prst="rect">
            <a:avLst/>
          </a:prstGeom>
          <a:noFill/>
          <a:ln>
            <a:noFill/>
          </a:ln>
        </p:spPr>
        <p:txBody>
          <a:bodyPr spcFirstLastPara="1" wrap="square" lIns="91425" tIns="91425" rIns="91425" bIns="91425" anchor="t" anchorCtr="0">
            <a:noAutofit/>
          </a:bodyPr>
          <a:lstStyle/>
          <a:p>
            <a:pPr algn="ctr"/>
            <a:r>
              <a:rPr lang="en" sz="1600" i="1" dirty="0">
                <a:latin typeface="Cambria Math" panose="02040503050406030204" pitchFamily="18" charset="0"/>
                <a:ea typeface="Cambria Math" panose="02040503050406030204" pitchFamily="18" charset="0"/>
                <a:cs typeface="Times New Roman" panose="02020603050405020304" pitchFamily="18" charset="0"/>
                <a:sym typeface="Montserrat"/>
              </a:rPr>
              <a:t>tanh</a:t>
            </a:r>
            <a:endParaRPr sz="1600" i="1" dirty="0">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spTree>
    <p:extLst>
      <p:ext uri="{BB962C8B-B14F-4D97-AF65-F5344CB8AC3E}">
        <p14:creationId xmlns:p14="http://schemas.microsoft.com/office/powerpoint/2010/main" val="796832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Ô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nhớ</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dài-ngắn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(LSTM):</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14:m>
                  <m:oMath xmlns:m="http://schemas.openxmlformats.org/officeDocument/2006/math">
                    <m:sSub>
                      <m:sSubPr>
                        <m:ctrlPr>
                          <a:rPr lang="en-US" altLang="ko-KR" sz="1300" i="1">
                            <a:solidFill>
                              <a:prstClr val="black"/>
                            </a:solidFill>
                            <a:latin typeface="Cambria Math" panose="02040503050406030204" pitchFamily="18" charset="0"/>
                            <a:cs typeface="Times New Roman" panose="02020603050405020304" pitchFamily="18" charset="0"/>
                          </a:rPr>
                        </m:ctrlPr>
                      </m:sSubPr>
                      <m:e>
                        <m:r>
                          <a:rPr lang="en-US" altLang="ko-KR" sz="1300" i="1">
                            <a:solidFill>
                              <a:prstClr val="black"/>
                            </a:solidFill>
                            <a:latin typeface="Cambria Math" panose="02040503050406030204" pitchFamily="18" charset="0"/>
                            <a:cs typeface="Times New Roman" panose="02020603050405020304" pitchFamily="18" charset="0"/>
                          </a:rPr>
                          <m:t>𝐶</m:t>
                        </m:r>
                      </m:e>
                      <m:sub>
                        <m:r>
                          <a:rPr lang="en-US" altLang="ko-KR" sz="1300" i="1">
                            <a:solidFill>
                              <a:prstClr val="black"/>
                            </a:solidFill>
                            <a:latin typeface="Cambria Math" panose="02040503050406030204" pitchFamily="18" charset="0"/>
                            <a:cs typeface="Times New Roman" panose="02020603050405020304" pitchFamily="18" charset="0"/>
                          </a:rPr>
                          <m:t>𝑡</m:t>
                        </m:r>
                      </m:sub>
                    </m:sSub>
                    <m:r>
                      <a:rPr lang="en-US" altLang="ko-KR" sz="1300" i="1">
                        <a:solidFill>
                          <a:prstClr val="black"/>
                        </a:solidFill>
                        <a:latin typeface="Cambria Math" panose="02040503050406030204" pitchFamily="18" charset="0"/>
                        <a:cs typeface="Times New Roman" panose="02020603050405020304" pitchFamily="18"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ô” and </a:t>
                </a:r>
                <a:r>
                  <a:rPr lang="ko-KR" altLang="en-US" sz="1300" dirty="0">
                    <a:solidFill>
                      <a:prstClr val="black">
                        <a:lumMod val="85000"/>
                        <a:lumOff val="15000"/>
                      </a:prstClr>
                    </a:solidFill>
                    <a:latin typeface="Cambria Math" panose="02040503050406030204" pitchFamily="18" charset="0"/>
                    <a:ea typeface="SamsungOne-400" panose="020B0503030303020204" pitchFamily="34" charset="0"/>
                  </a:rPr>
                  <a:t>𝜎</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Sigmoid. </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345461"/>
              </a:xfrm>
              <a:prstGeom prst="rect">
                <a:avLst/>
              </a:prstGeom>
              <a:blipFill>
                <a:blip r:embed="rId3"/>
                <a:stretch>
                  <a:fillRect/>
                </a:stretch>
              </a:blipFill>
              <a:ln>
                <a:noFill/>
              </a:ln>
            </p:spPr>
            <p:txBody>
              <a:bodyPr/>
              <a:lstStyle/>
              <a:p>
                <a:r>
                  <a:rPr lang="en-US">
                    <a:noFill/>
                  </a:rPr>
                  <a:t> </a:t>
                </a:r>
              </a:p>
            </p:txBody>
          </p:sp>
        </mc:Fallback>
      </mc:AlternateContent>
      <p:sp>
        <p:nvSpPr>
          <p:cNvPr id="10" name="Google Shape;784;p60">
            <a:extLst>
              <a:ext uri="{FF2B5EF4-FFF2-40B4-BE49-F238E27FC236}">
                <a16:creationId xmlns:a16="http://schemas.microsoft.com/office/drawing/2014/main" id="{D8AD4D02-E6E3-41FD-959A-B3B62E604B58}"/>
              </a:ext>
            </a:extLst>
          </p:cNvPr>
          <p:cNvSpPr/>
          <p:nvPr/>
        </p:nvSpPr>
        <p:spPr>
          <a:xfrm>
            <a:off x="2913491" y="2920595"/>
            <a:ext cx="3608000" cy="1997682"/>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dirty="0">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1" name="Google Shape;785;p60">
            <a:extLst>
              <a:ext uri="{FF2B5EF4-FFF2-40B4-BE49-F238E27FC236}">
                <a16:creationId xmlns:a16="http://schemas.microsoft.com/office/drawing/2014/main" id="{1CEE22A5-06A2-4492-87FC-714F4582160E}"/>
              </a:ext>
            </a:extLst>
          </p:cNvPr>
          <p:cNvCxnSpPr/>
          <p:nvPr/>
        </p:nvCxnSpPr>
        <p:spPr>
          <a:xfrm>
            <a:off x="2356787" y="3198675"/>
            <a:ext cx="549430" cy="0"/>
          </a:xfrm>
          <a:prstGeom prst="straightConnector1">
            <a:avLst/>
          </a:prstGeom>
          <a:noFill/>
          <a:ln w="19050" cap="flat" cmpd="sng">
            <a:solidFill>
              <a:srgbClr val="000000"/>
            </a:solidFill>
            <a:prstDash val="solid"/>
            <a:round/>
            <a:headEnd type="none" w="med" len="med"/>
            <a:tailEnd type="triangle" w="med" len="med"/>
          </a:ln>
        </p:spPr>
      </p:cxnSp>
      <p:cxnSp>
        <p:nvCxnSpPr>
          <p:cNvPr id="12" name="Google Shape;786;p60">
            <a:extLst>
              <a:ext uri="{FF2B5EF4-FFF2-40B4-BE49-F238E27FC236}">
                <a16:creationId xmlns:a16="http://schemas.microsoft.com/office/drawing/2014/main" id="{C7D8FDE0-F5EA-4163-AF14-54928735D6EB}"/>
              </a:ext>
            </a:extLst>
          </p:cNvPr>
          <p:cNvCxnSpPr/>
          <p:nvPr/>
        </p:nvCxnSpPr>
        <p:spPr>
          <a:xfrm>
            <a:off x="2356787" y="4660309"/>
            <a:ext cx="549430" cy="0"/>
          </a:xfrm>
          <a:prstGeom prst="straightConnector1">
            <a:avLst/>
          </a:prstGeom>
          <a:noFill/>
          <a:ln w="19050" cap="flat" cmpd="sng">
            <a:solidFill>
              <a:srgbClr val="000000"/>
            </a:solidFill>
            <a:prstDash val="solid"/>
            <a:round/>
            <a:headEnd type="none" w="med" len="med"/>
            <a:tailEnd type="triangle" w="med" len="med"/>
          </a:ln>
        </p:spPr>
      </p:cxnSp>
      <p:cxnSp>
        <p:nvCxnSpPr>
          <p:cNvPr id="13" name="Google Shape;787;p60">
            <a:extLst>
              <a:ext uri="{FF2B5EF4-FFF2-40B4-BE49-F238E27FC236}">
                <a16:creationId xmlns:a16="http://schemas.microsoft.com/office/drawing/2014/main" id="{68D65361-A0FC-4E7F-9304-AE6B1D3D083C}"/>
              </a:ext>
            </a:extLst>
          </p:cNvPr>
          <p:cNvCxnSpPr/>
          <p:nvPr/>
        </p:nvCxnSpPr>
        <p:spPr>
          <a:xfrm>
            <a:off x="2934392" y="3198653"/>
            <a:ext cx="4092576" cy="0"/>
          </a:xfrm>
          <a:prstGeom prst="straightConnector1">
            <a:avLst/>
          </a:prstGeom>
          <a:noFill/>
          <a:ln w="19050" cap="flat" cmpd="sng">
            <a:solidFill>
              <a:srgbClr val="000000"/>
            </a:solidFill>
            <a:prstDash val="solid"/>
            <a:round/>
            <a:headEnd type="none" w="med" len="med"/>
            <a:tailEnd type="triangle" w="med" len="med"/>
          </a:ln>
        </p:spPr>
      </p:cxnSp>
      <p:cxnSp>
        <p:nvCxnSpPr>
          <p:cNvPr id="14" name="Google Shape;788;p60">
            <a:extLst>
              <a:ext uri="{FF2B5EF4-FFF2-40B4-BE49-F238E27FC236}">
                <a16:creationId xmlns:a16="http://schemas.microsoft.com/office/drawing/2014/main" id="{39F022DE-BCA2-4515-9389-86E865FF6D91}"/>
              </a:ext>
            </a:extLst>
          </p:cNvPr>
          <p:cNvCxnSpPr>
            <a:cxnSpLocks/>
          </p:cNvCxnSpPr>
          <p:nvPr/>
        </p:nvCxnSpPr>
        <p:spPr>
          <a:xfrm>
            <a:off x="5695950" y="4644519"/>
            <a:ext cx="1329450" cy="1"/>
          </a:xfrm>
          <a:prstGeom prst="straightConnector1">
            <a:avLst/>
          </a:prstGeom>
          <a:noFill/>
          <a:ln w="19050" cap="flat" cmpd="sng">
            <a:solidFill>
              <a:srgbClr val="000000"/>
            </a:solidFill>
            <a:prstDash val="solid"/>
            <a:round/>
            <a:headEnd type="none" w="med" len="med"/>
            <a:tailEnd type="triangle" w="med" len="med"/>
          </a:ln>
        </p:spPr>
      </p:cxnSp>
      <p:sp>
        <p:nvSpPr>
          <p:cNvPr id="15" name="Google Shape;793;p60">
            <a:extLst>
              <a:ext uri="{FF2B5EF4-FFF2-40B4-BE49-F238E27FC236}">
                <a16:creationId xmlns:a16="http://schemas.microsoft.com/office/drawing/2014/main" id="{FD915CBE-6471-4D67-90CB-4DD26AA5D9C7}"/>
              </a:ext>
            </a:extLst>
          </p:cNvPr>
          <p:cNvSpPr/>
          <p:nvPr/>
        </p:nvSpPr>
        <p:spPr>
          <a:xfrm>
            <a:off x="3664781" y="4072313"/>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6" name="Google Shape;795;p60">
            <a:extLst>
              <a:ext uri="{FF2B5EF4-FFF2-40B4-BE49-F238E27FC236}">
                <a16:creationId xmlns:a16="http://schemas.microsoft.com/office/drawing/2014/main" id="{D8B5D026-4A89-4554-ADC2-ADF6B38642A0}"/>
              </a:ext>
            </a:extLst>
          </p:cNvPr>
          <p:cNvSpPr/>
          <p:nvPr/>
        </p:nvSpPr>
        <p:spPr>
          <a:xfrm>
            <a:off x="4938729" y="4072313"/>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17" name="Google Shape;796;p60">
            <a:extLst>
              <a:ext uri="{FF2B5EF4-FFF2-40B4-BE49-F238E27FC236}">
                <a16:creationId xmlns:a16="http://schemas.microsoft.com/office/drawing/2014/main" id="{186E61EE-6F96-4D07-809D-32D8EF7B6714}"/>
              </a:ext>
            </a:extLst>
          </p:cNvPr>
          <p:cNvSpPr/>
          <p:nvPr/>
        </p:nvSpPr>
        <p:spPr>
          <a:xfrm>
            <a:off x="3091119" y="3033486"/>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sz="2000" dirty="0">
              <a:latin typeface="Cambria Math" panose="02040503050406030204" pitchFamily="18" charset="0"/>
              <a:cs typeface="Times New Roman" panose="02020603050405020304" pitchFamily="18" charset="0"/>
              <a:sym typeface="Montserrat"/>
            </a:endParaRPr>
          </a:p>
        </p:txBody>
      </p:sp>
      <p:sp>
        <p:nvSpPr>
          <p:cNvPr id="18" name="Google Shape;798;p60">
            <a:extLst>
              <a:ext uri="{FF2B5EF4-FFF2-40B4-BE49-F238E27FC236}">
                <a16:creationId xmlns:a16="http://schemas.microsoft.com/office/drawing/2014/main" id="{A7589336-C590-436C-A3DC-72528509E4A9}"/>
              </a:ext>
            </a:extLst>
          </p:cNvPr>
          <p:cNvSpPr/>
          <p:nvPr/>
        </p:nvSpPr>
        <p:spPr>
          <a:xfrm>
            <a:off x="4341027" y="3011396"/>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en" altLang="ko-KR" sz="2000">
                <a:latin typeface="Cambria Math" panose="02040503050406030204" pitchFamily="18" charset="0"/>
                <a:cs typeface="Times New Roman" panose="02020603050405020304" pitchFamily="18" charset="0"/>
                <a:sym typeface="Montserrat"/>
              </a:rPr>
              <a:t>+</a:t>
            </a:r>
            <a:endParaRPr lang="en" altLang="ko-KR" sz="2000" dirty="0">
              <a:latin typeface="Cambria Math" panose="02040503050406030204" pitchFamily="18" charset="0"/>
              <a:cs typeface="Times New Roman" panose="02020603050405020304" pitchFamily="18" charset="0"/>
              <a:sym typeface="Montserrat"/>
            </a:endParaRPr>
          </a:p>
        </p:txBody>
      </p:sp>
      <p:cxnSp>
        <p:nvCxnSpPr>
          <p:cNvPr id="19" name="Google Shape;800;p60">
            <a:extLst>
              <a:ext uri="{FF2B5EF4-FFF2-40B4-BE49-F238E27FC236}">
                <a16:creationId xmlns:a16="http://schemas.microsoft.com/office/drawing/2014/main" id="{648E2423-5B1E-4556-8721-2F0F740F4FB8}"/>
              </a:ext>
            </a:extLst>
          </p:cNvPr>
          <p:cNvCxnSpPr>
            <a:endCxn id="15" idx="2"/>
          </p:cNvCxnSpPr>
          <p:nvPr/>
        </p:nvCxnSpPr>
        <p:spPr>
          <a:xfrm flipV="1">
            <a:off x="3905172" y="4402691"/>
            <a:ext cx="1" cy="257618"/>
          </a:xfrm>
          <a:prstGeom prst="straightConnector1">
            <a:avLst/>
          </a:prstGeom>
          <a:noFill/>
          <a:ln w="19050" cap="flat" cmpd="sng">
            <a:solidFill>
              <a:srgbClr val="000000"/>
            </a:solidFill>
            <a:prstDash val="solid"/>
            <a:round/>
            <a:headEnd type="none" w="med" len="med"/>
            <a:tailEnd type="none" w="med" len="med"/>
          </a:ln>
        </p:spPr>
      </p:cxnSp>
      <p:cxnSp>
        <p:nvCxnSpPr>
          <p:cNvPr id="20" name="Google Shape;802;p60">
            <a:extLst>
              <a:ext uri="{FF2B5EF4-FFF2-40B4-BE49-F238E27FC236}">
                <a16:creationId xmlns:a16="http://schemas.microsoft.com/office/drawing/2014/main" id="{AE057F7D-4D87-49EA-B315-9C7E00C3252F}"/>
              </a:ext>
            </a:extLst>
          </p:cNvPr>
          <p:cNvCxnSpPr>
            <a:cxnSpLocks/>
          </p:cNvCxnSpPr>
          <p:nvPr/>
        </p:nvCxnSpPr>
        <p:spPr>
          <a:xfrm flipV="1">
            <a:off x="5179121" y="4402693"/>
            <a:ext cx="0" cy="258914"/>
          </a:xfrm>
          <a:prstGeom prst="straightConnector1">
            <a:avLst/>
          </a:prstGeom>
          <a:noFill/>
          <a:ln w="19050" cap="flat" cmpd="sng">
            <a:solidFill>
              <a:srgbClr val="000000"/>
            </a:solidFill>
            <a:prstDash val="solid"/>
            <a:round/>
            <a:headEnd type="none" w="med" len="med"/>
            <a:tailEnd type="none" w="med" len="med"/>
          </a:ln>
        </p:spPr>
      </p:cxnSp>
      <p:cxnSp>
        <p:nvCxnSpPr>
          <p:cNvPr id="21" name="Google Shape;803;p60">
            <a:extLst>
              <a:ext uri="{FF2B5EF4-FFF2-40B4-BE49-F238E27FC236}">
                <a16:creationId xmlns:a16="http://schemas.microsoft.com/office/drawing/2014/main" id="{04D40C26-A6F9-42C3-AAE6-52801888893B}"/>
              </a:ext>
            </a:extLst>
          </p:cNvPr>
          <p:cNvCxnSpPr>
            <a:cxnSpLocks/>
            <a:endCxn id="17" idx="4"/>
          </p:cNvCxnSpPr>
          <p:nvPr/>
        </p:nvCxnSpPr>
        <p:spPr>
          <a:xfrm flipV="1">
            <a:off x="3256308" y="3363864"/>
            <a:ext cx="0" cy="1291393"/>
          </a:xfrm>
          <a:prstGeom prst="straightConnector1">
            <a:avLst/>
          </a:prstGeom>
          <a:noFill/>
          <a:ln w="19050" cap="flat" cmpd="sng">
            <a:solidFill>
              <a:srgbClr val="000000"/>
            </a:solidFill>
            <a:prstDash val="solid"/>
            <a:round/>
            <a:headEnd type="none" w="med" len="med"/>
            <a:tailEnd type="triangle" w="med" len="med"/>
          </a:ln>
        </p:spPr>
      </p:cxnSp>
      <p:sp>
        <p:nvSpPr>
          <p:cNvPr id="22" name="Google Shape;804;p60">
            <a:extLst>
              <a:ext uri="{FF2B5EF4-FFF2-40B4-BE49-F238E27FC236}">
                <a16:creationId xmlns:a16="http://schemas.microsoft.com/office/drawing/2014/main" id="{8B7F8621-DB27-467C-A009-33963E35C4DE}"/>
              </a:ext>
            </a:extLst>
          </p:cNvPr>
          <p:cNvSpPr/>
          <p:nvPr/>
        </p:nvSpPr>
        <p:spPr>
          <a:xfrm>
            <a:off x="3015916" y="4072313"/>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r>
              <a:rPr lang="en"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rPr>
              <a:t>σ</a:t>
            </a:r>
            <a:endParaRPr sz="2000" i="1" dirty="0">
              <a:solidFill>
                <a:schemeClr val="dk1"/>
              </a:solidFill>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cxnSp>
        <p:nvCxnSpPr>
          <p:cNvPr id="26" name="Google Shape;805;p60">
            <a:extLst>
              <a:ext uri="{FF2B5EF4-FFF2-40B4-BE49-F238E27FC236}">
                <a16:creationId xmlns:a16="http://schemas.microsoft.com/office/drawing/2014/main" id="{55DC9E70-2994-4266-A683-C2A3B5C8A050}"/>
              </a:ext>
            </a:extLst>
          </p:cNvPr>
          <p:cNvCxnSpPr>
            <a:cxnSpLocks/>
            <a:stCxn id="15" idx="0"/>
            <a:endCxn id="37" idx="2"/>
          </p:cNvCxnSpPr>
          <p:nvPr/>
        </p:nvCxnSpPr>
        <p:spPr>
          <a:xfrm rot="5400000" flipH="1" flipV="1">
            <a:off x="3964971" y="3696257"/>
            <a:ext cx="316259" cy="435854"/>
          </a:xfrm>
          <a:prstGeom prst="curvedConnector2">
            <a:avLst/>
          </a:prstGeom>
          <a:noFill/>
          <a:ln w="19050" cap="flat" cmpd="sng">
            <a:solidFill>
              <a:srgbClr val="000000"/>
            </a:solidFill>
            <a:prstDash val="solid"/>
            <a:round/>
            <a:headEnd type="none" w="med" len="med"/>
            <a:tailEnd type="triangle" w="med" len="med"/>
          </a:ln>
        </p:spPr>
      </p:cxnSp>
      <p:cxnSp>
        <p:nvCxnSpPr>
          <p:cNvPr id="30" name="Google Shape;806;p60">
            <a:extLst>
              <a:ext uri="{FF2B5EF4-FFF2-40B4-BE49-F238E27FC236}">
                <a16:creationId xmlns:a16="http://schemas.microsoft.com/office/drawing/2014/main" id="{1FDE47B1-0208-4936-8BF3-EB10B8E6ECC4}"/>
              </a:ext>
            </a:extLst>
          </p:cNvPr>
          <p:cNvCxnSpPr>
            <a:cxnSpLocks/>
            <a:endCxn id="18" idx="4"/>
          </p:cNvCxnSpPr>
          <p:nvPr/>
        </p:nvCxnSpPr>
        <p:spPr>
          <a:xfrm flipV="1">
            <a:off x="4506207" y="3341774"/>
            <a:ext cx="10" cy="1302744"/>
          </a:xfrm>
          <a:prstGeom prst="straightConnector1">
            <a:avLst/>
          </a:prstGeom>
          <a:noFill/>
          <a:ln w="19050" cap="flat" cmpd="sng">
            <a:solidFill>
              <a:srgbClr val="000000"/>
            </a:solidFill>
            <a:prstDash val="solid"/>
            <a:round/>
            <a:headEnd type="none" w="med" len="med"/>
            <a:tailEnd type="triangle" w="med" len="med"/>
          </a:ln>
        </p:spPr>
      </p:cxnSp>
      <p:cxnSp>
        <p:nvCxnSpPr>
          <p:cNvPr id="31" name="Google Shape;808;p60">
            <a:extLst>
              <a:ext uri="{FF2B5EF4-FFF2-40B4-BE49-F238E27FC236}">
                <a16:creationId xmlns:a16="http://schemas.microsoft.com/office/drawing/2014/main" id="{D0646713-3CF9-4FFE-9777-E9F1DFB8BC4B}"/>
              </a:ext>
            </a:extLst>
          </p:cNvPr>
          <p:cNvCxnSpPr>
            <a:cxnSpLocks/>
            <a:stCxn id="16" idx="0"/>
            <a:endCxn id="35" idx="2"/>
          </p:cNvCxnSpPr>
          <p:nvPr/>
        </p:nvCxnSpPr>
        <p:spPr>
          <a:xfrm rot="5400000" flipH="1" flipV="1">
            <a:off x="5325670" y="3854825"/>
            <a:ext cx="70940" cy="364037"/>
          </a:xfrm>
          <a:prstGeom prst="curvedConnector2">
            <a:avLst/>
          </a:prstGeom>
          <a:noFill/>
          <a:ln w="19050" cap="flat" cmpd="sng">
            <a:solidFill>
              <a:srgbClr val="000000"/>
            </a:solidFill>
            <a:prstDash val="solid"/>
            <a:round/>
            <a:headEnd type="none" w="med" len="med"/>
            <a:tailEnd type="triangle" w="med" len="med"/>
          </a:ln>
        </p:spPr>
      </p:cxnSp>
      <p:cxnSp>
        <p:nvCxnSpPr>
          <p:cNvPr id="32" name="Google Shape;812;p60">
            <a:extLst>
              <a:ext uri="{FF2B5EF4-FFF2-40B4-BE49-F238E27FC236}">
                <a16:creationId xmlns:a16="http://schemas.microsoft.com/office/drawing/2014/main" id="{B5F5F007-9521-42B2-9500-4070A5A3F6BD}"/>
              </a:ext>
            </a:extLst>
          </p:cNvPr>
          <p:cNvCxnSpPr>
            <a:cxnSpLocks/>
          </p:cNvCxnSpPr>
          <p:nvPr/>
        </p:nvCxnSpPr>
        <p:spPr>
          <a:xfrm flipV="1">
            <a:off x="5704970" y="3198568"/>
            <a:ext cx="1963" cy="1451609"/>
          </a:xfrm>
          <a:prstGeom prst="straightConnector1">
            <a:avLst/>
          </a:prstGeom>
          <a:noFill/>
          <a:ln w="19050" cap="flat" cmpd="sng">
            <a:solidFill>
              <a:srgbClr val="000000"/>
            </a:solidFill>
            <a:prstDash val="solid"/>
            <a:round/>
            <a:headEnd type="none" w="med" len="med"/>
            <a:tailEnd type="none" w="med" len="med"/>
          </a:ln>
        </p:spPr>
      </p:cxnSp>
      <p:cxnSp>
        <p:nvCxnSpPr>
          <p:cNvPr id="33" name="Google Shape;816;p60">
            <a:extLst>
              <a:ext uri="{FF2B5EF4-FFF2-40B4-BE49-F238E27FC236}">
                <a16:creationId xmlns:a16="http://schemas.microsoft.com/office/drawing/2014/main" id="{99932C16-29BB-4AE3-9045-8933E1E3ACCC}"/>
              </a:ext>
            </a:extLst>
          </p:cNvPr>
          <p:cNvCxnSpPr>
            <a:cxnSpLocks/>
          </p:cNvCxnSpPr>
          <p:nvPr/>
        </p:nvCxnSpPr>
        <p:spPr>
          <a:xfrm flipV="1">
            <a:off x="2925528" y="4651216"/>
            <a:ext cx="2260113" cy="0"/>
          </a:xfrm>
          <a:prstGeom prst="straightConnector1">
            <a:avLst/>
          </a:prstGeom>
          <a:noFill/>
          <a:ln w="19050" cap="flat" cmpd="sng">
            <a:solidFill>
              <a:srgbClr val="000000"/>
            </a:solidFill>
            <a:prstDash val="solid"/>
            <a:round/>
            <a:headEnd type="none" w="med" len="med"/>
            <a:tailEnd type="none" w="med" len="med"/>
          </a:ln>
        </p:spPr>
      </p:cxnSp>
      <p:sp>
        <p:nvSpPr>
          <p:cNvPr id="34" name="Google Shape;811;p60">
            <a:extLst>
              <a:ext uri="{FF2B5EF4-FFF2-40B4-BE49-F238E27FC236}">
                <a16:creationId xmlns:a16="http://schemas.microsoft.com/office/drawing/2014/main" id="{A99D2D9D-9038-4526-8445-6F0BAE0C0138}"/>
              </a:ext>
            </a:extLst>
          </p:cNvPr>
          <p:cNvSpPr/>
          <p:nvPr/>
        </p:nvSpPr>
        <p:spPr>
          <a:xfrm>
            <a:off x="5467313" y="3373656"/>
            <a:ext cx="480784" cy="22213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endParaRPr sz="2000">
              <a:latin typeface="SamsungOne-400" panose="020B0503030303020204" pitchFamily="34" charset="0"/>
              <a:cs typeface="Times New Roman" panose="02020603050405020304" pitchFamily="18" charset="0"/>
            </a:endParaRPr>
          </a:p>
        </p:txBody>
      </p:sp>
      <p:sp>
        <p:nvSpPr>
          <p:cNvPr id="35" name="Google Shape;799;p60">
            <a:extLst>
              <a:ext uri="{FF2B5EF4-FFF2-40B4-BE49-F238E27FC236}">
                <a16:creationId xmlns:a16="http://schemas.microsoft.com/office/drawing/2014/main" id="{19413C57-486D-4937-8838-487711B1627B}"/>
              </a:ext>
            </a:extLst>
          </p:cNvPr>
          <p:cNvSpPr/>
          <p:nvPr/>
        </p:nvSpPr>
        <p:spPr>
          <a:xfrm>
            <a:off x="5543158" y="3836185"/>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lang="ko-KR" altLang="en-US" sz="2000" dirty="0">
              <a:latin typeface="Cambria Math" panose="02040503050406030204" pitchFamily="18" charset="0"/>
              <a:cs typeface="Times New Roman" panose="02020603050405020304" pitchFamily="18" charset="0"/>
              <a:sym typeface="Montserrat"/>
            </a:endParaRPr>
          </a:p>
        </p:txBody>
      </p:sp>
      <p:sp>
        <p:nvSpPr>
          <p:cNvPr id="36" name="Google Shape;794;p60">
            <a:extLst>
              <a:ext uri="{FF2B5EF4-FFF2-40B4-BE49-F238E27FC236}">
                <a16:creationId xmlns:a16="http://schemas.microsoft.com/office/drawing/2014/main" id="{A919ED92-8B74-4E68-BD48-24FB05F23965}"/>
              </a:ext>
            </a:extLst>
          </p:cNvPr>
          <p:cNvSpPr/>
          <p:nvPr/>
        </p:nvSpPr>
        <p:spPr>
          <a:xfrm>
            <a:off x="4265815" y="4072313"/>
            <a:ext cx="480784" cy="330378"/>
          </a:xfrm>
          <a:prstGeom prst="roundRect">
            <a:avLst>
              <a:gd name="adj" fmla="val 0"/>
            </a:avLst>
          </a:prstGeom>
          <a:solidFill>
            <a:schemeClr val="accent1"/>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endParaRPr sz="1400" i="1"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7" name="Google Shape;797;p60">
            <a:extLst>
              <a:ext uri="{FF2B5EF4-FFF2-40B4-BE49-F238E27FC236}">
                <a16:creationId xmlns:a16="http://schemas.microsoft.com/office/drawing/2014/main" id="{7A2F772C-ACCB-4686-B295-EDBBE110FDD0}"/>
              </a:ext>
            </a:extLst>
          </p:cNvPr>
          <p:cNvSpPr/>
          <p:nvPr/>
        </p:nvSpPr>
        <p:spPr>
          <a:xfrm>
            <a:off x="4341027" y="3590865"/>
            <a:ext cx="330378" cy="330378"/>
          </a:xfrm>
          <a:prstGeom prst="ellipse">
            <a:avLst/>
          </a:prstGeom>
          <a:solidFill>
            <a:srgbClr val="FFD1D1"/>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algn="ctr"/>
            <a:r>
              <a:rPr lang="ko-KR" altLang="en-US" sz="2000" dirty="0">
                <a:latin typeface="Cambria Math" panose="02040503050406030204" pitchFamily="18" charset="0"/>
                <a:cs typeface="Times New Roman" panose="02020603050405020304" pitchFamily="18" charset="0"/>
                <a:sym typeface="Symbol" panose="05050102010706020507" pitchFamily="18" charset="2"/>
              </a:rPr>
              <a:t></a:t>
            </a:r>
            <a:endParaRPr lang="ko-KR" altLang="en-US" sz="2000" dirty="0">
              <a:latin typeface="Cambria Math" panose="02040503050406030204" pitchFamily="18" charset="0"/>
              <a:cs typeface="Times New Roman" panose="02020603050405020304" pitchFamily="18" charset="0"/>
              <a:sym typeface="Montserrat"/>
            </a:endParaRPr>
          </a:p>
        </p:txBody>
      </p:sp>
      <p:cxnSp>
        <p:nvCxnSpPr>
          <p:cNvPr id="38" name="Google Shape;788;p60">
            <a:extLst>
              <a:ext uri="{FF2B5EF4-FFF2-40B4-BE49-F238E27FC236}">
                <a16:creationId xmlns:a16="http://schemas.microsoft.com/office/drawing/2014/main" id="{899D0426-7108-4B61-B2F6-35AF0710D463}"/>
              </a:ext>
            </a:extLst>
          </p:cNvPr>
          <p:cNvCxnSpPr>
            <a:cxnSpLocks/>
          </p:cNvCxnSpPr>
          <p:nvPr/>
        </p:nvCxnSpPr>
        <p:spPr>
          <a:xfrm flipV="1">
            <a:off x="6046604" y="2629689"/>
            <a:ext cx="1" cy="458890"/>
          </a:xfrm>
          <a:prstGeom prst="straightConnector1">
            <a:avLst/>
          </a:prstGeom>
          <a:noFill/>
          <a:ln w="19050" cap="flat" cmpd="sng">
            <a:solidFill>
              <a:srgbClr val="000000"/>
            </a:solidFill>
            <a:prstDash val="solid"/>
            <a:round/>
            <a:headEnd type="none" w="med" len="med"/>
            <a:tailEnd type="triangle" w="med" len="med"/>
          </a:ln>
        </p:spPr>
      </p:cxnSp>
      <p:sp>
        <p:nvSpPr>
          <p:cNvPr id="39" name="자유형: 도형 97">
            <a:extLst>
              <a:ext uri="{FF2B5EF4-FFF2-40B4-BE49-F238E27FC236}">
                <a16:creationId xmlns:a16="http://schemas.microsoft.com/office/drawing/2014/main" id="{99CB1875-A17F-4A67-8806-EF2D533FA6B5}"/>
              </a:ext>
            </a:extLst>
          </p:cNvPr>
          <p:cNvSpPr/>
          <p:nvPr/>
        </p:nvSpPr>
        <p:spPr>
          <a:xfrm>
            <a:off x="6043742" y="3088580"/>
            <a:ext cx="115875" cy="208574"/>
          </a:xfrm>
          <a:custGeom>
            <a:avLst/>
            <a:gdLst>
              <a:gd name="connsiteX0" fmla="*/ 0 w 130629"/>
              <a:gd name="connsiteY0" fmla="*/ 0 h 235132"/>
              <a:gd name="connsiteX1" fmla="*/ 130629 w 130629"/>
              <a:gd name="connsiteY1" fmla="*/ 113212 h 235132"/>
              <a:gd name="connsiteX2" fmla="*/ 0 w 130629"/>
              <a:gd name="connsiteY2" fmla="*/ 235132 h 235132"/>
            </a:gdLst>
            <a:ahLst/>
            <a:cxnLst>
              <a:cxn ang="0">
                <a:pos x="connsiteX0" y="connsiteY0"/>
              </a:cxn>
              <a:cxn ang="0">
                <a:pos x="connsiteX1" y="connsiteY1"/>
              </a:cxn>
              <a:cxn ang="0">
                <a:pos x="connsiteX2" y="connsiteY2"/>
              </a:cxn>
            </a:cxnLst>
            <a:rect l="l" t="t" r="r" b="b"/>
            <a:pathLst>
              <a:path w="130629" h="235132">
                <a:moveTo>
                  <a:pt x="0" y="0"/>
                </a:moveTo>
                <a:cubicBezTo>
                  <a:pt x="65314" y="37011"/>
                  <a:pt x="130629" y="74023"/>
                  <a:pt x="130629" y="113212"/>
                </a:cubicBezTo>
                <a:cubicBezTo>
                  <a:pt x="130629" y="152401"/>
                  <a:pt x="65314" y="193766"/>
                  <a:pt x="0" y="23513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SamsungOne-400" panose="020B0503030303020204" pitchFamily="34" charset="0"/>
            </a:endParaRPr>
          </a:p>
        </p:txBody>
      </p:sp>
      <p:cxnSp>
        <p:nvCxnSpPr>
          <p:cNvPr id="40" name="Google Shape;812;p60">
            <a:extLst>
              <a:ext uri="{FF2B5EF4-FFF2-40B4-BE49-F238E27FC236}">
                <a16:creationId xmlns:a16="http://schemas.microsoft.com/office/drawing/2014/main" id="{696186C5-6600-4FC3-8BE8-1D8E99F9CA6A}"/>
              </a:ext>
            </a:extLst>
          </p:cNvPr>
          <p:cNvCxnSpPr>
            <a:cxnSpLocks/>
          </p:cNvCxnSpPr>
          <p:nvPr/>
        </p:nvCxnSpPr>
        <p:spPr>
          <a:xfrm flipV="1">
            <a:off x="6046068" y="3294772"/>
            <a:ext cx="0" cy="1344069"/>
          </a:xfrm>
          <a:prstGeom prst="straightConnector1">
            <a:avLst/>
          </a:prstGeom>
          <a:noFill/>
          <a:ln w="19050" cap="flat" cmpd="sng">
            <a:solidFill>
              <a:srgbClr val="00000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21C33AE-35A0-4893-AD40-FE46DEC9CB60}"/>
                  </a:ext>
                </a:extLst>
              </p:cNvPr>
              <p:cNvSpPr txBox="1"/>
              <p:nvPr/>
            </p:nvSpPr>
            <p:spPr>
              <a:xfrm>
                <a:off x="5856145" y="2348880"/>
                <a:ext cx="40555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1" name="TextBox 40">
                <a:extLst>
                  <a:ext uri="{FF2B5EF4-FFF2-40B4-BE49-F238E27FC236}">
                    <a16:creationId xmlns="" xmlns:a16="http://schemas.microsoft.com/office/drawing/2014/main" xmlns:a14="http://schemas.microsoft.com/office/drawing/2010/main" id="{121C33AE-35A0-4893-AD40-FE46DEC9CB60}"/>
                  </a:ext>
                </a:extLst>
              </p:cNvPr>
              <p:cNvSpPr txBox="1">
                <a:spLocks noRot="1" noChangeAspect="1" noMove="1" noResize="1" noEditPoints="1" noAdjustHandles="1" noChangeArrowheads="1" noChangeShapeType="1" noTextEdit="1"/>
              </p:cNvSpPr>
              <p:nvPr/>
            </p:nvSpPr>
            <p:spPr>
              <a:xfrm>
                <a:off x="5856145" y="2348880"/>
                <a:ext cx="405558" cy="221067"/>
              </a:xfrm>
              <a:prstGeom prst="rect">
                <a:avLst/>
              </a:prstGeom>
              <a:blipFill rotWithShape="0">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8085C66-EBCB-486D-9721-E361DCAFE350}"/>
                  </a:ext>
                </a:extLst>
              </p:cNvPr>
              <p:cNvSpPr txBox="1"/>
              <p:nvPr/>
            </p:nvSpPr>
            <p:spPr>
              <a:xfrm>
                <a:off x="7017184" y="4545036"/>
                <a:ext cx="40555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2" name="TextBox 41">
                <a:extLst>
                  <a:ext uri="{FF2B5EF4-FFF2-40B4-BE49-F238E27FC236}">
                    <a16:creationId xmlns="" xmlns:a16="http://schemas.microsoft.com/office/drawing/2014/main" xmlns:a14="http://schemas.microsoft.com/office/drawing/2010/main" id="{F8085C66-EBCB-486D-9721-E361DCAFE350}"/>
                  </a:ext>
                </a:extLst>
              </p:cNvPr>
              <p:cNvSpPr txBox="1">
                <a:spLocks noRot="1" noChangeAspect="1" noMove="1" noResize="1" noEditPoints="1" noAdjustHandles="1" noChangeArrowheads="1" noChangeShapeType="1" noTextEdit="1"/>
              </p:cNvSpPr>
              <p:nvPr/>
            </p:nvSpPr>
            <p:spPr>
              <a:xfrm>
                <a:off x="7017184" y="4545036"/>
                <a:ext cx="405558" cy="22106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D3E157D-5F99-42C4-A15D-95E8698C997D}"/>
                  </a:ext>
                </a:extLst>
              </p:cNvPr>
              <p:cNvSpPr txBox="1"/>
              <p:nvPr/>
            </p:nvSpPr>
            <p:spPr>
              <a:xfrm>
                <a:off x="1776851" y="4539642"/>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latin typeface="SamsungOne-400" panose="020B0503030303020204" pitchFamily="34" charset="0"/>
                </a:endParaRPr>
              </a:p>
            </p:txBody>
          </p:sp>
        </mc:Choice>
        <mc:Fallback xmlns="">
          <p:sp>
            <p:nvSpPr>
              <p:cNvPr id="43" name="TextBox 42">
                <a:extLst>
                  <a:ext uri="{FF2B5EF4-FFF2-40B4-BE49-F238E27FC236}">
                    <a16:creationId xmlns="" xmlns:a16="http://schemas.microsoft.com/office/drawing/2014/main" xmlns:a14="http://schemas.microsoft.com/office/drawing/2010/main" id="{CD3E157D-5F99-42C4-A15D-95E8698C997D}"/>
                  </a:ext>
                </a:extLst>
              </p:cNvPr>
              <p:cNvSpPr txBox="1">
                <a:spLocks noRot="1" noChangeAspect="1" noMove="1" noResize="1" noEditPoints="1" noAdjustHandles="1" noChangeArrowheads="1" noChangeShapeType="1" noTextEdit="1"/>
              </p:cNvSpPr>
              <p:nvPr/>
            </p:nvSpPr>
            <p:spPr>
              <a:xfrm>
                <a:off x="1776851" y="4539642"/>
                <a:ext cx="662408" cy="221067"/>
              </a:xfrm>
              <a:prstGeom prst="rect">
                <a:avLst/>
              </a:prstGeom>
              <a:blipFill rotWithShape="0">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909CF9B-6CF0-4C46-B1CF-FFC45F4BA176}"/>
                  </a:ext>
                </a:extLst>
              </p:cNvPr>
              <p:cNvSpPr txBox="1"/>
              <p:nvPr/>
            </p:nvSpPr>
            <p:spPr>
              <a:xfrm>
                <a:off x="2811389" y="5212558"/>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4" name="TextBox 43">
                <a:extLst>
                  <a:ext uri="{FF2B5EF4-FFF2-40B4-BE49-F238E27FC236}">
                    <a16:creationId xmlns="" xmlns:a16="http://schemas.microsoft.com/office/drawing/2014/main" xmlns:a14="http://schemas.microsoft.com/office/drawing/2010/main" id="{5909CF9B-6CF0-4C46-B1CF-FFC45F4BA176}"/>
                  </a:ext>
                </a:extLst>
              </p:cNvPr>
              <p:cNvSpPr txBox="1">
                <a:spLocks noRot="1" noChangeAspect="1" noMove="1" noResize="1" noEditPoints="1" noAdjustHandles="1" noChangeArrowheads="1" noChangeShapeType="1" noTextEdit="1"/>
              </p:cNvSpPr>
              <p:nvPr/>
            </p:nvSpPr>
            <p:spPr>
              <a:xfrm>
                <a:off x="2811389" y="5212558"/>
                <a:ext cx="662408" cy="221067"/>
              </a:xfrm>
              <a:prstGeom prst="rect">
                <a:avLst/>
              </a:prstGeom>
              <a:blipFill rotWithShape="0">
                <a:blip r:embed="rId7"/>
                <a:stretch>
                  <a:fillRect/>
                </a:stretch>
              </a:blipFill>
              <a:ln>
                <a:noFill/>
              </a:ln>
            </p:spPr>
            <p:txBody>
              <a:bodyPr/>
              <a:lstStyle/>
              <a:p>
                <a:r>
                  <a:rPr lang="en-US">
                    <a:noFill/>
                  </a:rPr>
                  <a:t> </a:t>
                </a:r>
              </a:p>
            </p:txBody>
          </p:sp>
        </mc:Fallback>
      </mc:AlternateContent>
      <p:cxnSp>
        <p:nvCxnSpPr>
          <p:cNvPr id="45" name="Google Shape;786;p60">
            <a:extLst>
              <a:ext uri="{FF2B5EF4-FFF2-40B4-BE49-F238E27FC236}">
                <a16:creationId xmlns:a16="http://schemas.microsoft.com/office/drawing/2014/main" id="{E4E71083-E4AC-4555-8E4C-9E67CF059385}"/>
              </a:ext>
            </a:extLst>
          </p:cNvPr>
          <p:cNvCxnSpPr>
            <a:cxnSpLocks/>
          </p:cNvCxnSpPr>
          <p:nvPr/>
        </p:nvCxnSpPr>
        <p:spPr>
          <a:xfrm flipV="1">
            <a:off x="3106156" y="4679557"/>
            <a:ext cx="0" cy="479007"/>
          </a:xfrm>
          <a:prstGeom prst="straightConnector1">
            <a:avLst/>
          </a:prstGeom>
          <a:noFill/>
          <a:ln w="1905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50F3283-5205-4CC3-89C9-86A75E452445}"/>
                  </a:ext>
                </a:extLst>
              </p:cNvPr>
              <p:cNvSpPr txBox="1"/>
              <p:nvPr/>
            </p:nvSpPr>
            <p:spPr>
              <a:xfrm>
                <a:off x="1776851" y="3036720"/>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7030A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𝐶</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latin typeface="SamsungOne-400" panose="020B0503030303020204" pitchFamily="34" charset="0"/>
                </a:endParaRPr>
              </a:p>
            </p:txBody>
          </p:sp>
        </mc:Choice>
        <mc:Fallback xmlns="">
          <p:sp>
            <p:nvSpPr>
              <p:cNvPr id="46" name="TextBox 45">
                <a:extLst>
                  <a:ext uri="{FF2B5EF4-FFF2-40B4-BE49-F238E27FC236}">
                    <a16:creationId xmlns="" xmlns:a16="http://schemas.microsoft.com/office/drawing/2014/main" xmlns:a14="http://schemas.microsoft.com/office/drawing/2010/main" id="{150F3283-5205-4CC3-89C9-86A75E452445}"/>
                  </a:ext>
                </a:extLst>
              </p:cNvPr>
              <p:cNvSpPr txBox="1">
                <a:spLocks noRot="1" noChangeAspect="1" noMove="1" noResize="1" noEditPoints="1" noAdjustHandles="1" noChangeArrowheads="1" noChangeShapeType="1" noTextEdit="1"/>
              </p:cNvSpPr>
              <p:nvPr/>
            </p:nvSpPr>
            <p:spPr>
              <a:xfrm>
                <a:off x="1776851" y="3036720"/>
                <a:ext cx="662408" cy="221067"/>
              </a:xfrm>
              <a:prstGeom prst="rect">
                <a:avLst/>
              </a:prstGeom>
              <a:blipFill rotWithShape="0">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E0E8FC0-5729-4D81-83EF-26FC8F7F0433}"/>
                  </a:ext>
                </a:extLst>
              </p:cNvPr>
              <p:cNvSpPr txBox="1"/>
              <p:nvPr/>
            </p:nvSpPr>
            <p:spPr>
              <a:xfrm>
                <a:off x="6888759" y="3049091"/>
                <a:ext cx="662408" cy="22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7030A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𝐶</m:t>
                          </m:r>
                        </m:e>
                        <m:sub>
                          <m:r>
                            <a:rPr lang="en-US" altLang="ko-KR">
                              <a:latin typeface="Cambria Math" panose="02040503050406030204" pitchFamily="18" charset="0"/>
                            </a:rPr>
                            <m:t>𝑡</m:t>
                          </m:r>
                        </m:sub>
                      </m:sSub>
                    </m:oMath>
                  </m:oMathPara>
                </a14:m>
                <a:endParaRPr lang="ko-KR" altLang="en-US" dirty="0">
                  <a:latin typeface="SamsungOne-400" panose="020B0503030303020204" pitchFamily="34" charset="0"/>
                </a:endParaRPr>
              </a:p>
            </p:txBody>
          </p:sp>
        </mc:Choice>
        <mc:Fallback xmlns="">
          <p:sp>
            <p:nvSpPr>
              <p:cNvPr id="47" name="TextBox 46">
                <a:extLst>
                  <a:ext uri="{FF2B5EF4-FFF2-40B4-BE49-F238E27FC236}">
                    <a16:creationId xmlns="" xmlns:a16="http://schemas.microsoft.com/office/drawing/2014/main" xmlns:a14="http://schemas.microsoft.com/office/drawing/2010/main" id="{CE0E8FC0-5729-4D81-83EF-26FC8F7F0433}"/>
                  </a:ext>
                </a:extLst>
              </p:cNvPr>
              <p:cNvSpPr txBox="1">
                <a:spLocks noRot="1" noChangeAspect="1" noMove="1" noResize="1" noEditPoints="1" noAdjustHandles="1" noChangeArrowheads="1" noChangeShapeType="1" noTextEdit="1"/>
              </p:cNvSpPr>
              <p:nvPr/>
            </p:nvSpPr>
            <p:spPr>
              <a:xfrm>
                <a:off x="6888759" y="3049091"/>
                <a:ext cx="662408" cy="221067"/>
              </a:xfrm>
              <a:prstGeom prst="rect">
                <a:avLst/>
              </a:prstGeom>
              <a:blipFill rotWithShape="0">
                <a:blip r:embed="rId9"/>
                <a:stretch>
                  <a:fillRect/>
                </a:stretch>
              </a:blipFill>
              <a:ln>
                <a:noFill/>
              </a:ln>
            </p:spPr>
            <p:txBody>
              <a:bodyPr/>
              <a:lstStyle/>
              <a:p>
                <a:r>
                  <a:rPr lang="en-US">
                    <a:noFill/>
                  </a:rPr>
                  <a:t> </a:t>
                </a:r>
              </a:p>
            </p:txBody>
          </p:sp>
        </mc:Fallback>
      </mc:AlternateContent>
      <p:sp>
        <p:nvSpPr>
          <p:cNvPr id="48" name="Google Shape;814;p60">
            <a:extLst>
              <a:ext uri="{FF2B5EF4-FFF2-40B4-BE49-F238E27FC236}">
                <a16:creationId xmlns:a16="http://schemas.microsoft.com/office/drawing/2014/main" id="{13966052-34CB-4E60-9CCF-872EF2FB3B27}"/>
              </a:ext>
            </a:extLst>
          </p:cNvPr>
          <p:cNvSpPr txBox="1"/>
          <p:nvPr/>
        </p:nvSpPr>
        <p:spPr>
          <a:xfrm>
            <a:off x="5398664" y="3330386"/>
            <a:ext cx="585604" cy="312802"/>
          </a:xfrm>
          <a:prstGeom prst="rect">
            <a:avLst/>
          </a:prstGeom>
          <a:noFill/>
          <a:ln>
            <a:noFill/>
          </a:ln>
        </p:spPr>
        <p:txBody>
          <a:bodyPr spcFirstLastPara="1" wrap="square" lIns="0" tIns="0" rIns="0" bIns="0" anchor="ctr" anchorCtr="0">
            <a:noAutofit/>
          </a:bodyPr>
          <a:lstStyle/>
          <a:p>
            <a:pPr algn="ctr"/>
            <a:r>
              <a:rPr lang="en" sz="1400" i="1" dirty="0">
                <a:latin typeface="Cambria Math" panose="02040503050406030204" pitchFamily="18" charset="0"/>
                <a:ea typeface="Cambria Math" panose="02040503050406030204" pitchFamily="18" charset="0"/>
                <a:cs typeface="Times New Roman" panose="02020603050405020304" pitchFamily="18" charset="0"/>
                <a:sym typeface="Montserrat"/>
              </a:rPr>
              <a:t>tanh</a:t>
            </a:r>
            <a:endParaRPr sz="1400" i="1" dirty="0">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sp>
        <p:nvSpPr>
          <p:cNvPr id="49" name="Google Shape;813;p60">
            <a:extLst>
              <a:ext uri="{FF2B5EF4-FFF2-40B4-BE49-F238E27FC236}">
                <a16:creationId xmlns:a16="http://schemas.microsoft.com/office/drawing/2014/main" id="{5DB17F13-62CC-43A0-B8D4-7C23650DED5B}"/>
              </a:ext>
            </a:extLst>
          </p:cNvPr>
          <p:cNvSpPr txBox="1"/>
          <p:nvPr/>
        </p:nvSpPr>
        <p:spPr>
          <a:xfrm>
            <a:off x="4158953" y="4025681"/>
            <a:ext cx="648157" cy="330378"/>
          </a:xfrm>
          <a:prstGeom prst="rect">
            <a:avLst/>
          </a:prstGeom>
          <a:noFill/>
          <a:ln>
            <a:noFill/>
          </a:ln>
        </p:spPr>
        <p:txBody>
          <a:bodyPr spcFirstLastPara="1" wrap="square" lIns="91425" tIns="91425" rIns="91425" bIns="91425" anchor="t" anchorCtr="0">
            <a:noAutofit/>
          </a:bodyPr>
          <a:lstStyle/>
          <a:p>
            <a:pPr algn="ctr"/>
            <a:r>
              <a:rPr lang="en" sz="1600" i="1" dirty="0">
                <a:latin typeface="Cambria Math" panose="02040503050406030204" pitchFamily="18" charset="0"/>
                <a:ea typeface="Cambria Math" panose="02040503050406030204" pitchFamily="18" charset="0"/>
                <a:cs typeface="Times New Roman" panose="02020603050405020304" pitchFamily="18" charset="0"/>
                <a:sym typeface="Montserrat"/>
              </a:rPr>
              <a:t>tanh</a:t>
            </a:r>
            <a:endParaRPr sz="1600" i="1" dirty="0">
              <a:latin typeface="Cambria Math" panose="02040503050406030204" pitchFamily="18" charset="0"/>
              <a:ea typeface="Cambria Math" panose="02040503050406030204" pitchFamily="18" charset="0"/>
              <a:cs typeface="Times New Roman" panose="02020603050405020304" pitchFamily="18" charset="0"/>
              <a:sym typeface="Montserrat"/>
            </a:endParaRPr>
          </a:p>
        </p:txBody>
      </p:sp>
      <p:grpSp>
        <p:nvGrpSpPr>
          <p:cNvPr id="50" name="그룹 4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1" name="직사각형 5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Ô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nhớ</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ngắn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hạn</a:t>
              </a:r>
              <a:endParaRPr lang="en-US" altLang="ko-KR" dirty="0">
                <a:solidFill>
                  <a:schemeClr val="bg1"/>
                </a:solidFill>
                <a:latin typeface="iCiel Samsung Sharp Sans Medium" pitchFamily="2" charset="0"/>
                <a:cs typeface="iCiel Samsung Sharp Sans Medium" pitchFamily="2" charset="0"/>
              </a:endParaRPr>
            </a:p>
          </p:txBody>
        </p:sp>
        <p:sp>
          <p:nvSpPr>
            <p:cNvPr id="52" name="직사각형 5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spTree>
    <p:extLst>
      <p:ext uri="{BB962C8B-B14F-4D97-AF65-F5344CB8AC3E}">
        <p14:creationId xmlns:p14="http://schemas.microsoft.com/office/powerpoint/2010/main" val="1903871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Ô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nhớ</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dài-ngắn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(LSTM):</a:t>
              </a: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ô LSTM có thể tạo thành một chuỗi giống như ô RNN thông thường.</a:t>
            </a:r>
          </a:p>
        </p:txBody>
      </p:sp>
      <p:grpSp>
        <p:nvGrpSpPr>
          <p:cNvPr id="50" name="그룹 4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1" name="직사각형 5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Ô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nhớ</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ngắn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hạn</a:t>
              </a:r>
              <a:endParaRPr lang="en-US" altLang="ko-KR" dirty="0">
                <a:solidFill>
                  <a:schemeClr val="bg1"/>
                </a:solidFill>
                <a:latin typeface="iCiel Samsung Sharp Sans Medium" pitchFamily="2" charset="0"/>
                <a:cs typeface="iCiel Samsung Sharp Sans Medium" pitchFamily="2" charset="0"/>
              </a:endParaRPr>
            </a:p>
          </p:txBody>
        </p:sp>
        <p:sp>
          <p:nvSpPr>
            <p:cNvPr id="52" name="직사각형 5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02</a:t>
              </a:r>
            </a:p>
          </p:txBody>
        </p:sp>
      </p:grpSp>
      <p:grpSp>
        <p:nvGrpSpPr>
          <p:cNvPr id="53" name="그룹 52">
            <a:extLst>
              <a:ext uri="{FF2B5EF4-FFF2-40B4-BE49-F238E27FC236}">
                <a16:creationId xmlns:a16="http://schemas.microsoft.com/office/drawing/2014/main" id="{280262C3-B8CD-45C1-80D8-919D7C56AC28}"/>
              </a:ext>
            </a:extLst>
          </p:cNvPr>
          <p:cNvGrpSpPr/>
          <p:nvPr/>
        </p:nvGrpSpPr>
        <p:grpSpPr>
          <a:xfrm>
            <a:off x="2397884" y="2492896"/>
            <a:ext cx="5107056" cy="2326156"/>
            <a:chOff x="2397884" y="3094415"/>
            <a:chExt cx="5107056" cy="2326156"/>
          </a:xfrm>
        </p:grpSpPr>
        <p:grpSp>
          <p:nvGrpSpPr>
            <p:cNvPr id="54" name="그룹 53">
              <a:extLst>
                <a:ext uri="{FF2B5EF4-FFF2-40B4-BE49-F238E27FC236}">
                  <a16:creationId xmlns:a16="http://schemas.microsoft.com/office/drawing/2014/main" id="{9B9267BB-46EE-4F55-98D1-24E3DF8E0DD0}"/>
                </a:ext>
              </a:extLst>
            </p:cNvPr>
            <p:cNvGrpSpPr/>
            <p:nvPr/>
          </p:nvGrpSpPr>
          <p:grpSpPr>
            <a:xfrm>
              <a:off x="2397884" y="3094415"/>
              <a:ext cx="5107056" cy="2326156"/>
              <a:chOff x="2331849" y="2484815"/>
              <a:chExt cx="5107056" cy="2326156"/>
            </a:xfrm>
          </p:grpSpPr>
          <p:grpSp>
            <p:nvGrpSpPr>
              <p:cNvPr id="58" name="그룹 57">
                <a:extLst>
                  <a:ext uri="{FF2B5EF4-FFF2-40B4-BE49-F238E27FC236}">
                    <a16:creationId xmlns:a16="http://schemas.microsoft.com/office/drawing/2014/main" id="{0EEAC129-B323-4131-AFBB-B99878C118ED}"/>
                  </a:ext>
                </a:extLst>
              </p:cNvPr>
              <p:cNvGrpSpPr/>
              <p:nvPr/>
            </p:nvGrpSpPr>
            <p:grpSpPr>
              <a:xfrm>
                <a:off x="2441177" y="2484815"/>
                <a:ext cx="1784704" cy="2326156"/>
                <a:chOff x="2441177" y="2484815"/>
                <a:chExt cx="1784704" cy="2326156"/>
              </a:xfrm>
            </p:grpSpPr>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A4DD11C-BA5C-4773-BC04-8A183D2EB8CF}"/>
                        </a:ext>
                      </a:extLst>
                    </p:cNvPr>
                    <p:cNvSpPr txBox="1"/>
                    <p:nvPr/>
                  </p:nvSpPr>
                  <p:spPr>
                    <a:xfrm>
                      <a:off x="2441177" y="4410861"/>
                      <a:ext cx="74675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p>
                  </p:txBody>
                </p:sp>
              </mc:Choice>
              <mc:Fallback xmlns="">
                <p:sp>
                  <p:nvSpPr>
                    <p:cNvPr id="87" name="TextBox 86">
                      <a:extLst>
                        <a:ext uri="{FF2B5EF4-FFF2-40B4-BE49-F238E27FC236}">
                          <a16:creationId xmlns:a16="http://schemas.microsoft.com/office/drawing/2014/main" id="{2A4DD11C-BA5C-4773-BC04-8A183D2EB8CF}"/>
                        </a:ext>
                      </a:extLst>
                    </p:cNvPr>
                    <p:cNvSpPr txBox="1">
                      <a:spLocks noRot="1" noChangeAspect="1" noMove="1" noResize="1" noEditPoints="1" noAdjustHandles="1" noChangeArrowheads="1" noChangeShapeType="1" noTextEdit="1"/>
                    </p:cNvSpPr>
                    <p:nvPr/>
                  </p:nvSpPr>
                  <p:spPr>
                    <a:xfrm>
                      <a:off x="2441177" y="4410861"/>
                      <a:ext cx="746755" cy="400110"/>
                    </a:xfrm>
                    <a:prstGeom prst="rect">
                      <a:avLst/>
                    </a:prstGeom>
                    <a:blipFill>
                      <a:blip r:embed="rId3"/>
                      <a:stretch>
                        <a:fillRect/>
                      </a:stretch>
                    </a:blipFill>
                    <a:ln>
                      <a:noFill/>
                    </a:ln>
                  </p:spPr>
                  <p:txBody>
                    <a:bodyPr/>
                    <a:lstStyle/>
                    <a:p>
                      <a:r>
                        <a:rPr lang="ko-KR" altLang="en-US">
                          <a:noFill/>
                        </a:rPr>
                        <a:t> </a:t>
                      </a:r>
                    </a:p>
                  </p:txBody>
                </p:sp>
              </mc:Fallback>
            </mc:AlternateContent>
            <p:cxnSp>
              <p:nvCxnSpPr>
                <p:cNvPr id="76" name="Google Shape;786;p60">
                  <a:extLst>
                    <a:ext uri="{FF2B5EF4-FFF2-40B4-BE49-F238E27FC236}">
                      <a16:creationId xmlns:a16="http://schemas.microsoft.com/office/drawing/2014/main" id="{23BB9A69-251D-4914-82FB-A64990556F03}"/>
                    </a:ext>
                  </a:extLst>
                </p:cNvPr>
                <p:cNvCxnSpPr>
                  <a:cxnSpLocks/>
                </p:cNvCxnSpPr>
                <p:nvPr/>
              </p:nvCxnSpPr>
              <p:spPr>
                <a:xfrm flipV="1">
                  <a:off x="2814555" y="4050861"/>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77" name="Google Shape;788;p60">
                  <a:extLst>
                    <a:ext uri="{FF2B5EF4-FFF2-40B4-BE49-F238E27FC236}">
                      <a16:creationId xmlns:a16="http://schemas.microsoft.com/office/drawing/2014/main" id="{399264ED-5736-4075-9DB2-002FB4F9877F}"/>
                    </a:ext>
                  </a:extLst>
                </p:cNvPr>
                <p:cNvCxnSpPr>
                  <a:cxnSpLocks/>
                </p:cNvCxnSpPr>
                <p:nvPr/>
              </p:nvCxnSpPr>
              <p:spPr>
                <a:xfrm flipV="1">
                  <a:off x="3751980" y="2970861"/>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320670F-5877-4D09-993F-8C6289F254C3}"/>
                        </a:ext>
                      </a:extLst>
                    </p:cNvPr>
                    <p:cNvSpPr txBox="1"/>
                    <p:nvPr/>
                  </p:nvSpPr>
                  <p:spPr>
                    <a:xfrm>
                      <a:off x="3443208" y="2484815"/>
                      <a:ext cx="61754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p>
                  </p:txBody>
                </p:sp>
              </mc:Choice>
              <mc:Fallback xmlns="">
                <p:sp>
                  <p:nvSpPr>
                    <p:cNvPr id="90" name="TextBox 89">
                      <a:extLst>
                        <a:ext uri="{FF2B5EF4-FFF2-40B4-BE49-F238E27FC236}">
                          <a16:creationId xmlns:a16="http://schemas.microsoft.com/office/drawing/2014/main" id="{A320670F-5877-4D09-993F-8C6289F254C3}"/>
                        </a:ext>
                      </a:extLst>
                    </p:cNvPr>
                    <p:cNvSpPr txBox="1">
                      <a:spLocks noRot="1" noChangeAspect="1" noMove="1" noResize="1" noEditPoints="1" noAdjustHandles="1" noChangeArrowheads="1" noChangeShapeType="1" noTextEdit="1"/>
                    </p:cNvSpPr>
                    <p:nvPr/>
                  </p:nvSpPr>
                  <p:spPr>
                    <a:xfrm>
                      <a:off x="3443208" y="2484815"/>
                      <a:ext cx="617543" cy="400110"/>
                    </a:xfrm>
                    <a:prstGeom prst="rect">
                      <a:avLst/>
                    </a:prstGeom>
                    <a:blipFill>
                      <a:blip r:embed="rId4"/>
                      <a:stretch>
                        <a:fillRect/>
                      </a:stretch>
                    </a:blipFill>
                    <a:ln>
                      <a:noFill/>
                    </a:ln>
                  </p:spPr>
                  <p:txBody>
                    <a:bodyPr/>
                    <a:lstStyle/>
                    <a:p>
                      <a:r>
                        <a:rPr lang="ko-KR" altLang="en-US">
                          <a:noFill/>
                        </a:rPr>
                        <a:t> </a:t>
                      </a:r>
                    </a:p>
                  </p:txBody>
                </p:sp>
              </mc:Fallback>
            </mc:AlternateContent>
            <p:cxnSp>
              <p:nvCxnSpPr>
                <p:cNvPr id="79" name="Google Shape;786;p60">
                  <a:extLst>
                    <a:ext uri="{FF2B5EF4-FFF2-40B4-BE49-F238E27FC236}">
                      <a16:creationId xmlns:a16="http://schemas.microsoft.com/office/drawing/2014/main" id="{896915FF-CE7C-4A50-9BC8-73123A899DAD}"/>
                    </a:ext>
                  </a:extLst>
                </p:cNvPr>
                <p:cNvCxnSpPr>
                  <a:cxnSpLocks/>
                </p:cNvCxnSpPr>
                <p:nvPr/>
              </p:nvCxnSpPr>
              <p:spPr>
                <a:xfrm>
                  <a:off x="3937881" y="3479044"/>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80" name="Google Shape;786;p60">
                  <a:extLst>
                    <a:ext uri="{FF2B5EF4-FFF2-40B4-BE49-F238E27FC236}">
                      <a16:creationId xmlns:a16="http://schemas.microsoft.com/office/drawing/2014/main" id="{D4C7571E-26DD-4519-B046-4DC233C13A70}"/>
                    </a:ext>
                  </a:extLst>
                </p:cNvPr>
                <p:cNvCxnSpPr>
                  <a:cxnSpLocks/>
                </p:cNvCxnSpPr>
                <p:nvPr/>
              </p:nvCxnSpPr>
              <p:spPr>
                <a:xfrm>
                  <a:off x="3937881" y="3901410"/>
                  <a:ext cx="288000" cy="0"/>
                </a:xfrm>
                <a:prstGeom prst="straightConnector1">
                  <a:avLst/>
                </a:prstGeom>
                <a:noFill/>
                <a:ln w="19050" cap="flat" cmpd="sng">
                  <a:solidFill>
                    <a:srgbClr val="193EB0"/>
                  </a:solidFill>
                  <a:prstDash val="solid"/>
                  <a:round/>
                  <a:headEnd type="none" w="med" len="med"/>
                  <a:tailEnd type="triangle" w="med" len="med"/>
                </a:ln>
              </p:spPr>
            </p:cxnSp>
          </p:grpSp>
          <p:grpSp>
            <p:nvGrpSpPr>
              <p:cNvPr id="59" name="그룹 58">
                <a:extLst>
                  <a:ext uri="{FF2B5EF4-FFF2-40B4-BE49-F238E27FC236}">
                    <a16:creationId xmlns:a16="http://schemas.microsoft.com/office/drawing/2014/main" id="{AADAD0DA-AD9C-4193-89BA-F363D3B06979}"/>
                  </a:ext>
                </a:extLst>
              </p:cNvPr>
              <p:cNvGrpSpPr/>
              <p:nvPr/>
            </p:nvGrpSpPr>
            <p:grpSpPr>
              <a:xfrm>
                <a:off x="4047689" y="2484815"/>
                <a:ext cx="1784704" cy="2233823"/>
                <a:chOff x="2441177" y="2484815"/>
                <a:chExt cx="1784704" cy="2233823"/>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45E4402-CEAD-4AC0-86B2-FCFE4F55D425}"/>
                        </a:ext>
                      </a:extLst>
                    </p:cNvPr>
                    <p:cNvSpPr txBox="1"/>
                    <p:nvPr/>
                  </p:nvSpPr>
                  <p:spPr>
                    <a:xfrm>
                      <a:off x="2441177" y="4503194"/>
                      <a:ext cx="74675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𝑡</m:t>
                                </m:r>
                              </m:sub>
                            </m:sSub>
                          </m:oMath>
                        </m:oMathPara>
                      </a14:m>
                      <a:endParaRPr lang="ko-KR" altLang="en-US" dirty="0"/>
                    </a:p>
                  </p:txBody>
                </p:sp>
              </mc:Choice>
              <mc:Fallback xmlns="">
                <p:sp>
                  <p:nvSpPr>
                    <p:cNvPr id="75" name="TextBox 74">
                      <a:extLst>
                        <a:ext uri="{FF2B5EF4-FFF2-40B4-BE49-F238E27FC236}">
                          <a16:creationId xmlns:a16="http://schemas.microsoft.com/office/drawing/2014/main" id="{F45E4402-CEAD-4AC0-86B2-FCFE4F55D425}"/>
                        </a:ext>
                      </a:extLst>
                    </p:cNvPr>
                    <p:cNvSpPr txBox="1">
                      <a:spLocks noRot="1" noChangeAspect="1" noMove="1" noResize="1" noEditPoints="1" noAdjustHandles="1" noChangeArrowheads="1" noChangeShapeType="1" noTextEdit="1"/>
                    </p:cNvSpPr>
                    <p:nvPr/>
                  </p:nvSpPr>
                  <p:spPr>
                    <a:xfrm>
                      <a:off x="2441177" y="4503194"/>
                      <a:ext cx="746755" cy="215444"/>
                    </a:xfrm>
                    <a:prstGeom prst="rect">
                      <a:avLst/>
                    </a:prstGeom>
                    <a:blipFill>
                      <a:blip r:embed="rId5"/>
                      <a:stretch>
                        <a:fillRect b="-2857"/>
                      </a:stretch>
                    </a:blipFill>
                    <a:ln>
                      <a:noFill/>
                    </a:ln>
                  </p:spPr>
                  <p:txBody>
                    <a:bodyPr/>
                    <a:lstStyle/>
                    <a:p>
                      <a:r>
                        <a:rPr lang="ko-KR" altLang="en-US">
                          <a:noFill/>
                        </a:rPr>
                        <a:t> </a:t>
                      </a:r>
                    </a:p>
                  </p:txBody>
                </p:sp>
              </mc:Fallback>
            </mc:AlternateContent>
            <p:cxnSp>
              <p:nvCxnSpPr>
                <p:cNvPr id="70" name="Google Shape;786;p60">
                  <a:extLst>
                    <a:ext uri="{FF2B5EF4-FFF2-40B4-BE49-F238E27FC236}">
                      <a16:creationId xmlns:a16="http://schemas.microsoft.com/office/drawing/2014/main" id="{CCCEBA81-7C30-407F-8610-9EC0529567D9}"/>
                    </a:ext>
                  </a:extLst>
                </p:cNvPr>
                <p:cNvCxnSpPr>
                  <a:cxnSpLocks/>
                </p:cNvCxnSpPr>
                <p:nvPr/>
              </p:nvCxnSpPr>
              <p:spPr>
                <a:xfrm flipV="1">
                  <a:off x="2814555" y="4050861"/>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71" name="Google Shape;788;p60">
                  <a:extLst>
                    <a:ext uri="{FF2B5EF4-FFF2-40B4-BE49-F238E27FC236}">
                      <a16:creationId xmlns:a16="http://schemas.microsoft.com/office/drawing/2014/main" id="{40D0F4CF-C185-4F39-A7CE-B2BC024A66B8}"/>
                    </a:ext>
                  </a:extLst>
                </p:cNvPr>
                <p:cNvCxnSpPr>
                  <a:cxnSpLocks/>
                </p:cNvCxnSpPr>
                <p:nvPr/>
              </p:nvCxnSpPr>
              <p:spPr>
                <a:xfrm flipV="1">
                  <a:off x="3751980" y="2970861"/>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F64C047-7B52-4F63-A4A5-2CF624488C66}"/>
                        </a:ext>
                      </a:extLst>
                    </p:cNvPr>
                    <p:cNvSpPr txBox="1"/>
                    <p:nvPr/>
                  </p:nvSpPr>
                  <p:spPr>
                    <a:xfrm>
                      <a:off x="3443208" y="2484815"/>
                      <a:ext cx="61754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sub>
                            </m:sSub>
                          </m:oMath>
                        </m:oMathPara>
                      </a14:m>
                      <a:endParaRPr lang="ko-KR" altLang="en-US" dirty="0"/>
                    </a:p>
                  </p:txBody>
                </p:sp>
              </mc:Choice>
              <mc:Fallback xmlns="">
                <p:sp>
                  <p:nvSpPr>
                    <p:cNvPr id="81" name="TextBox 80">
                      <a:extLst>
                        <a:ext uri="{FF2B5EF4-FFF2-40B4-BE49-F238E27FC236}">
                          <a16:creationId xmlns:a16="http://schemas.microsoft.com/office/drawing/2014/main" id="{7F64C047-7B52-4F63-A4A5-2CF624488C66}"/>
                        </a:ext>
                      </a:extLst>
                    </p:cNvPr>
                    <p:cNvSpPr txBox="1">
                      <a:spLocks noRot="1" noChangeAspect="1" noMove="1" noResize="1" noEditPoints="1" noAdjustHandles="1" noChangeArrowheads="1" noChangeShapeType="1" noTextEdit="1"/>
                    </p:cNvSpPr>
                    <p:nvPr/>
                  </p:nvSpPr>
                  <p:spPr>
                    <a:xfrm>
                      <a:off x="3443208" y="2484815"/>
                      <a:ext cx="617543" cy="400110"/>
                    </a:xfrm>
                    <a:prstGeom prst="rect">
                      <a:avLst/>
                    </a:prstGeom>
                    <a:blipFill>
                      <a:blip r:embed="rId6"/>
                      <a:stretch>
                        <a:fillRect/>
                      </a:stretch>
                    </a:blipFill>
                    <a:ln>
                      <a:noFill/>
                    </a:ln>
                  </p:spPr>
                  <p:txBody>
                    <a:bodyPr/>
                    <a:lstStyle/>
                    <a:p>
                      <a:r>
                        <a:rPr lang="ko-KR" altLang="en-US">
                          <a:noFill/>
                        </a:rPr>
                        <a:t> </a:t>
                      </a:r>
                    </a:p>
                  </p:txBody>
                </p:sp>
              </mc:Fallback>
            </mc:AlternateContent>
            <p:cxnSp>
              <p:nvCxnSpPr>
                <p:cNvPr id="73" name="Google Shape;786;p60">
                  <a:extLst>
                    <a:ext uri="{FF2B5EF4-FFF2-40B4-BE49-F238E27FC236}">
                      <a16:creationId xmlns:a16="http://schemas.microsoft.com/office/drawing/2014/main" id="{ADCC2B75-14D1-4A00-95BF-41F9B8BBCDAA}"/>
                    </a:ext>
                  </a:extLst>
                </p:cNvPr>
                <p:cNvCxnSpPr>
                  <a:cxnSpLocks/>
                </p:cNvCxnSpPr>
                <p:nvPr/>
              </p:nvCxnSpPr>
              <p:spPr>
                <a:xfrm>
                  <a:off x="3937881" y="3479044"/>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74" name="Google Shape;786;p60">
                  <a:extLst>
                    <a:ext uri="{FF2B5EF4-FFF2-40B4-BE49-F238E27FC236}">
                      <a16:creationId xmlns:a16="http://schemas.microsoft.com/office/drawing/2014/main" id="{60E6B336-8EFB-467B-BF42-B8CEE7723BDF}"/>
                    </a:ext>
                  </a:extLst>
                </p:cNvPr>
                <p:cNvCxnSpPr>
                  <a:cxnSpLocks/>
                </p:cNvCxnSpPr>
                <p:nvPr/>
              </p:nvCxnSpPr>
              <p:spPr>
                <a:xfrm>
                  <a:off x="3937881" y="3901410"/>
                  <a:ext cx="288000" cy="0"/>
                </a:xfrm>
                <a:prstGeom prst="straightConnector1">
                  <a:avLst/>
                </a:prstGeom>
                <a:noFill/>
                <a:ln w="19050" cap="flat" cmpd="sng">
                  <a:solidFill>
                    <a:srgbClr val="193EB0"/>
                  </a:solidFill>
                  <a:prstDash val="solid"/>
                  <a:round/>
                  <a:headEnd type="none" w="med" len="med"/>
                  <a:tailEnd type="triangle" w="med" len="med"/>
                </a:ln>
              </p:spPr>
            </p:cxnSp>
          </p:grpSp>
          <p:grpSp>
            <p:nvGrpSpPr>
              <p:cNvPr id="60" name="그룹 59">
                <a:extLst>
                  <a:ext uri="{FF2B5EF4-FFF2-40B4-BE49-F238E27FC236}">
                    <a16:creationId xmlns:a16="http://schemas.microsoft.com/office/drawing/2014/main" id="{8C7FEFA2-FD01-431E-8DC2-68EA53FD4633}"/>
                  </a:ext>
                </a:extLst>
              </p:cNvPr>
              <p:cNvGrpSpPr/>
              <p:nvPr/>
            </p:nvGrpSpPr>
            <p:grpSpPr>
              <a:xfrm>
                <a:off x="5654201" y="2577148"/>
                <a:ext cx="1784704" cy="2233823"/>
                <a:chOff x="2441177" y="2577148"/>
                <a:chExt cx="1784704" cy="2233823"/>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D3968B2-D44F-4797-93CE-097F8B387BD0}"/>
                        </a:ext>
                      </a:extLst>
                    </p:cNvPr>
                    <p:cNvSpPr txBox="1"/>
                    <p:nvPr/>
                  </p:nvSpPr>
                  <p:spPr>
                    <a:xfrm>
                      <a:off x="2441177" y="4410861"/>
                      <a:ext cx="74675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𝑋</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p>
                  </p:txBody>
                </p:sp>
              </mc:Choice>
              <mc:Fallback xmlns="">
                <p:sp>
                  <p:nvSpPr>
                    <p:cNvPr id="57" name="TextBox 56">
                      <a:extLst>
                        <a:ext uri="{FF2B5EF4-FFF2-40B4-BE49-F238E27FC236}">
                          <a16:creationId xmlns:a16="http://schemas.microsoft.com/office/drawing/2014/main" id="{5D3968B2-D44F-4797-93CE-097F8B387BD0}"/>
                        </a:ext>
                      </a:extLst>
                    </p:cNvPr>
                    <p:cNvSpPr txBox="1">
                      <a:spLocks noRot="1" noChangeAspect="1" noMove="1" noResize="1" noEditPoints="1" noAdjustHandles="1" noChangeArrowheads="1" noChangeShapeType="1" noTextEdit="1"/>
                    </p:cNvSpPr>
                    <p:nvPr/>
                  </p:nvSpPr>
                  <p:spPr>
                    <a:xfrm>
                      <a:off x="2441177" y="4410861"/>
                      <a:ext cx="746755" cy="400110"/>
                    </a:xfrm>
                    <a:prstGeom prst="rect">
                      <a:avLst/>
                    </a:prstGeom>
                    <a:blipFill>
                      <a:blip r:embed="rId7"/>
                      <a:stretch>
                        <a:fillRect/>
                      </a:stretch>
                    </a:blipFill>
                    <a:ln>
                      <a:noFill/>
                    </a:ln>
                  </p:spPr>
                  <p:txBody>
                    <a:bodyPr/>
                    <a:lstStyle/>
                    <a:p>
                      <a:r>
                        <a:rPr lang="ko-KR" altLang="en-US">
                          <a:noFill/>
                        </a:rPr>
                        <a:t> </a:t>
                      </a:r>
                    </a:p>
                  </p:txBody>
                </p:sp>
              </mc:Fallback>
            </mc:AlternateContent>
            <p:cxnSp>
              <p:nvCxnSpPr>
                <p:cNvPr id="64" name="Google Shape;786;p60">
                  <a:extLst>
                    <a:ext uri="{FF2B5EF4-FFF2-40B4-BE49-F238E27FC236}">
                      <a16:creationId xmlns:a16="http://schemas.microsoft.com/office/drawing/2014/main" id="{653B24C8-C5EC-4CBB-BF67-8559F372B50B}"/>
                    </a:ext>
                  </a:extLst>
                </p:cNvPr>
                <p:cNvCxnSpPr>
                  <a:cxnSpLocks/>
                </p:cNvCxnSpPr>
                <p:nvPr/>
              </p:nvCxnSpPr>
              <p:spPr>
                <a:xfrm flipV="1">
                  <a:off x="2814555" y="4050861"/>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65" name="Google Shape;788;p60">
                  <a:extLst>
                    <a:ext uri="{FF2B5EF4-FFF2-40B4-BE49-F238E27FC236}">
                      <a16:creationId xmlns:a16="http://schemas.microsoft.com/office/drawing/2014/main" id="{E6C21BEA-BF58-484B-9033-EBA9F799F7C6}"/>
                    </a:ext>
                  </a:extLst>
                </p:cNvPr>
                <p:cNvCxnSpPr>
                  <a:cxnSpLocks/>
                </p:cNvCxnSpPr>
                <p:nvPr/>
              </p:nvCxnSpPr>
              <p:spPr>
                <a:xfrm flipV="1">
                  <a:off x="3751980" y="2970861"/>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E00B459-F4E8-4F2C-B9F8-B6BC3CB1821C}"/>
                        </a:ext>
                      </a:extLst>
                    </p:cNvPr>
                    <p:cNvSpPr txBox="1"/>
                    <p:nvPr/>
                  </p:nvSpPr>
                  <p:spPr>
                    <a:xfrm>
                      <a:off x="3443208" y="2577148"/>
                      <a:ext cx="61754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FF000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a:latin typeface="Cambria Math" panose="02040503050406030204" pitchFamily="18" charset="0"/>
                                  </a:rPr>
                                  <m:t>𝑌</m:t>
                                </m:r>
                              </m:e>
                              <m:sub>
                                <m:r>
                                  <a:rPr lang="en-US" altLang="ko-KR">
                                    <a:latin typeface="Cambria Math" panose="02040503050406030204" pitchFamily="18" charset="0"/>
                                  </a:rPr>
                                  <m:t>𝑡</m:t>
                                </m:r>
                                <m:r>
                                  <a:rPr lang="en-US" altLang="ko-KR">
                                    <a:latin typeface="Cambria Math" panose="02040503050406030204" pitchFamily="18" charset="0"/>
                                  </a:rPr>
                                  <m:t>+1</m:t>
                                </m:r>
                              </m:sub>
                            </m:sSub>
                          </m:oMath>
                        </m:oMathPara>
                      </a14:m>
                      <a:endParaRPr lang="ko-KR" altLang="en-US" dirty="0"/>
                    </a:p>
                  </p:txBody>
                </p:sp>
              </mc:Choice>
              <mc:Fallback xmlns="">
                <p:sp>
                  <p:nvSpPr>
                    <p:cNvPr id="66" name="TextBox 65">
                      <a:extLst>
                        <a:ext uri="{FF2B5EF4-FFF2-40B4-BE49-F238E27FC236}">
                          <a16:creationId xmlns:a16="http://schemas.microsoft.com/office/drawing/2014/main" id="{8E00B459-F4E8-4F2C-B9F8-B6BC3CB1821C}"/>
                        </a:ext>
                      </a:extLst>
                    </p:cNvPr>
                    <p:cNvSpPr txBox="1">
                      <a:spLocks noRot="1" noChangeAspect="1" noMove="1" noResize="1" noEditPoints="1" noAdjustHandles="1" noChangeArrowheads="1" noChangeShapeType="1" noTextEdit="1"/>
                    </p:cNvSpPr>
                    <p:nvPr/>
                  </p:nvSpPr>
                  <p:spPr>
                    <a:xfrm>
                      <a:off x="3443208" y="2577148"/>
                      <a:ext cx="617543" cy="215444"/>
                    </a:xfrm>
                    <a:prstGeom prst="rect">
                      <a:avLst/>
                    </a:prstGeom>
                    <a:blipFill>
                      <a:blip r:embed="rId8"/>
                      <a:stretch>
                        <a:fillRect b="-2857"/>
                      </a:stretch>
                    </a:blipFill>
                    <a:ln>
                      <a:noFill/>
                    </a:ln>
                  </p:spPr>
                  <p:txBody>
                    <a:bodyPr/>
                    <a:lstStyle/>
                    <a:p>
                      <a:r>
                        <a:rPr lang="ko-KR" altLang="en-US">
                          <a:noFill/>
                        </a:rPr>
                        <a:t> </a:t>
                      </a:r>
                    </a:p>
                  </p:txBody>
                </p:sp>
              </mc:Fallback>
            </mc:AlternateContent>
            <p:cxnSp>
              <p:nvCxnSpPr>
                <p:cNvPr id="67" name="Google Shape;786;p60">
                  <a:extLst>
                    <a:ext uri="{FF2B5EF4-FFF2-40B4-BE49-F238E27FC236}">
                      <a16:creationId xmlns:a16="http://schemas.microsoft.com/office/drawing/2014/main" id="{4B3CE487-A124-4ED1-AD8C-8F41F0CD320B}"/>
                    </a:ext>
                  </a:extLst>
                </p:cNvPr>
                <p:cNvCxnSpPr>
                  <a:cxnSpLocks/>
                </p:cNvCxnSpPr>
                <p:nvPr/>
              </p:nvCxnSpPr>
              <p:spPr>
                <a:xfrm>
                  <a:off x="3937881" y="3479044"/>
                  <a:ext cx="288000" cy="0"/>
                </a:xfrm>
                <a:prstGeom prst="straightConnector1">
                  <a:avLst/>
                </a:prstGeom>
                <a:noFill/>
                <a:ln w="19050" cap="flat" cmpd="sng">
                  <a:solidFill>
                    <a:srgbClr val="000000">
                      <a:alpha val="20000"/>
                    </a:srgbClr>
                  </a:solidFill>
                  <a:prstDash val="solid"/>
                  <a:round/>
                  <a:headEnd type="none" w="med" len="med"/>
                  <a:tailEnd type="triangle" w="med" len="med"/>
                </a:ln>
              </p:spPr>
            </p:cxnSp>
            <p:cxnSp>
              <p:nvCxnSpPr>
                <p:cNvPr id="68" name="Google Shape;786;p60">
                  <a:extLst>
                    <a:ext uri="{FF2B5EF4-FFF2-40B4-BE49-F238E27FC236}">
                      <a16:creationId xmlns:a16="http://schemas.microsoft.com/office/drawing/2014/main" id="{290AA801-151D-4D7B-8FC9-1F815BC6E3B0}"/>
                    </a:ext>
                  </a:extLst>
                </p:cNvPr>
                <p:cNvCxnSpPr>
                  <a:cxnSpLocks/>
                </p:cNvCxnSpPr>
                <p:nvPr/>
              </p:nvCxnSpPr>
              <p:spPr>
                <a:xfrm>
                  <a:off x="3937881" y="3901410"/>
                  <a:ext cx="288000" cy="0"/>
                </a:xfrm>
                <a:prstGeom prst="straightConnector1">
                  <a:avLst/>
                </a:prstGeom>
                <a:noFill/>
                <a:ln w="19050" cap="flat" cmpd="sng">
                  <a:solidFill>
                    <a:srgbClr val="000000">
                      <a:alpha val="20000"/>
                    </a:srgbClr>
                  </a:solidFill>
                  <a:prstDash val="solid"/>
                  <a:round/>
                  <a:headEnd type="none" w="med" len="med"/>
                  <a:tailEnd type="triangle" w="med" len="med"/>
                </a:ln>
              </p:spPr>
            </p:cxnSp>
          </p:grpSp>
          <p:cxnSp>
            <p:nvCxnSpPr>
              <p:cNvPr id="61" name="Google Shape;786;p60">
                <a:extLst>
                  <a:ext uri="{FF2B5EF4-FFF2-40B4-BE49-F238E27FC236}">
                    <a16:creationId xmlns:a16="http://schemas.microsoft.com/office/drawing/2014/main" id="{BA3A0F60-F42A-49B2-BDCA-92A66E4EA236}"/>
                  </a:ext>
                </a:extLst>
              </p:cNvPr>
              <p:cNvCxnSpPr>
                <a:cxnSpLocks/>
              </p:cNvCxnSpPr>
              <p:nvPr/>
            </p:nvCxnSpPr>
            <p:spPr>
              <a:xfrm>
                <a:off x="2331849" y="3479014"/>
                <a:ext cx="288000" cy="0"/>
              </a:xfrm>
              <a:prstGeom prst="straightConnector1">
                <a:avLst/>
              </a:prstGeom>
              <a:noFill/>
              <a:ln w="19050" cap="flat" cmpd="sng">
                <a:solidFill>
                  <a:srgbClr val="000000">
                    <a:alpha val="20000"/>
                  </a:srgbClr>
                </a:solidFill>
                <a:prstDash val="solid"/>
                <a:round/>
                <a:headEnd type="none" w="med" len="med"/>
                <a:tailEnd type="triangle" w="med" len="med"/>
              </a:ln>
            </p:spPr>
          </p:cxnSp>
          <p:cxnSp>
            <p:nvCxnSpPr>
              <p:cNvPr id="62" name="Google Shape;786;p60">
                <a:extLst>
                  <a:ext uri="{FF2B5EF4-FFF2-40B4-BE49-F238E27FC236}">
                    <a16:creationId xmlns:a16="http://schemas.microsoft.com/office/drawing/2014/main" id="{41F3F33F-94EF-4011-AB70-2C5AF18AC3BD}"/>
                  </a:ext>
                </a:extLst>
              </p:cNvPr>
              <p:cNvCxnSpPr>
                <a:cxnSpLocks/>
              </p:cNvCxnSpPr>
              <p:nvPr/>
            </p:nvCxnSpPr>
            <p:spPr>
              <a:xfrm>
                <a:off x="2331849" y="3901380"/>
                <a:ext cx="288000" cy="0"/>
              </a:xfrm>
              <a:prstGeom prst="straightConnector1">
                <a:avLst/>
              </a:prstGeom>
              <a:noFill/>
              <a:ln w="19050" cap="flat" cmpd="sng">
                <a:solidFill>
                  <a:srgbClr val="000000">
                    <a:alpha val="20000"/>
                  </a:srgbClr>
                </a:solidFill>
                <a:prstDash val="solid"/>
                <a:round/>
                <a:headEnd type="none" w="med" len="med"/>
                <a:tailEnd type="triangle" w="med" len="med"/>
              </a:ln>
            </p:spPr>
          </p:cxnSp>
        </p:grpSp>
        <p:sp>
          <p:nvSpPr>
            <p:cNvPr id="55" name="Google Shape;784;p60">
              <a:extLst>
                <a:ext uri="{FF2B5EF4-FFF2-40B4-BE49-F238E27FC236}">
                  <a16:creationId xmlns:a16="http://schemas.microsoft.com/office/drawing/2014/main" id="{AC14074D-B5AC-4035-90C4-31B553AE3EFC}"/>
                </a:ext>
              </a:extLst>
            </p:cNvPr>
            <p:cNvSpPr>
              <a:spLocks noChangeAspect="1"/>
            </p:cNvSpPr>
            <p:nvPr/>
          </p:nvSpPr>
          <p:spPr>
            <a:xfrm>
              <a:off x="2703529" y="3940461"/>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6" name="Google Shape;784;p60">
              <a:extLst>
                <a:ext uri="{FF2B5EF4-FFF2-40B4-BE49-F238E27FC236}">
                  <a16:creationId xmlns:a16="http://schemas.microsoft.com/office/drawing/2014/main" id="{670B4A24-CD93-4EB9-ADA2-7208B295C04A}"/>
                </a:ext>
              </a:extLst>
            </p:cNvPr>
            <p:cNvSpPr>
              <a:spLocks noChangeAspect="1"/>
            </p:cNvSpPr>
            <p:nvPr/>
          </p:nvSpPr>
          <p:spPr>
            <a:xfrm>
              <a:off x="4310041" y="3940461"/>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dirty="0">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7" name="Google Shape;784;p60">
              <a:extLst>
                <a:ext uri="{FF2B5EF4-FFF2-40B4-BE49-F238E27FC236}">
                  <a16:creationId xmlns:a16="http://schemas.microsoft.com/office/drawing/2014/main" id="{50BB1AC8-0F2D-48BB-9552-98367D1E119D}"/>
                </a:ext>
              </a:extLst>
            </p:cNvPr>
            <p:cNvSpPr>
              <a:spLocks noChangeAspect="1"/>
            </p:cNvSpPr>
            <p:nvPr/>
          </p:nvSpPr>
          <p:spPr>
            <a:xfrm>
              <a:off x="5916553" y="3940461"/>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413487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aphicFrame>
        <p:nvGraphicFramePr>
          <p:cNvPr id="13" name="Table 2">
            <a:extLst>
              <a:ext uri="{FF2B5EF4-FFF2-40B4-BE49-F238E27FC236}">
                <a16:creationId xmlns:a16="http://schemas.microsoft.com/office/drawing/2014/main" id="{773F2754-D087-4144-A7FE-F88190A419CB}"/>
              </a:ext>
            </a:extLst>
          </p:cNvPr>
          <p:cNvGraphicFramePr>
            <a:graphicFrameLocks noGrp="1"/>
          </p:cNvGraphicFramePr>
          <p:nvPr>
            <p:extLst>
              <p:ext uri="{D42A27DB-BD31-4B8C-83A1-F6EECF244321}">
                <p14:modId xmlns:p14="http://schemas.microsoft.com/office/powerpoint/2010/main" val="1866122346"/>
              </p:ext>
            </p:extLst>
          </p:nvPr>
        </p:nvGraphicFramePr>
        <p:xfrm>
          <a:off x="1170992" y="276290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4" name="Rectangle 5">
            <a:extLst>
              <a:ext uri="{FF2B5EF4-FFF2-40B4-BE49-F238E27FC236}">
                <a16:creationId xmlns:a16="http://schemas.microsoft.com/office/drawing/2014/main" id="{9977C846-B47C-4F05-90F6-EB8C78DE3686}"/>
              </a:ext>
            </a:extLst>
          </p:cNvPr>
          <p:cNvSpPr/>
          <p:nvPr/>
        </p:nvSpPr>
        <p:spPr>
          <a:xfrm>
            <a:off x="1182069" y="2771555"/>
            <a:ext cx="108012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15" name="Rectangle 25">
            <a:extLst>
              <a:ext uri="{FF2B5EF4-FFF2-40B4-BE49-F238E27FC236}">
                <a16:creationId xmlns:a16="http://schemas.microsoft.com/office/drawing/2014/main" id="{57FCF70A-13CB-4A7E-9244-6B471D938BC6}"/>
              </a:ext>
            </a:extLst>
          </p:cNvPr>
          <p:cNvSpPr/>
          <p:nvPr/>
        </p:nvSpPr>
        <p:spPr>
          <a:xfrm>
            <a:off x="1531031" y="2771555"/>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8">
            <a:extLst>
              <a:ext uri="{FF2B5EF4-FFF2-40B4-BE49-F238E27FC236}">
                <a16:creationId xmlns:a16="http://schemas.microsoft.com/office/drawing/2014/main" id="{58E46AC8-DA2D-4DBD-A1A8-990C49E74D01}"/>
              </a:ext>
            </a:extLst>
          </p:cNvPr>
          <p:cNvCxnSpPr/>
          <p:nvPr/>
        </p:nvCxnSpPr>
        <p:spPr>
          <a:xfrm>
            <a:off x="1283408" y="2564904"/>
            <a:ext cx="1080000" cy="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7" name="Table 2">
            <a:extLst>
              <a:ext uri="{FF2B5EF4-FFF2-40B4-BE49-F238E27FC236}">
                <a16:creationId xmlns:a16="http://schemas.microsoft.com/office/drawing/2014/main" id="{DC8FE286-5994-4891-BEEE-6B5245E5F45C}"/>
              </a:ext>
            </a:extLst>
          </p:cNvPr>
          <p:cNvGraphicFramePr>
            <a:graphicFrameLocks noGrp="1"/>
          </p:cNvGraphicFramePr>
          <p:nvPr>
            <p:extLst>
              <p:ext uri="{D42A27DB-BD31-4B8C-83A1-F6EECF244321}">
                <p14:modId xmlns:p14="http://schemas.microsoft.com/office/powerpoint/2010/main" val="3740719599"/>
              </p:ext>
            </p:extLst>
          </p:nvPr>
        </p:nvGraphicFramePr>
        <p:xfrm>
          <a:off x="6076439" y="276290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algn="ctr" defTabSz="914400" rtl="0" eaLnBrk="1" latinLnBrk="1" hangingPunct="1"/>
                      <a:endParaRPr lang="en-US" sz="1800" kern="1200" dirty="0">
                        <a:solidFill>
                          <a:schemeClr val="lt1"/>
                        </a:solidFill>
                        <a:latin typeface="+mn-lt"/>
                        <a:ea typeface="+mn-ea"/>
                        <a:cs typeface="+mn-cs"/>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8" name="Rectangle 5">
            <a:extLst>
              <a:ext uri="{FF2B5EF4-FFF2-40B4-BE49-F238E27FC236}">
                <a16:creationId xmlns:a16="http://schemas.microsoft.com/office/drawing/2014/main" id="{11666BF2-68EA-4606-BC31-12D35F2D90B1}"/>
              </a:ext>
            </a:extLst>
          </p:cNvPr>
          <p:cNvSpPr/>
          <p:nvPr/>
        </p:nvSpPr>
        <p:spPr>
          <a:xfrm>
            <a:off x="6076439" y="2762902"/>
            <a:ext cx="109800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19" name="Rectangle 25">
            <a:extLst>
              <a:ext uri="{FF2B5EF4-FFF2-40B4-BE49-F238E27FC236}">
                <a16:creationId xmlns:a16="http://schemas.microsoft.com/office/drawing/2014/main" id="{094ED302-A77E-413F-B26A-E997C8C41DB8}"/>
              </a:ext>
            </a:extLst>
          </p:cNvPr>
          <p:cNvSpPr/>
          <p:nvPr/>
        </p:nvSpPr>
        <p:spPr>
          <a:xfrm>
            <a:off x="6076439" y="3154250"/>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8">
            <a:extLst>
              <a:ext uri="{FF2B5EF4-FFF2-40B4-BE49-F238E27FC236}">
                <a16:creationId xmlns:a16="http://schemas.microsoft.com/office/drawing/2014/main" id="{076BFD78-1099-4982-A539-38BFD22FCA57}"/>
              </a:ext>
            </a:extLst>
          </p:cNvPr>
          <p:cNvCxnSpPr>
            <a:cxnSpLocks/>
          </p:cNvCxnSpPr>
          <p:nvPr/>
        </p:nvCxnSpPr>
        <p:spPr>
          <a:xfrm>
            <a:off x="5861988" y="2887633"/>
            <a:ext cx="0" cy="108000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A6840D88-687F-4A1D-B91F-89B5C7A64D12}"/>
              </a:ext>
            </a:extLst>
          </p:cNvPr>
          <p:cNvSpPr/>
          <p:nvPr/>
        </p:nvSpPr>
        <p:spPr>
          <a:xfrm>
            <a:off x="4217937" y="5081917"/>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1</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C4455747-5A4D-4AE9-91A8-A0A90D0A48C3}"/>
                  </a:ext>
                </a:extLst>
              </p:cNvPr>
              <p:cNvSpPr/>
              <p:nvPr/>
            </p:nvSpPr>
            <p:spPr>
              <a:xfrm>
                <a:off x="710184" y="1846770"/>
                <a:ext cx="8632825" cy="44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(kernel)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193EB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smtClean="0">
                            <a:solidFill>
                              <a:srgbClr val="FF0000"/>
                            </a:solidFill>
                            <a:latin typeface="Cambria Math" panose="02040503050406030204" pitchFamily="18" charset="0"/>
                            <a:ea typeface="SamsungOne-400" panose="020B0503030303020204" pitchFamily="34" charset="0"/>
                          </a:rPr>
                          <m:t>𝑖</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smtClean="0">
                            <a:solidFill>
                              <a:srgbClr val="FF0000"/>
                            </a:solidFill>
                            <a:latin typeface="Cambria Math" panose="02040503050406030204" pitchFamily="18" charset="0"/>
                            <a:ea typeface="SamsungOne-400" panose="020B0503030303020204" pitchFamily="34" charset="0"/>
                          </a:rPr>
                          <m:t>𝑗</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của </a:t>
                </a:r>
                <a14:m>
                  <m:oMath xmlns:m="http://schemas.openxmlformats.org/officeDocument/2006/math">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𝐾</m:t>
                        </m:r>
                        <m:r>
                          <a:rPr lang="en-US" altLang="ko-KR" sz="1300" dirty="0" smtClean="0">
                            <a:solidFill>
                              <a:srgbClr val="193EB0"/>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𝐺</m:t>
                        </m:r>
                      </m:e>
                    </m:d>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smtClean="0">
                            <a:solidFill>
                              <a:srgbClr val="FF0000"/>
                            </a:solidFill>
                            <a:latin typeface="Cambria Math" panose="02040503050406030204" pitchFamily="18" charset="0"/>
                            <a:ea typeface="SamsungOne-400" panose="020B0503030303020204" pitchFamily="34" charset="0"/>
                          </a:rPr>
                          <m:t>𝑖</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smtClean="0">
                            <a:solidFill>
                              <a:srgbClr val="FF0000"/>
                            </a:solidFill>
                            <a:latin typeface="Cambria Math" panose="02040503050406030204" pitchFamily="18" charset="0"/>
                            <a:ea typeface="SamsungOne-400" panose="020B0503030303020204" pitchFamily="34" charset="0"/>
                          </a:rPr>
                          <m:t>𝑗</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2" name="직사각형 21">
                <a:extLst>
                  <a:ext uri="{FF2B5EF4-FFF2-40B4-BE49-F238E27FC236}">
                    <a16:creationId xmlns:a16="http://schemas.microsoft.com/office/drawing/2014/main" id="{C4455747-5A4D-4AE9-91A8-A0A90D0A48C3}"/>
                  </a:ext>
                </a:extLst>
              </p:cNvPr>
              <p:cNvSpPr>
                <a:spLocks noRot="1" noChangeAspect="1" noMove="1" noResize="1" noEditPoints="1" noAdjustHandles="1" noChangeArrowheads="1" noChangeShapeType="1" noTextEdit="1"/>
              </p:cNvSpPr>
              <p:nvPr/>
            </p:nvSpPr>
            <p:spPr>
              <a:xfrm>
                <a:off x="710184" y="1846770"/>
                <a:ext cx="8632825" cy="445488"/>
              </a:xfrm>
              <a:prstGeom prst="rect">
                <a:avLst/>
              </a:prstGeom>
              <a:blipFill>
                <a:blip r:embed="rId3"/>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91938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33">
            <a:extLst>
              <a:ext uri="{FF2B5EF4-FFF2-40B4-BE49-F238E27FC236}">
                <a16:creationId xmlns:a16="http://schemas.microsoft.com/office/drawing/2014/main" id="{551F01E8-8777-4A7B-AD71-63E7C805C68C}"/>
              </a:ext>
            </a:extLst>
          </p:cNvPr>
          <p:cNvSpPr/>
          <p:nvPr/>
        </p:nvSpPr>
        <p:spPr>
          <a:xfrm>
            <a:off x="989683" y="3133792"/>
            <a:ext cx="8066186"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Mạng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nơ-ron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đối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nghịch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ra</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để</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ảnh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không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tồn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tại</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12"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13" name="그룹 7"/>
          <p:cNvGrpSpPr/>
          <p:nvPr/>
        </p:nvGrpSpPr>
        <p:grpSpPr>
          <a:xfrm>
            <a:off x="1051140" y="4397426"/>
            <a:ext cx="5700472" cy="1175673"/>
            <a:chOff x="989683" y="4314867"/>
            <a:chExt cx="5700472" cy="1175673"/>
          </a:xfrm>
        </p:grpSpPr>
        <p:grpSp>
          <p:nvGrpSpPr>
            <p:cNvPr id="14" name="그룹 5"/>
            <p:cNvGrpSpPr/>
            <p:nvPr/>
          </p:nvGrpSpPr>
          <p:grpSpPr>
            <a:xfrm>
              <a:off x="989683" y="4314867"/>
              <a:ext cx="5700472" cy="278083"/>
              <a:chOff x="989683" y="4314867"/>
              <a:chExt cx="5700472" cy="278083"/>
            </a:xfrm>
          </p:grpSpPr>
          <p:sp>
            <p:nvSpPr>
              <p:cNvPr id="25" name="직사각형 13">
                <a:extLst>
                  <a:ext uri="{FF2B5EF4-FFF2-40B4-BE49-F238E27FC236}">
                    <a16:creationId xmlns:a16="http://schemas.microsoft.com/office/drawing/2014/main" id="{8CEA84EE-1CFD-4B57-A1C8-06A1AB4ACA44}"/>
                  </a:ext>
                </a:extLst>
              </p:cNvPr>
              <p:cNvSpPr/>
              <p:nvPr/>
            </p:nvSpPr>
            <p:spPr>
              <a:xfrm>
                <a:off x="1172504" y="4316040"/>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Bộ</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mã</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hóa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tự</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động</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6" name="직사각형 14">
                <a:extLst>
                  <a:ext uri="{FF2B5EF4-FFF2-40B4-BE49-F238E27FC236}">
                    <a16:creationId xmlns:a16="http://schemas.microsoft.com/office/drawing/2014/main" id="{490AEC04-CD1D-4B88-858B-CBB56559D797}"/>
                  </a:ext>
                </a:extLst>
              </p:cNvPr>
              <p:cNvSpPr/>
              <p:nvPr/>
            </p:nvSpPr>
            <p:spPr>
              <a:xfrm>
                <a:off x="989683" y="4314867"/>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5" name="그룹 6"/>
            <p:cNvGrpSpPr/>
            <p:nvPr/>
          </p:nvGrpSpPr>
          <p:grpSpPr>
            <a:xfrm>
              <a:off x="989683" y="4762976"/>
              <a:ext cx="5700472" cy="278084"/>
              <a:chOff x="989683" y="4744563"/>
              <a:chExt cx="5700472" cy="278084"/>
            </a:xfrm>
          </p:grpSpPr>
          <p:sp>
            <p:nvSpPr>
              <p:cNvPr id="19" name="직사각형 15">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rPr>
                  <a:t>Giới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thiệu</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phát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sinh</a:t>
                </a:r>
                <a:r>
                  <a:rPr kumimoji="1" lang="en-US" altLang="ko-KR" sz="1799" dirty="0">
                    <a:solidFill>
                      <a:prstClr val="white">
                        <a:lumMod val="65000"/>
                      </a:prstClr>
                    </a:solidFill>
                    <a:latin typeface="SamsungOne-400" panose="020B0503030303020204" pitchFamily="34" charset="0"/>
                  </a:rPr>
                  <a:t> (GAN)</a:t>
                </a:r>
              </a:p>
            </p:txBody>
          </p:sp>
          <p:sp>
            <p:nvSpPr>
              <p:cNvPr id="22" name="직사각형 16">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6" name="그룹 21"/>
            <p:cNvGrpSpPr/>
            <p:nvPr/>
          </p:nvGrpSpPr>
          <p:grpSpPr>
            <a:xfrm>
              <a:off x="989683" y="5212456"/>
              <a:ext cx="5700472" cy="278084"/>
              <a:chOff x="989683" y="4744563"/>
              <a:chExt cx="5700472" cy="278084"/>
            </a:xfrm>
          </p:grpSpPr>
          <p:sp>
            <p:nvSpPr>
              <p:cNvPr id="17" name="직사각형 24">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rPr>
                  <a:t>Bài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lưới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phát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sinh</a:t>
                </a:r>
                <a:endParaRPr kumimoji="1" lang="en-US" altLang="ko-KR" sz="1799" dirty="0">
                  <a:solidFill>
                    <a:prstClr val="white">
                      <a:lumMod val="65000"/>
                    </a:prstClr>
                  </a:solidFill>
                  <a:latin typeface="SamsungOne-400" panose="020B0503030303020204" pitchFamily="34" charset="0"/>
                </a:endParaRPr>
              </a:p>
            </p:txBody>
          </p:sp>
          <p:sp>
            <p:nvSpPr>
              <p:cNvPr id="18" name="직사각형 25">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56689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Bộ</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mã</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hóa</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tự</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động</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44605"/>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4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Trước khi nghiên cứu các cơ chế của GAN, bạn phải tìm hiểu bộ mã hóa tự động nén và giải nén dữ liệu đào tạo.</a:t>
            </a:r>
          </a:p>
          <a:p>
            <a:pPr marL="182563" lvl="0" indent="-182563">
              <a:spcAft>
                <a:spcPts val="4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mã hóa tự động cơ bản không thể tạo dữ liệu mới, nhưng cơ chế cơ bản của nó giúp hiểu được GAN.</a:t>
            </a:r>
          </a:p>
          <a:p>
            <a:pPr marL="182563" lvl="0" indent="-182563">
              <a:spcAft>
                <a:spcPts val="4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Mục tiêu chính của GAN là tổng hợp một dữ liệu mới có cùng phân phối với tập dữ liệu huấn luyện.</a:t>
            </a:r>
          </a:p>
          <a:p>
            <a:pPr marL="182563" lvl="0" indent="-182563">
              <a:spcAft>
                <a:spcPts val="4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hình thức ban đầu của GAN không cần dữ liệu nhãn nên nó được coi là kiểu học không giám sát.</a:t>
            </a:r>
          </a:p>
          <a:p>
            <a:pPr marL="182563" lvl="0" indent="-182563">
              <a:spcAft>
                <a:spcPts val="4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Phần mở rộng của GAN ban đầu có thể được coi là phương pháp học tập không giám sát và giám sát.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983659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Bộ</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mã</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hóa</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tự</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động</a:t>
            </a:r>
            <a:endPar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244605"/>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được sử dụng để “nén” dữ liệu bằng cách giảm chiều. </a:t>
            </a:r>
          </a:p>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Bao gồm các phần mã hóa và giải mã đối xứng. </a:t>
            </a:r>
          </a:p>
        </p:txBody>
      </p:sp>
      <p:sp>
        <p:nvSpPr>
          <p:cNvPr id="52" name="TextBox 51">
            <a:extLst>
              <a:ext uri="{FF2B5EF4-FFF2-40B4-BE49-F238E27FC236}">
                <a16:creationId xmlns:a16="http://schemas.microsoft.com/office/drawing/2014/main" id="{AF388FFB-7D42-4988-ACA2-BFB1F3F9F6BB}"/>
              </a:ext>
            </a:extLst>
          </p:cNvPr>
          <p:cNvSpPr txBox="1"/>
          <p:nvPr/>
        </p:nvSpPr>
        <p:spPr>
          <a:xfrm>
            <a:off x="3450653" y="5777369"/>
            <a:ext cx="15841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FF0000"/>
                </a:solidFill>
              </a:rPr>
              <a:t>Mã</a:t>
            </a:r>
            <a:r>
              <a:rPr lang="en-US" altLang="ko-KR" dirty="0">
                <a:solidFill>
                  <a:srgbClr val="FF0000"/>
                </a:solidFill>
              </a:rPr>
              <a:t> </a:t>
            </a:r>
            <a:r>
              <a:rPr lang="en-US" altLang="ko-KR" dirty="0" err="1">
                <a:solidFill>
                  <a:srgbClr val="FF0000"/>
                </a:solidFill>
              </a:rPr>
              <a:t>hóa</a:t>
            </a:r>
            <a:endParaRPr lang="en-US" dirty="0">
              <a:solidFill>
                <a:srgbClr val="FF0000"/>
              </a:solidFill>
            </a:endParaRPr>
          </a:p>
        </p:txBody>
      </p:sp>
      <p:sp>
        <p:nvSpPr>
          <p:cNvPr id="53" name="TextBox 52">
            <a:extLst>
              <a:ext uri="{FF2B5EF4-FFF2-40B4-BE49-F238E27FC236}">
                <a16:creationId xmlns:a16="http://schemas.microsoft.com/office/drawing/2014/main" id="{8CEAD801-4F64-49E7-84A6-96ADDF82BF95}"/>
              </a:ext>
            </a:extLst>
          </p:cNvPr>
          <p:cNvSpPr txBox="1"/>
          <p:nvPr/>
        </p:nvSpPr>
        <p:spPr>
          <a:xfrm>
            <a:off x="4831812" y="5777369"/>
            <a:ext cx="15841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solidFill>
                  <a:srgbClr val="FF0000"/>
                </a:solidFill>
              </a:rPr>
              <a:t>Giải</a:t>
            </a:r>
            <a:r>
              <a:rPr lang="en-US" altLang="ko-KR" dirty="0">
                <a:solidFill>
                  <a:srgbClr val="FF0000"/>
                </a:solidFill>
              </a:rPr>
              <a:t> </a:t>
            </a:r>
            <a:r>
              <a:rPr lang="en-US" altLang="ko-KR" dirty="0" err="1">
                <a:solidFill>
                  <a:srgbClr val="FF0000"/>
                </a:solidFill>
              </a:rPr>
              <a:t>mã</a:t>
            </a:r>
            <a:endParaRPr lang="en-US" dirty="0">
              <a:solidFill>
                <a:srgbClr val="FF0000"/>
              </a:solidFill>
            </a:endParaRPr>
          </a:p>
        </p:txBody>
      </p:sp>
      <p:cxnSp>
        <p:nvCxnSpPr>
          <p:cNvPr id="54" name="직선 연결선 53">
            <a:extLst>
              <a:ext uri="{FF2B5EF4-FFF2-40B4-BE49-F238E27FC236}">
                <a16:creationId xmlns:a16="http://schemas.microsoft.com/office/drawing/2014/main" id="{850834DE-1DBE-49BB-9817-6AE14A5ED2AE}"/>
              </a:ext>
            </a:extLst>
          </p:cNvPr>
          <p:cNvCxnSpPr>
            <a:cxnSpLocks/>
          </p:cNvCxnSpPr>
          <p:nvPr/>
        </p:nvCxnSpPr>
        <p:spPr>
          <a:xfrm>
            <a:off x="4916322" y="5204010"/>
            <a:ext cx="0" cy="825315"/>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9E47883C-1AAF-4817-A2A5-49F54D48F1F0}"/>
              </a:ext>
            </a:extLst>
          </p:cNvPr>
          <p:cNvGrpSpPr/>
          <p:nvPr/>
        </p:nvGrpSpPr>
        <p:grpSpPr>
          <a:xfrm>
            <a:off x="1557419" y="3228651"/>
            <a:ext cx="6854340" cy="2522060"/>
            <a:chOff x="2182586" y="2696743"/>
            <a:chExt cx="8458200" cy="3112200"/>
          </a:xfrm>
        </p:grpSpPr>
        <p:sp>
          <p:nvSpPr>
            <p:cNvPr id="56" name="Google Shape;893;p84">
              <a:extLst>
                <a:ext uri="{FF2B5EF4-FFF2-40B4-BE49-F238E27FC236}">
                  <a16:creationId xmlns:a16="http://schemas.microsoft.com/office/drawing/2014/main" id="{AB50B5A3-1E5B-4602-8DCF-70D15DF59E66}"/>
                </a:ext>
              </a:extLst>
            </p:cNvPr>
            <p:cNvSpPr/>
            <p:nvPr/>
          </p:nvSpPr>
          <p:spPr>
            <a:xfrm>
              <a:off x="4220263"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7" name="Google Shape;894;p84">
              <a:extLst>
                <a:ext uri="{FF2B5EF4-FFF2-40B4-BE49-F238E27FC236}">
                  <a16:creationId xmlns:a16="http://schemas.microsoft.com/office/drawing/2014/main" id="{5773FABC-0586-4981-A665-EC81B2D512CB}"/>
                </a:ext>
              </a:extLst>
            </p:cNvPr>
            <p:cNvSpPr/>
            <p:nvPr/>
          </p:nvSpPr>
          <p:spPr>
            <a:xfrm>
              <a:off x="4221860" y="377059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8" name="Google Shape;895;p84">
              <a:extLst>
                <a:ext uri="{FF2B5EF4-FFF2-40B4-BE49-F238E27FC236}">
                  <a16:creationId xmlns:a16="http://schemas.microsoft.com/office/drawing/2014/main" id="{D11BC82A-5C6D-4384-9023-CFE1C064FCA7}"/>
                </a:ext>
              </a:extLst>
            </p:cNvPr>
            <p:cNvSpPr/>
            <p:nvPr/>
          </p:nvSpPr>
          <p:spPr>
            <a:xfrm>
              <a:off x="4220263"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9" name="Google Shape;898;p84">
              <a:extLst>
                <a:ext uri="{FF2B5EF4-FFF2-40B4-BE49-F238E27FC236}">
                  <a16:creationId xmlns:a16="http://schemas.microsoft.com/office/drawing/2014/main" id="{F7ACC579-EAF5-4EC3-ABCF-E06016EA7C36}"/>
                </a:ext>
              </a:extLst>
            </p:cNvPr>
            <p:cNvSpPr/>
            <p:nvPr/>
          </p:nvSpPr>
          <p:spPr>
            <a:xfrm>
              <a:off x="6051219" y="3777259"/>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0" name="Google Shape;899;p84">
              <a:extLst>
                <a:ext uri="{FF2B5EF4-FFF2-40B4-BE49-F238E27FC236}">
                  <a16:creationId xmlns:a16="http://schemas.microsoft.com/office/drawing/2014/main" id="{EBDEC5E7-C541-430C-9CD0-62CE89C1DC3E}"/>
                </a:ext>
              </a:extLst>
            </p:cNvPr>
            <p:cNvSpPr/>
            <p:nvPr/>
          </p:nvSpPr>
          <p:spPr>
            <a:xfrm>
              <a:off x="6051219" y="452912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61" name="Google Shape;902;p84">
              <a:extLst>
                <a:ext uri="{FF2B5EF4-FFF2-40B4-BE49-F238E27FC236}">
                  <a16:creationId xmlns:a16="http://schemas.microsoft.com/office/drawing/2014/main" id="{8BB58AF9-C4DE-4D1F-80FF-9E3C0DAD669C}"/>
                </a:ext>
              </a:extLst>
            </p:cNvPr>
            <p:cNvCxnSpPr>
              <a:stCxn id="56" idx="6"/>
              <a:endCxn id="59" idx="2"/>
            </p:cNvCxnSpPr>
            <p:nvPr/>
          </p:nvCxnSpPr>
          <p:spPr>
            <a:xfrm>
              <a:off x="4760263" y="3288737"/>
              <a:ext cx="1290956"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2" name="Google Shape;903;p84">
              <a:extLst>
                <a:ext uri="{FF2B5EF4-FFF2-40B4-BE49-F238E27FC236}">
                  <a16:creationId xmlns:a16="http://schemas.microsoft.com/office/drawing/2014/main" id="{F2EA7124-FF29-4375-99B1-FAE20518E335}"/>
                </a:ext>
              </a:extLst>
            </p:cNvPr>
            <p:cNvCxnSpPr>
              <a:stCxn id="57" idx="6"/>
              <a:endCxn id="60" idx="2"/>
            </p:cNvCxnSpPr>
            <p:nvPr/>
          </p:nvCxnSpPr>
          <p:spPr>
            <a:xfrm>
              <a:off x="4761860" y="4040599"/>
              <a:ext cx="1289359"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3" name="Google Shape;904;p84">
              <a:extLst>
                <a:ext uri="{FF2B5EF4-FFF2-40B4-BE49-F238E27FC236}">
                  <a16:creationId xmlns:a16="http://schemas.microsoft.com/office/drawing/2014/main" id="{50AFE0E3-DB5B-4DF8-B8DA-26F091190DBF}"/>
                </a:ext>
              </a:extLst>
            </p:cNvPr>
            <p:cNvCxnSpPr>
              <a:stCxn id="58" idx="6"/>
              <a:endCxn id="60" idx="2"/>
            </p:cNvCxnSpPr>
            <p:nvPr/>
          </p:nvCxnSpPr>
          <p:spPr>
            <a:xfrm>
              <a:off x="4760263" y="4789771"/>
              <a:ext cx="1290956" cy="9350"/>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4" name="Google Shape;905;p84">
              <a:extLst>
                <a:ext uri="{FF2B5EF4-FFF2-40B4-BE49-F238E27FC236}">
                  <a16:creationId xmlns:a16="http://schemas.microsoft.com/office/drawing/2014/main" id="{3A02D34E-6782-4AC0-9534-1EC6DA816775}"/>
                </a:ext>
              </a:extLst>
            </p:cNvPr>
            <p:cNvCxnSpPr>
              <a:stCxn id="58" idx="6"/>
              <a:endCxn id="59" idx="2"/>
            </p:cNvCxnSpPr>
            <p:nvPr/>
          </p:nvCxnSpPr>
          <p:spPr>
            <a:xfrm flipV="1">
              <a:off x="4760263" y="4047259"/>
              <a:ext cx="1290956" cy="74251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5" name="Google Shape;908;p84">
              <a:extLst>
                <a:ext uri="{FF2B5EF4-FFF2-40B4-BE49-F238E27FC236}">
                  <a16:creationId xmlns:a16="http://schemas.microsoft.com/office/drawing/2014/main" id="{A86645B7-84C8-4927-8089-A658886E4E2A}"/>
                </a:ext>
              </a:extLst>
            </p:cNvPr>
            <p:cNvCxnSpPr>
              <a:stCxn id="56" idx="6"/>
              <a:endCxn id="60" idx="2"/>
            </p:cNvCxnSpPr>
            <p:nvPr/>
          </p:nvCxnSpPr>
          <p:spPr>
            <a:xfrm>
              <a:off x="4760263" y="3288737"/>
              <a:ext cx="1290956" cy="15103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6" name="Google Shape;911;p84">
              <a:extLst>
                <a:ext uri="{FF2B5EF4-FFF2-40B4-BE49-F238E27FC236}">
                  <a16:creationId xmlns:a16="http://schemas.microsoft.com/office/drawing/2014/main" id="{9BA3920A-A45C-412F-B42F-2FF16C6CE6CB}"/>
                </a:ext>
              </a:extLst>
            </p:cNvPr>
            <p:cNvCxnSpPr>
              <a:stCxn id="57" idx="6"/>
              <a:endCxn id="59" idx="2"/>
            </p:cNvCxnSpPr>
            <p:nvPr/>
          </p:nvCxnSpPr>
          <p:spPr>
            <a:xfrm>
              <a:off x="4761860" y="4040599"/>
              <a:ext cx="1289359" cy="6660"/>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67" name="Google Shape;893;p84">
              <a:extLst>
                <a:ext uri="{FF2B5EF4-FFF2-40B4-BE49-F238E27FC236}">
                  <a16:creationId xmlns:a16="http://schemas.microsoft.com/office/drawing/2014/main" id="{52AD2E5A-6081-449D-BE6F-E2C0575ED909}"/>
                </a:ext>
              </a:extLst>
            </p:cNvPr>
            <p:cNvSpPr/>
            <p:nvPr/>
          </p:nvSpPr>
          <p:spPr>
            <a:xfrm>
              <a:off x="4220263" y="5268943"/>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68" name="Google Shape;911;p84">
              <a:extLst>
                <a:ext uri="{FF2B5EF4-FFF2-40B4-BE49-F238E27FC236}">
                  <a16:creationId xmlns:a16="http://schemas.microsoft.com/office/drawing/2014/main" id="{F22D2899-7B5F-43F5-84F3-2BAD0236C183}"/>
                </a:ext>
              </a:extLst>
            </p:cNvPr>
            <p:cNvCxnSpPr>
              <a:stCxn id="67" idx="6"/>
              <a:endCxn id="59" idx="2"/>
            </p:cNvCxnSpPr>
            <p:nvPr/>
          </p:nvCxnSpPr>
          <p:spPr>
            <a:xfrm flipV="1">
              <a:off x="4760263" y="4047259"/>
              <a:ext cx="1290956" cy="14916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9" name="Google Shape;911;p84">
              <a:extLst>
                <a:ext uri="{FF2B5EF4-FFF2-40B4-BE49-F238E27FC236}">
                  <a16:creationId xmlns:a16="http://schemas.microsoft.com/office/drawing/2014/main" id="{8221D192-75D1-4363-A781-8A555F2390ED}"/>
                </a:ext>
              </a:extLst>
            </p:cNvPr>
            <p:cNvCxnSpPr>
              <a:stCxn id="67" idx="6"/>
              <a:endCxn id="60" idx="2"/>
            </p:cNvCxnSpPr>
            <p:nvPr/>
          </p:nvCxnSpPr>
          <p:spPr>
            <a:xfrm flipV="1">
              <a:off x="4760263" y="4799121"/>
              <a:ext cx="1290956" cy="739822"/>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70" name="Google Shape;893;p84">
              <a:extLst>
                <a:ext uri="{FF2B5EF4-FFF2-40B4-BE49-F238E27FC236}">
                  <a16:creationId xmlns:a16="http://schemas.microsoft.com/office/drawing/2014/main" id="{5792B149-1CF4-4E68-961D-ED8DB43F3AE4}"/>
                </a:ext>
              </a:extLst>
            </p:cNvPr>
            <p:cNvSpPr/>
            <p:nvPr/>
          </p:nvSpPr>
          <p:spPr>
            <a:xfrm>
              <a:off x="7809962"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1" name="Google Shape;894;p84">
              <a:extLst>
                <a:ext uri="{FF2B5EF4-FFF2-40B4-BE49-F238E27FC236}">
                  <a16:creationId xmlns:a16="http://schemas.microsoft.com/office/drawing/2014/main" id="{C742FBFE-8E53-4C8F-93E7-A6E797F166DF}"/>
                </a:ext>
              </a:extLst>
            </p:cNvPr>
            <p:cNvSpPr/>
            <p:nvPr/>
          </p:nvSpPr>
          <p:spPr>
            <a:xfrm>
              <a:off x="7809962" y="376954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2" name="Google Shape;895;p84">
              <a:extLst>
                <a:ext uri="{FF2B5EF4-FFF2-40B4-BE49-F238E27FC236}">
                  <a16:creationId xmlns:a16="http://schemas.microsoft.com/office/drawing/2014/main" id="{9A3EF818-3AD7-4541-BE2E-10397011DC74}"/>
                </a:ext>
              </a:extLst>
            </p:cNvPr>
            <p:cNvSpPr/>
            <p:nvPr/>
          </p:nvSpPr>
          <p:spPr>
            <a:xfrm>
              <a:off x="7809962"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3" name="Google Shape;893;p84">
              <a:extLst>
                <a:ext uri="{FF2B5EF4-FFF2-40B4-BE49-F238E27FC236}">
                  <a16:creationId xmlns:a16="http://schemas.microsoft.com/office/drawing/2014/main" id="{C491BE77-7373-407F-AC6C-1F737FB0E143}"/>
                </a:ext>
              </a:extLst>
            </p:cNvPr>
            <p:cNvSpPr/>
            <p:nvPr/>
          </p:nvSpPr>
          <p:spPr>
            <a:xfrm>
              <a:off x="7809962" y="526458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74" name="Google Shape;902;p84">
              <a:extLst>
                <a:ext uri="{FF2B5EF4-FFF2-40B4-BE49-F238E27FC236}">
                  <a16:creationId xmlns:a16="http://schemas.microsoft.com/office/drawing/2014/main" id="{C17E8825-B4D1-4F7A-A42A-623D1BB25D8E}"/>
                </a:ext>
              </a:extLst>
            </p:cNvPr>
            <p:cNvCxnSpPr>
              <a:stCxn id="70" idx="2"/>
              <a:endCxn id="59" idx="6"/>
            </p:cNvCxnSpPr>
            <p:nvPr/>
          </p:nvCxnSpPr>
          <p:spPr>
            <a:xfrm flipH="1">
              <a:off x="6591219" y="3288737"/>
              <a:ext cx="1218743" cy="75852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5" name="Google Shape;902;p84">
              <a:extLst>
                <a:ext uri="{FF2B5EF4-FFF2-40B4-BE49-F238E27FC236}">
                  <a16:creationId xmlns:a16="http://schemas.microsoft.com/office/drawing/2014/main" id="{329DA402-B5DA-4AF3-BA8E-CADA9212C0FB}"/>
                </a:ext>
              </a:extLst>
            </p:cNvPr>
            <p:cNvCxnSpPr>
              <a:stCxn id="71" idx="2"/>
              <a:endCxn id="59" idx="6"/>
            </p:cNvCxnSpPr>
            <p:nvPr/>
          </p:nvCxnSpPr>
          <p:spPr>
            <a:xfrm flipH="1">
              <a:off x="6591219" y="4039548"/>
              <a:ext cx="1218743" cy="7711"/>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6" name="Google Shape;902;p84">
              <a:extLst>
                <a:ext uri="{FF2B5EF4-FFF2-40B4-BE49-F238E27FC236}">
                  <a16:creationId xmlns:a16="http://schemas.microsoft.com/office/drawing/2014/main" id="{96F92F99-CD2A-4C3B-9B59-334A71B580DB}"/>
                </a:ext>
              </a:extLst>
            </p:cNvPr>
            <p:cNvCxnSpPr>
              <a:stCxn id="72" idx="2"/>
              <a:endCxn id="59" idx="6"/>
            </p:cNvCxnSpPr>
            <p:nvPr/>
          </p:nvCxnSpPr>
          <p:spPr>
            <a:xfrm flipH="1" flipV="1">
              <a:off x="6591219" y="4047259"/>
              <a:ext cx="1218743" cy="74251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7" name="Google Shape;902;p84">
              <a:extLst>
                <a:ext uri="{FF2B5EF4-FFF2-40B4-BE49-F238E27FC236}">
                  <a16:creationId xmlns:a16="http://schemas.microsoft.com/office/drawing/2014/main" id="{59C159CD-B665-4FB2-9F22-B3451BC9FEDC}"/>
                </a:ext>
              </a:extLst>
            </p:cNvPr>
            <p:cNvCxnSpPr>
              <a:stCxn id="73" idx="2"/>
              <a:endCxn id="59" idx="6"/>
            </p:cNvCxnSpPr>
            <p:nvPr/>
          </p:nvCxnSpPr>
          <p:spPr>
            <a:xfrm flipH="1" flipV="1">
              <a:off x="6591219" y="4047259"/>
              <a:ext cx="1218743" cy="148733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8" name="Google Shape;902;p84">
              <a:extLst>
                <a:ext uri="{FF2B5EF4-FFF2-40B4-BE49-F238E27FC236}">
                  <a16:creationId xmlns:a16="http://schemas.microsoft.com/office/drawing/2014/main" id="{41BEBB8F-965D-453B-BEF3-5743DF0C3E09}"/>
                </a:ext>
              </a:extLst>
            </p:cNvPr>
            <p:cNvCxnSpPr>
              <a:stCxn id="70" idx="2"/>
              <a:endCxn id="60" idx="6"/>
            </p:cNvCxnSpPr>
            <p:nvPr/>
          </p:nvCxnSpPr>
          <p:spPr>
            <a:xfrm flipH="1">
              <a:off x="6591219" y="3288737"/>
              <a:ext cx="1218743" cy="1510384"/>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9" name="Google Shape;902;p84">
              <a:extLst>
                <a:ext uri="{FF2B5EF4-FFF2-40B4-BE49-F238E27FC236}">
                  <a16:creationId xmlns:a16="http://schemas.microsoft.com/office/drawing/2014/main" id="{84F8F628-1D65-4FDA-8431-FCE2D03B31C8}"/>
                </a:ext>
              </a:extLst>
            </p:cNvPr>
            <p:cNvCxnSpPr>
              <a:stCxn id="71" idx="2"/>
              <a:endCxn id="60" idx="6"/>
            </p:cNvCxnSpPr>
            <p:nvPr/>
          </p:nvCxnSpPr>
          <p:spPr>
            <a:xfrm flipH="1">
              <a:off x="6591219" y="4039548"/>
              <a:ext cx="1218743" cy="759573"/>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0" name="Google Shape;902;p84">
              <a:extLst>
                <a:ext uri="{FF2B5EF4-FFF2-40B4-BE49-F238E27FC236}">
                  <a16:creationId xmlns:a16="http://schemas.microsoft.com/office/drawing/2014/main" id="{6097E59A-9A8B-445B-AE00-92FDF739FEFB}"/>
                </a:ext>
              </a:extLst>
            </p:cNvPr>
            <p:cNvCxnSpPr>
              <a:stCxn id="72" idx="2"/>
              <a:endCxn id="60" idx="6"/>
            </p:cNvCxnSpPr>
            <p:nvPr/>
          </p:nvCxnSpPr>
          <p:spPr>
            <a:xfrm flipH="1">
              <a:off x="6591219" y="4789771"/>
              <a:ext cx="1218743" cy="935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1" name="Google Shape;902;p84">
              <a:extLst>
                <a:ext uri="{FF2B5EF4-FFF2-40B4-BE49-F238E27FC236}">
                  <a16:creationId xmlns:a16="http://schemas.microsoft.com/office/drawing/2014/main" id="{788E68DF-0AE2-46A4-908E-A072A8B8B7F8}"/>
                </a:ext>
              </a:extLst>
            </p:cNvPr>
            <p:cNvCxnSpPr>
              <a:stCxn id="73" idx="2"/>
              <a:endCxn id="60" idx="6"/>
            </p:cNvCxnSpPr>
            <p:nvPr/>
          </p:nvCxnSpPr>
          <p:spPr>
            <a:xfrm flipH="1" flipV="1">
              <a:off x="6591219" y="4799121"/>
              <a:ext cx="1218743" cy="735468"/>
            </a:xfrm>
            <a:prstGeom prst="straightConnector1">
              <a:avLst/>
            </a:prstGeom>
            <a:noFill/>
            <a:ln w="12700" cap="flat" cmpd="sng">
              <a:solidFill>
                <a:schemeClr val="dk2">
                  <a:alpha val="60000"/>
                </a:schemeClr>
              </a:solidFill>
              <a:prstDash val="solid"/>
              <a:round/>
              <a:headEnd type="stealth" w="sm" len="lg"/>
              <a:tailEnd type="none" w="sm" len="lg"/>
            </a:ln>
          </p:spPr>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F0CB5B9-2CA2-49B2-980F-CFA8648D456F}"/>
                    </a:ext>
                  </a:extLst>
                </p:cNvPr>
                <p:cNvSpPr txBox="1"/>
                <p:nvPr/>
              </p:nvSpPr>
              <p:spPr>
                <a:xfrm>
                  <a:off x="2182586" y="4155171"/>
                  <a:ext cx="1340806"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r>
                    <a:rPr lang="en-US" altLang="ko-KR" dirty="0"/>
                    <a:t> = </a:t>
                  </a:r>
                  <a14:m>
                    <m:oMath xmlns:m="http://schemas.openxmlformats.org/officeDocument/2006/math">
                      <m:r>
                        <a:rPr lang="en-US" altLang="ko-KR" dirty="0">
                          <a:latin typeface="Cambria Math" panose="02040503050406030204" pitchFamily="18" charset="0"/>
                        </a:rPr>
                        <m:t>𝑿</m:t>
                      </m:r>
                    </m:oMath>
                  </a14:m>
                  <a:endParaRPr lang="en-US" dirty="0"/>
                </a:p>
              </p:txBody>
            </p:sp>
          </mc:Choice>
          <mc:Fallback xmlns="">
            <p:sp>
              <p:nvSpPr>
                <p:cNvPr id="82" name="TextBox 81">
                  <a:extLst>
                    <a:ext uri="{FF2B5EF4-FFF2-40B4-BE49-F238E27FC236}">
                      <a16:creationId xmlns:a16="http://schemas.microsoft.com/office/drawing/2014/main" id="{FF0CB5B9-2CA2-49B2-980F-CFA8648D456F}"/>
                    </a:ext>
                  </a:extLst>
                </p:cNvPr>
                <p:cNvSpPr txBox="1">
                  <a:spLocks noRot="1" noChangeAspect="1" noMove="1" noResize="1" noEditPoints="1" noAdjustHandles="1" noChangeArrowheads="1" noChangeShapeType="1" noTextEdit="1"/>
                </p:cNvSpPr>
                <p:nvPr/>
              </p:nvSpPr>
              <p:spPr>
                <a:xfrm>
                  <a:off x="2182586" y="4155171"/>
                  <a:ext cx="1340806" cy="531711"/>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782253E-4D06-4FA9-83D9-056D4E2140EA}"/>
                    </a:ext>
                  </a:extLst>
                </p:cNvPr>
                <p:cNvSpPr txBox="1"/>
                <p:nvPr/>
              </p:nvSpPr>
              <p:spPr>
                <a:xfrm>
                  <a:off x="9028705" y="4288098"/>
                  <a:ext cx="1612081" cy="265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14:m>
                    <m:oMath xmlns:m="http://schemas.openxmlformats.org/officeDocument/2006/math">
                      <m:r>
                        <a:rPr lang="en-US" altLang="ko-KR" dirty="0">
                          <a:latin typeface="Cambria Math" panose="02040503050406030204" pitchFamily="18" charset="0"/>
                        </a:rPr>
                        <m:t>≅</m:t>
                      </m:r>
                      <m:r>
                        <a:rPr lang="en-US" altLang="ko-KR" dirty="0">
                          <a:latin typeface="Cambria Math" panose="02040503050406030204" pitchFamily="18" charset="0"/>
                        </a:rPr>
                        <m:t>𝑿</m:t>
                      </m:r>
                    </m:oMath>
                  </a14:m>
                  <a:endParaRPr lang="en-US" dirty="0"/>
                </a:p>
              </p:txBody>
            </p:sp>
          </mc:Choice>
          <mc:Fallback xmlns="">
            <p:sp>
              <p:nvSpPr>
                <p:cNvPr id="83" name="TextBox 82">
                  <a:extLst>
                    <a:ext uri="{FF2B5EF4-FFF2-40B4-BE49-F238E27FC236}">
                      <a16:creationId xmlns:a16="http://schemas.microsoft.com/office/drawing/2014/main" id="{A782253E-4D06-4FA9-83D9-056D4E2140EA}"/>
                    </a:ext>
                  </a:extLst>
                </p:cNvPr>
                <p:cNvSpPr txBox="1">
                  <a:spLocks noRot="1" noChangeAspect="1" noMove="1" noResize="1" noEditPoints="1" noAdjustHandles="1" noChangeArrowheads="1" noChangeShapeType="1" noTextEdit="1"/>
                </p:cNvSpPr>
                <p:nvPr/>
              </p:nvSpPr>
              <p:spPr>
                <a:xfrm>
                  <a:off x="9028705" y="4288098"/>
                  <a:ext cx="1612081" cy="26585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0C2CAA5-C323-43A5-B1BF-805C01E17017}"/>
                    </a:ext>
                  </a:extLst>
                </p:cNvPr>
                <p:cNvSpPr txBox="1"/>
                <p:nvPr/>
              </p:nvSpPr>
              <p:spPr>
                <a:xfrm>
                  <a:off x="5723641" y="2696743"/>
                  <a:ext cx="1195157"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14:m>
                    <m:oMath xmlns:m="http://schemas.openxmlformats.org/officeDocument/2006/math">
                      <m:r>
                        <a:rPr lang="en-US" altLang="ko-KR" dirty="0">
                          <a:latin typeface="Cambria Math" panose="02040503050406030204" pitchFamily="18" charset="0"/>
                        </a:rPr>
                        <m:t>𝒀</m:t>
                      </m:r>
                    </m:oMath>
                  </a14:m>
                  <a:endParaRPr lang="en-US" dirty="0"/>
                </a:p>
              </p:txBody>
            </p:sp>
          </mc:Choice>
          <mc:Fallback xmlns="">
            <p:sp>
              <p:nvSpPr>
                <p:cNvPr id="84" name="TextBox 83">
                  <a:extLst>
                    <a:ext uri="{FF2B5EF4-FFF2-40B4-BE49-F238E27FC236}">
                      <a16:creationId xmlns:a16="http://schemas.microsoft.com/office/drawing/2014/main" id="{10C2CAA5-C323-43A5-B1BF-805C01E17017}"/>
                    </a:ext>
                  </a:extLst>
                </p:cNvPr>
                <p:cNvSpPr txBox="1">
                  <a:spLocks noRot="1" noChangeAspect="1" noMove="1" noResize="1" noEditPoints="1" noAdjustHandles="1" noChangeArrowheads="1" noChangeShapeType="1" noTextEdit="1"/>
                </p:cNvSpPr>
                <p:nvPr/>
              </p:nvSpPr>
              <p:spPr>
                <a:xfrm>
                  <a:off x="5723641" y="2696743"/>
                  <a:ext cx="1195157" cy="531711"/>
                </a:xfrm>
                <a:prstGeom prst="rect">
                  <a:avLst/>
                </a:prstGeom>
                <a:blipFill>
                  <a:blip r:embed="rId5"/>
                  <a:stretch>
                    <a:fillRect/>
                  </a:stretch>
                </a:blipFill>
                <a:ln>
                  <a:noFill/>
                </a:ln>
              </p:spPr>
              <p:txBody>
                <a:bodyPr/>
                <a:lstStyle/>
                <a:p>
                  <a:r>
                    <a:rPr lang="en-US">
                      <a:noFill/>
                    </a:rPr>
                    <a:t> </a:t>
                  </a:r>
                </a:p>
              </p:txBody>
            </p:sp>
          </mc:Fallback>
        </mc:AlternateContent>
      </p:grpSp>
      <p:sp>
        <p:nvSpPr>
          <p:cNvPr id="85" name="화살표: 오른쪽 28">
            <a:extLst>
              <a:ext uri="{FF2B5EF4-FFF2-40B4-BE49-F238E27FC236}">
                <a16:creationId xmlns:a16="http://schemas.microsoft.com/office/drawing/2014/main" id="{FFEAA4CC-A21F-4BEE-AA1C-64B21C6ADDDF}"/>
              </a:ext>
            </a:extLst>
          </p:cNvPr>
          <p:cNvSpPr/>
          <p:nvPr/>
        </p:nvSpPr>
        <p:spPr>
          <a:xfrm>
            <a:off x="2595060" y="4460575"/>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86" name="화살표: 오른쪽 28">
            <a:extLst>
              <a:ext uri="{FF2B5EF4-FFF2-40B4-BE49-F238E27FC236}">
                <a16:creationId xmlns:a16="http://schemas.microsoft.com/office/drawing/2014/main" id="{2284982A-E28B-42AE-B246-83FD01840932}"/>
              </a:ext>
            </a:extLst>
          </p:cNvPr>
          <p:cNvSpPr/>
          <p:nvPr/>
        </p:nvSpPr>
        <p:spPr>
          <a:xfrm>
            <a:off x="6702603" y="4460575"/>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87" name="화살표: 오른쪽 28">
            <a:extLst>
              <a:ext uri="{FF2B5EF4-FFF2-40B4-BE49-F238E27FC236}">
                <a16:creationId xmlns:a16="http://schemas.microsoft.com/office/drawing/2014/main" id="{33EB18FC-A23D-4D1C-80A7-42E9B8AF2551}"/>
              </a:ext>
            </a:extLst>
          </p:cNvPr>
          <p:cNvSpPr/>
          <p:nvPr/>
        </p:nvSpPr>
        <p:spPr>
          <a:xfrm rot="16200000">
            <a:off x="4686054" y="3677104"/>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32843835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SamsungOne-400" panose="020B0503030303020204" pitchFamily="34" charset="0"/>
                <a:ea typeface="SamsungOne-400" panose="020B0503030303020204" pitchFamily="34" charset="0"/>
              </a:rPr>
              <a:t>&gt;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53" name="그룹 5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4" name="직사각형 5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55" name="직사각형 5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56" name="직사각형 55">
            <a:extLst>
              <a:ext uri="{FF2B5EF4-FFF2-40B4-BE49-F238E27FC236}">
                <a16:creationId xmlns:a16="http://schemas.microsoft.com/office/drawing/2014/main" id="{8D60AE01-72E0-44C5-BCA7-B0DD42B4E998}"/>
              </a:ext>
            </a:extLst>
          </p:cNvPr>
          <p:cNvSpPr/>
          <p:nvPr/>
        </p:nvSpPr>
        <p:spPr>
          <a:xfrm>
            <a:off x="4290637" y="2270405"/>
            <a:ext cx="1219950" cy="2969677"/>
          </a:xfrm>
          <a:prstGeom prst="rect">
            <a:avLst/>
          </a:prstGeom>
          <a:solidFill>
            <a:srgbClr val="FF0000">
              <a:alpha val="5000"/>
            </a:srgbClr>
          </a:solid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7" name="그룹 56">
            <a:extLst>
              <a:ext uri="{FF2B5EF4-FFF2-40B4-BE49-F238E27FC236}">
                <a16:creationId xmlns:a16="http://schemas.microsoft.com/office/drawing/2014/main" id="{4C170240-992A-4D98-8C18-87725B26C65F}"/>
              </a:ext>
            </a:extLst>
          </p:cNvPr>
          <p:cNvGrpSpPr/>
          <p:nvPr/>
        </p:nvGrpSpPr>
        <p:grpSpPr>
          <a:xfrm>
            <a:off x="1557419" y="2410833"/>
            <a:ext cx="6854340" cy="2522060"/>
            <a:chOff x="2182586" y="2696743"/>
            <a:chExt cx="8458200" cy="3112200"/>
          </a:xfrm>
        </p:grpSpPr>
        <p:sp>
          <p:nvSpPr>
            <p:cNvPr id="58" name="Google Shape;893;p84">
              <a:extLst>
                <a:ext uri="{FF2B5EF4-FFF2-40B4-BE49-F238E27FC236}">
                  <a16:creationId xmlns:a16="http://schemas.microsoft.com/office/drawing/2014/main" id="{1D32CD70-8F81-4F1C-B702-50AD125D381A}"/>
                </a:ext>
              </a:extLst>
            </p:cNvPr>
            <p:cNvSpPr/>
            <p:nvPr/>
          </p:nvSpPr>
          <p:spPr>
            <a:xfrm>
              <a:off x="4220263"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59" name="Google Shape;894;p84">
              <a:extLst>
                <a:ext uri="{FF2B5EF4-FFF2-40B4-BE49-F238E27FC236}">
                  <a16:creationId xmlns:a16="http://schemas.microsoft.com/office/drawing/2014/main" id="{BB611632-775E-478A-AE9E-AD7B0DF245B3}"/>
                </a:ext>
              </a:extLst>
            </p:cNvPr>
            <p:cNvSpPr/>
            <p:nvPr/>
          </p:nvSpPr>
          <p:spPr>
            <a:xfrm>
              <a:off x="4221860" y="377059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0" name="Google Shape;895;p84">
              <a:extLst>
                <a:ext uri="{FF2B5EF4-FFF2-40B4-BE49-F238E27FC236}">
                  <a16:creationId xmlns:a16="http://schemas.microsoft.com/office/drawing/2014/main" id="{D4877263-2927-45A8-9B2B-E8D3EBAC5F54}"/>
                </a:ext>
              </a:extLst>
            </p:cNvPr>
            <p:cNvSpPr/>
            <p:nvPr/>
          </p:nvSpPr>
          <p:spPr>
            <a:xfrm>
              <a:off x="4220263"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1" name="Google Shape;898;p84">
              <a:extLst>
                <a:ext uri="{FF2B5EF4-FFF2-40B4-BE49-F238E27FC236}">
                  <a16:creationId xmlns:a16="http://schemas.microsoft.com/office/drawing/2014/main" id="{477D04DC-3E99-49E4-A53D-9086ABB6060F}"/>
                </a:ext>
              </a:extLst>
            </p:cNvPr>
            <p:cNvSpPr/>
            <p:nvPr/>
          </p:nvSpPr>
          <p:spPr>
            <a:xfrm>
              <a:off x="6051219" y="3777259"/>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62" name="Google Shape;899;p84">
              <a:extLst>
                <a:ext uri="{FF2B5EF4-FFF2-40B4-BE49-F238E27FC236}">
                  <a16:creationId xmlns:a16="http://schemas.microsoft.com/office/drawing/2014/main" id="{6AA72F5A-BA26-48F7-B1AD-8E2C64ED5D4A}"/>
                </a:ext>
              </a:extLst>
            </p:cNvPr>
            <p:cNvSpPr/>
            <p:nvPr/>
          </p:nvSpPr>
          <p:spPr>
            <a:xfrm>
              <a:off x="6051219" y="452912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63" name="Google Shape;902;p84">
              <a:extLst>
                <a:ext uri="{FF2B5EF4-FFF2-40B4-BE49-F238E27FC236}">
                  <a16:creationId xmlns:a16="http://schemas.microsoft.com/office/drawing/2014/main" id="{7F76A199-2052-4765-909B-865DCF5166EC}"/>
                </a:ext>
              </a:extLst>
            </p:cNvPr>
            <p:cNvCxnSpPr>
              <a:stCxn id="58" idx="6"/>
              <a:endCxn id="61" idx="2"/>
            </p:cNvCxnSpPr>
            <p:nvPr/>
          </p:nvCxnSpPr>
          <p:spPr>
            <a:xfrm>
              <a:off x="4760263" y="3288737"/>
              <a:ext cx="1290956"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4" name="Google Shape;903;p84">
              <a:extLst>
                <a:ext uri="{FF2B5EF4-FFF2-40B4-BE49-F238E27FC236}">
                  <a16:creationId xmlns:a16="http://schemas.microsoft.com/office/drawing/2014/main" id="{4531AB26-260A-4005-9EE5-13086D72DFF2}"/>
                </a:ext>
              </a:extLst>
            </p:cNvPr>
            <p:cNvCxnSpPr>
              <a:stCxn id="59" idx="6"/>
              <a:endCxn id="62" idx="2"/>
            </p:cNvCxnSpPr>
            <p:nvPr/>
          </p:nvCxnSpPr>
          <p:spPr>
            <a:xfrm>
              <a:off x="4761860" y="4040599"/>
              <a:ext cx="1289359"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5" name="Google Shape;904;p84">
              <a:extLst>
                <a:ext uri="{FF2B5EF4-FFF2-40B4-BE49-F238E27FC236}">
                  <a16:creationId xmlns:a16="http://schemas.microsoft.com/office/drawing/2014/main" id="{FB9281C7-CC7D-4454-97C8-1B502CECABE6}"/>
                </a:ext>
              </a:extLst>
            </p:cNvPr>
            <p:cNvCxnSpPr>
              <a:stCxn id="60" idx="6"/>
              <a:endCxn id="62" idx="2"/>
            </p:cNvCxnSpPr>
            <p:nvPr/>
          </p:nvCxnSpPr>
          <p:spPr>
            <a:xfrm>
              <a:off x="4760263" y="4789771"/>
              <a:ext cx="1290956" cy="9350"/>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6" name="Google Shape;905;p84">
              <a:extLst>
                <a:ext uri="{FF2B5EF4-FFF2-40B4-BE49-F238E27FC236}">
                  <a16:creationId xmlns:a16="http://schemas.microsoft.com/office/drawing/2014/main" id="{EF9CC79C-EBD2-426E-ABBE-88981EA98C94}"/>
                </a:ext>
              </a:extLst>
            </p:cNvPr>
            <p:cNvCxnSpPr>
              <a:stCxn id="60" idx="6"/>
              <a:endCxn id="61" idx="2"/>
            </p:cNvCxnSpPr>
            <p:nvPr/>
          </p:nvCxnSpPr>
          <p:spPr>
            <a:xfrm flipV="1">
              <a:off x="4760263" y="4047259"/>
              <a:ext cx="1290956" cy="74251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7" name="Google Shape;908;p84">
              <a:extLst>
                <a:ext uri="{FF2B5EF4-FFF2-40B4-BE49-F238E27FC236}">
                  <a16:creationId xmlns:a16="http://schemas.microsoft.com/office/drawing/2014/main" id="{6A09D6F1-ECB6-42C6-8BFF-DFC5EF8270C5}"/>
                </a:ext>
              </a:extLst>
            </p:cNvPr>
            <p:cNvCxnSpPr>
              <a:stCxn id="58" idx="6"/>
              <a:endCxn id="62" idx="2"/>
            </p:cNvCxnSpPr>
            <p:nvPr/>
          </p:nvCxnSpPr>
          <p:spPr>
            <a:xfrm>
              <a:off x="4760263" y="3288737"/>
              <a:ext cx="1290956" cy="15103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68" name="Google Shape;911;p84">
              <a:extLst>
                <a:ext uri="{FF2B5EF4-FFF2-40B4-BE49-F238E27FC236}">
                  <a16:creationId xmlns:a16="http://schemas.microsoft.com/office/drawing/2014/main" id="{6E0442E1-B76C-46D5-BC99-4D04309842FB}"/>
                </a:ext>
              </a:extLst>
            </p:cNvPr>
            <p:cNvCxnSpPr>
              <a:stCxn id="59" idx="6"/>
              <a:endCxn id="61" idx="2"/>
            </p:cNvCxnSpPr>
            <p:nvPr/>
          </p:nvCxnSpPr>
          <p:spPr>
            <a:xfrm>
              <a:off x="4761860" y="4040599"/>
              <a:ext cx="1289359" cy="6660"/>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69" name="Google Shape;893;p84">
              <a:extLst>
                <a:ext uri="{FF2B5EF4-FFF2-40B4-BE49-F238E27FC236}">
                  <a16:creationId xmlns:a16="http://schemas.microsoft.com/office/drawing/2014/main" id="{62BFB644-B7A9-4A96-B1AD-54E6F8F46DC3}"/>
                </a:ext>
              </a:extLst>
            </p:cNvPr>
            <p:cNvSpPr/>
            <p:nvPr/>
          </p:nvSpPr>
          <p:spPr>
            <a:xfrm>
              <a:off x="4220263" y="5268943"/>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70" name="Google Shape;911;p84">
              <a:extLst>
                <a:ext uri="{FF2B5EF4-FFF2-40B4-BE49-F238E27FC236}">
                  <a16:creationId xmlns:a16="http://schemas.microsoft.com/office/drawing/2014/main" id="{60163E05-A3E4-4D58-80B9-687D1E534D97}"/>
                </a:ext>
              </a:extLst>
            </p:cNvPr>
            <p:cNvCxnSpPr>
              <a:stCxn id="69" idx="6"/>
              <a:endCxn id="61" idx="2"/>
            </p:cNvCxnSpPr>
            <p:nvPr/>
          </p:nvCxnSpPr>
          <p:spPr>
            <a:xfrm flipV="1">
              <a:off x="4760263" y="4047259"/>
              <a:ext cx="1290956" cy="14916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71" name="Google Shape;911;p84">
              <a:extLst>
                <a:ext uri="{FF2B5EF4-FFF2-40B4-BE49-F238E27FC236}">
                  <a16:creationId xmlns:a16="http://schemas.microsoft.com/office/drawing/2014/main" id="{5877C17C-F00F-4294-BC06-28622C018784}"/>
                </a:ext>
              </a:extLst>
            </p:cNvPr>
            <p:cNvCxnSpPr>
              <a:stCxn id="69" idx="6"/>
              <a:endCxn id="62" idx="2"/>
            </p:cNvCxnSpPr>
            <p:nvPr/>
          </p:nvCxnSpPr>
          <p:spPr>
            <a:xfrm flipV="1">
              <a:off x="4760263" y="4799121"/>
              <a:ext cx="1290956" cy="739822"/>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72" name="Google Shape;893;p84">
              <a:extLst>
                <a:ext uri="{FF2B5EF4-FFF2-40B4-BE49-F238E27FC236}">
                  <a16:creationId xmlns:a16="http://schemas.microsoft.com/office/drawing/2014/main" id="{DE3E206F-A4D7-4787-9A81-B34EF1F2944E}"/>
                </a:ext>
              </a:extLst>
            </p:cNvPr>
            <p:cNvSpPr/>
            <p:nvPr/>
          </p:nvSpPr>
          <p:spPr>
            <a:xfrm>
              <a:off x="7809962"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3" name="Google Shape;894;p84">
              <a:extLst>
                <a:ext uri="{FF2B5EF4-FFF2-40B4-BE49-F238E27FC236}">
                  <a16:creationId xmlns:a16="http://schemas.microsoft.com/office/drawing/2014/main" id="{25299856-E171-47BC-B61D-61977A4A6CAF}"/>
                </a:ext>
              </a:extLst>
            </p:cNvPr>
            <p:cNvSpPr/>
            <p:nvPr/>
          </p:nvSpPr>
          <p:spPr>
            <a:xfrm>
              <a:off x="7809962" y="376954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4" name="Google Shape;895;p84">
              <a:extLst>
                <a:ext uri="{FF2B5EF4-FFF2-40B4-BE49-F238E27FC236}">
                  <a16:creationId xmlns:a16="http://schemas.microsoft.com/office/drawing/2014/main" id="{02E54A1E-2992-404C-9ECE-158361578337}"/>
                </a:ext>
              </a:extLst>
            </p:cNvPr>
            <p:cNvSpPr/>
            <p:nvPr/>
          </p:nvSpPr>
          <p:spPr>
            <a:xfrm>
              <a:off x="7809962"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75" name="Google Shape;893;p84">
              <a:extLst>
                <a:ext uri="{FF2B5EF4-FFF2-40B4-BE49-F238E27FC236}">
                  <a16:creationId xmlns:a16="http://schemas.microsoft.com/office/drawing/2014/main" id="{E8CE31F9-52E3-4645-A496-0027FB235A8F}"/>
                </a:ext>
              </a:extLst>
            </p:cNvPr>
            <p:cNvSpPr/>
            <p:nvPr/>
          </p:nvSpPr>
          <p:spPr>
            <a:xfrm>
              <a:off x="7809962" y="526458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76" name="Google Shape;902;p84">
              <a:extLst>
                <a:ext uri="{FF2B5EF4-FFF2-40B4-BE49-F238E27FC236}">
                  <a16:creationId xmlns:a16="http://schemas.microsoft.com/office/drawing/2014/main" id="{CEC59C9B-4CF6-4A97-B7DF-F556605B9CF7}"/>
                </a:ext>
              </a:extLst>
            </p:cNvPr>
            <p:cNvCxnSpPr>
              <a:stCxn id="72" idx="2"/>
              <a:endCxn id="61" idx="6"/>
            </p:cNvCxnSpPr>
            <p:nvPr/>
          </p:nvCxnSpPr>
          <p:spPr>
            <a:xfrm flipH="1">
              <a:off x="6591219" y="3288737"/>
              <a:ext cx="1218743" cy="75852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7" name="Google Shape;902;p84">
              <a:extLst>
                <a:ext uri="{FF2B5EF4-FFF2-40B4-BE49-F238E27FC236}">
                  <a16:creationId xmlns:a16="http://schemas.microsoft.com/office/drawing/2014/main" id="{E4C254B5-41BD-411D-AF3A-2959359BB957}"/>
                </a:ext>
              </a:extLst>
            </p:cNvPr>
            <p:cNvCxnSpPr>
              <a:stCxn id="73" idx="2"/>
              <a:endCxn id="61" idx="6"/>
            </p:cNvCxnSpPr>
            <p:nvPr/>
          </p:nvCxnSpPr>
          <p:spPr>
            <a:xfrm flipH="1">
              <a:off x="6591219" y="4039548"/>
              <a:ext cx="1218743" cy="7711"/>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8" name="Google Shape;902;p84">
              <a:extLst>
                <a:ext uri="{FF2B5EF4-FFF2-40B4-BE49-F238E27FC236}">
                  <a16:creationId xmlns:a16="http://schemas.microsoft.com/office/drawing/2014/main" id="{4518998D-95C3-4E14-8308-0BEA81463501}"/>
                </a:ext>
              </a:extLst>
            </p:cNvPr>
            <p:cNvCxnSpPr>
              <a:stCxn id="74" idx="2"/>
              <a:endCxn id="61" idx="6"/>
            </p:cNvCxnSpPr>
            <p:nvPr/>
          </p:nvCxnSpPr>
          <p:spPr>
            <a:xfrm flipH="1" flipV="1">
              <a:off x="6591219" y="4047259"/>
              <a:ext cx="1218743" cy="74251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79" name="Google Shape;902;p84">
              <a:extLst>
                <a:ext uri="{FF2B5EF4-FFF2-40B4-BE49-F238E27FC236}">
                  <a16:creationId xmlns:a16="http://schemas.microsoft.com/office/drawing/2014/main" id="{33C4B245-3BF2-453A-A966-4C90039B375E}"/>
                </a:ext>
              </a:extLst>
            </p:cNvPr>
            <p:cNvCxnSpPr>
              <a:stCxn id="75" idx="2"/>
              <a:endCxn id="61" idx="6"/>
            </p:cNvCxnSpPr>
            <p:nvPr/>
          </p:nvCxnSpPr>
          <p:spPr>
            <a:xfrm flipH="1" flipV="1">
              <a:off x="6591219" y="4047259"/>
              <a:ext cx="1218743" cy="148733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0" name="Google Shape;902;p84">
              <a:extLst>
                <a:ext uri="{FF2B5EF4-FFF2-40B4-BE49-F238E27FC236}">
                  <a16:creationId xmlns:a16="http://schemas.microsoft.com/office/drawing/2014/main" id="{B36638C9-06FC-4958-B9A6-EF419506430C}"/>
                </a:ext>
              </a:extLst>
            </p:cNvPr>
            <p:cNvCxnSpPr>
              <a:stCxn id="72" idx="2"/>
              <a:endCxn id="62" idx="6"/>
            </p:cNvCxnSpPr>
            <p:nvPr/>
          </p:nvCxnSpPr>
          <p:spPr>
            <a:xfrm flipH="1">
              <a:off x="6591219" y="3288737"/>
              <a:ext cx="1218743" cy="1510384"/>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1" name="Google Shape;902;p84">
              <a:extLst>
                <a:ext uri="{FF2B5EF4-FFF2-40B4-BE49-F238E27FC236}">
                  <a16:creationId xmlns:a16="http://schemas.microsoft.com/office/drawing/2014/main" id="{31C64717-E4D8-4F12-83D1-93E784C2D8E4}"/>
                </a:ext>
              </a:extLst>
            </p:cNvPr>
            <p:cNvCxnSpPr>
              <a:stCxn id="73" idx="2"/>
              <a:endCxn id="62" idx="6"/>
            </p:cNvCxnSpPr>
            <p:nvPr/>
          </p:nvCxnSpPr>
          <p:spPr>
            <a:xfrm flipH="1">
              <a:off x="6591219" y="4039548"/>
              <a:ext cx="1218743" cy="759573"/>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2" name="Google Shape;902;p84">
              <a:extLst>
                <a:ext uri="{FF2B5EF4-FFF2-40B4-BE49-F238E27FC236}">
                  <a16:creationId xmlns:a16="http://schemas.microsoft.com/office/drawing/2014/main" id="{902F856F-BFD1-438E-9AD8-D48207B5BB94}"/>
                </a:ext>
              </a:extLst>
            </p:cNvPr>
            <p:cNvCxnSpPr>
              <a:stCxn id="74" idx="2"/>
              <a:endCxn id="62" idx="6"/>
            </p:cNvCxnSpPr>
            <p:nvPr/>
          </p:nvCxnSpPr>
          <p:spPr>
            <a:xfrm flipH="1">
              <a:off x="6591219" y="4789771"/>
              <a:ext cx="1218743" cy="935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83" name="Google Shape;902;p84">
              <a:extLst>
                <a:ext uri="{FF2B5EF4-FFF2-40B4-BE49-F238E27FC236}">
                  <a16:creationId xmlns:a16="http://schemas.microsoft.com/office/drawing/2014/main" id="{A339E8FC-3121-4DF0-8D10-3C521DB7BA9B}"/>
                </a:ext>
              </a:extLst>
            </p:cNvPr>
            <p:cNvCxnSpPr>
              <a:stCxn id="75" idx="2"/>
              <a:endCxn id="62" idx="6"/>
            </p:cNvCxnSpPr>
            <p:nvPr/>
          </p:nvCxnSpPr>
          <p:spPr>
            <a:xfrm flipH="1" flipV="1">
              <a:off x="6591219" y="4799121"/>
              <a:ext cx="1218743" cy="735468"/>
            </a:xfrm>
            <a:prstGeom prst="straightConnector1">
              <a:avLst/>
            </a:prstGeom>
            <a:noFill/>
            <a:ln w="12700" cap="flat" cmpd="sng">
              <a:solidFill>
                <a:schemeClr val="dk2">
                  <a:alpha val="60000"/>
                </a:schemeClr>
              </a:solidFill>
              <a:prstDash val="solid"/>
              <a:round/>
              <a:headEnd type="stealth" w="sm" len="lg"/>
              <a:tailEnd type="none" w="sm" len="lg"/>
            </a:ln>
          </p:spPr>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A33FCDB-27E8-46C6-8FCC-907B55E38F66}"/>
                    </a:ext>
                  </a:extLst>
                </p:cNvPr>
                <p:cNvSpPr txBox="1"/>
                <p:nvPr/>
              </p:nvSpPr>
              <p:spPr>
                <a:xfrm>
                  <a:off x="2182586" y="4155171"/>
                  <a:ext cx="1340806"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r>
                    <a:rPr lang="en-US" altLang="ko-KR" dirty="0"/>
                    <a:t> = </a:t>
                  </a:r>
                  <a14:m>
                    <m:oMath xmlns:m="http://schemas.openxmlformats.org/officeDocument/2006/math">
                      <m:r>
                        <a:rPr lang="en-US" altLang="ko-KR" dirty="0">
                          <a:latin typeface="Cambria Math" panose="02040503050406030204" pitchFamily="18" charset="0"/>
                        </a:rPr>
                        <m:t>𝑿</m:t>
                      </m:r>
                    </m:oMath>
                  </a14:m>
                  <a:endParaRPr lang="en-US" dirty="0"/>
                </a:p>
              </p:txBody>
            </p:sp>
          </mc:Choice>
          <mc:Fallback xmlns="">
            <p:sp>
              <p:nvSpPr>
                <p:cNvPr id="84" name="TextBox 83">
                  <a:extLst>
                    <a:ext uri="{FF2B5EF4-FFF2-40B4-BE49-F238E27FC236}">
                      <a16:creationId xmlns:a16="http://schemas.microsoft.com/office/drawing/2014/main" id="{6A33FCDB-27E8-46C6-8FCC-907B55E38F66}"/>
                    </a:ext>
                  </a:extLst>
                </p:cNvPr>
                <p:cNvSpPr txBox="1">
                  <a:spLocks noRot="1" noChangeAspect="1" noMove="1" noResize="1" noEditPoints="1" noAdjustHandles="1" noChangeArrowheads="1" noChangeShapeType="1" noTextEdit="1"/>
                </p:cNvSpPr>
                <p:nvPr/>
              </p:nvSpPr>
              <p:spPr>
                <a:xfrm>
                  <a:off x="2182586" y="4155171"/>
                  <a:ext cx="1340806" cy="531711"/>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D058D63-AF8C-4178-8F3E-28CA51CE3269}"/>
                    </a:ext>
                  </a:extLst>
                </p:cNvPr>
                <p:cNvSpPr txBox="1"/>
                <p:nvPr/>
              </p:nvSpPr>
              <p:spPr>
                <a:xfrm>
                  <a:off x="9028705" y="4288098"/>
                  <a:ext cx="1612081" cy="265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14:m>
                    <m:oMath xmlns:m="http://schemas.openxmlformats.org/officeDocument/2006/math">
                      <m:r>
                        <a:rPr lang="en-US" altLang="ko-KR" dirty="0">
                          <a:latin typeface="Cambria Math" panose="02040503050406030204" pitchFamily="18" charset="0"/>
                        </a:rPr>
                        <m:t>≅</m:t>
                      </m:r>
                      <m:r>
                        <a:rPr lang="en-US" altLang="ko-KR" dirty="0">
                          <a:latin typeface="Cambria Math" panose="02040503050406030204" pitchFamily="18" charset="0"/>
                        </a:rPr>
                        <m:t>𝑿</m:t>
                      </m:r>
                    </m:oMath>
                  </a14:m>
                  <a:endParaRPr lang="en-US" dirty="0"/>
                </a:p>
              </p:txBody>
            </p:sp>
          </mc:Choice>
          <mc:Fallback xmlns="">
            <p:sp>
              <p:nvSpPr>
                <p:cNvPr id="85" name="TextBox 84">
                  <a:extLst>
                    <a:ext uri="{FF2B5EF4-FFF2-40B4-BE49-F238E27FC236}">
                      <a16:creationId xmlns:a16="http://schemas.microsoft.com/office/drawing/2014/main" id="{3D058D63-AF8C-4178-8F3E-28CA51CE3269}"/>
                    </a:ext>
                  </a:extLst>
                </p:cNvPr>
                <p:cNvSpPr txBox="1">
                  <a:spLocks noRot="1" noChangeAspect="1" noMove="1" noResize="1" noEditPoints="1" noAdjustHandles="1" noChangeArrowheads="1" noChangeShapeType="1" noTextEdit="1"/>
                </p:cNvSpPr>
                <p:nvPr/>
              </p:nvSpPr>
              <p:spPr>
                <a:xfrm>
                  <a:off x="9028705" y="4288098"/>
                  <a:ext cx="1612081" cy="265856"/>
                </a:xfrm>
                <a:prstGeom prst="rect">
                  <a:avLst/>
                </a:prstGeom>
                <a:blipFill>
                  <a:blip r:embed="rId4"/>
                  <a:stretch>
                    <a:fillRect b="-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B981DEE-A9F3-4AB7-8361-4F363B62EAE1}"/>
                    </a:ext>
                  </a:extLst>
                </p:cNvPr>
                <p:cNvSpPr txBox="1"/>
                <p:nvPr/>
              </p:nvSpPr>
              <p:spPr>
                <a:xfrm>
                  <a:off x="5723641" y="2696743"/>
                  <a:ext cx="1195157"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14:m>
                    <m:oMath xmlns:m="http://schemas.openxmlformats.org/officeDocument/2006/math">
                      <m:r>
                        <a:rPr lang="en-US" altLang="ko-KR" dirty="0">
                          <a:latin typeface="Cambria Math" panose="02040503050406030204" pitchFamily="18" charset="0"/>
                        </a:rPr>
                        <m:t>𝒀</m:t>
                      </m:r>
                    </m:oMath>
                  </a14:m>
                  <a:endParaRPr lang="en-US" dirty="0"/>
                </a:p>
              </p:txBody>
            </p:sp>
          </mc:Choice>
          <mc:Fallback xmlns="">
            <p:sp>
              <p:nvSpPr>
                <p:cNvPr id="86" name="TextBox 85">
                  <a:extLst>
                    <a:ext uri="{FF2B5EF4-FFF2-40B4-BE49-F238E27FC236}">
                      <a16:creationId xmlns:a16="http://schemas.microsoft.com/office/drawing/2014/main" id="{FB981DEE-A9F3-4AB7-8361-4F363B62EAE1}"/>
                    </a:ext>
                  </a:extLst>
                </p:cNvPr>
                <p:cNvSpPr txBox="1">
                  <a:spLocks noRot="1" noChangeAspect="1" noMove="1" noResize="1" noEditPoints="1" noAdjustHandles="1" noChangeArrowheads="1" noChangeShapeType="1" noTextEdit="1"/>
                </p:cNvSpPr>
                <p:nvPr/>
              </p:nvSpPr>
              <p:spPr>
                <a:xfrm>
                  <a:off x="5723641" y="2696743"/>
                  <a:ext cx="1195157" cy="531711"/>
                </a:xfrm>
                <a:prstGeom prst="rect">
                  <a:avLst/>
                </a:prstGeom>
                <a:blipFill>
                  <a:blip r:embed="rId5"/>
                  <a:stretch>
                    <a:fillRect/>
                  </a:stretch>
                </a:blipFill>
                <a:ln>
                  <a:noFill/>
                </a:ln>
              </p:spPr>
              <p:txBody>
                <a:bodyPr/>
                <a:lstStyle/>
                <a:p>
                  <a:r>
                    <a:rPr lang="en-US">
                      <a:noFill/>
                    </a:rPr>
                    <a:t> </a:t>
                  </a:r>
                </a:p>
              </p:txBody>
            </p:sp>
          </mc:Fallback>
        </mc:AlternateContent>
      </p:grpSp>
      <p:sp>
        <p:nvSpPr>
          <p:cNvPr id="87" name="자유형: 도형 1">
            <a:extLst>
              <a:ext uri="{FF2B5EF4-FFF2-40B4-BE49-F238E27FC236}">
                <a16:creationId xmlns:a16="http://schemas.microsoft.com/office/drawing/2014/main" id="{FCC0DDE8-175E-4D46-83D9-FDE318A9E79C}"/>
              </a:ext>
            </a:extLst>
          </p:cNvPr>
          <p:cNvSpPr/>
          <p:nvPr/>
        </p:nvSpPr>
        <p:spPr>
          <a:xfrm>
            <a:off x="4427013" y="2060848"/>
            <a:ext cx="2926288" cy="182033"/>
          </a:xfrm>
          <a:custGeom>
            <a:avLst/>
            <a:gdLst>
              <a:gd name="connsiteX0" fmla="*/ 0 w 2933700"/>
              <a:gd name="connsiteY0" fmla="*/ 177800 h 177800"/>
              <a:gd name="connsiteX1" fmla="*/ 165100 w 2933700"/>
              <a:gd name="connsiteY1" fmla="*/ 0 h 177800"/>
              <a:gd name="connsiteX2" fmla="*/ 2933700 w 2933700"/>
              <a:gd name="connsiteY2" fmla="*/ 0 h 177800"/>
            </a:gdLst>
            <a:ahLst/>
            <a:cxnLst>
              <a:cxn ang="0">
                <a:pos x="connsiteX0" y="connsiteY0"/>
              </a:cxn>
              <a:cxn ang="0">
                <a:pos x="connsiteX1" y="connsiteY1"/>
              </a:cxn>
              <a:cxn ang="0">
                <a:pos x="connsiteX2" y="connsiteY2"/>
              </a:cxn>
            </a:cxnLst>
            <a:rect l="l" t="t" r="r" b="b"/>
            <a:pathLst>
              <a:path w="2933700" h="177800">
                <a:moveTo>
                  <a:pt x="0" y="177800"/>
                </a:moveTo>
                <a:lnTo>
                  <a:pt x="165100" y="0"/>
                </a:lnTo>
                <a:lnTo>
                  <a:pt x="2933700" y="0"/>
                </a:lnTo>
              </a:path>
            </a:pathLst>
          </a:custGeom>
          <a:noFill/>
          <a:ln>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화살표: 오른쪽 28">
            <a:extLst>
              <a:ext uri="{FF2B5EF4-FFF2-40B4-BE49-F238E27FC236}">
                <a16:creationId xmlns:a16="http://schemas.microsoft.com/office/drawing/2014/main" id="{5CB0E384-7276-4976-8B7C-D26859EED3C4}"/>
              </a:ext>
            </a:extLst>
          </p:cNvPr>
          <p:cNvSpPr/>
          <p:nvPr/>
        </p:nvSpPr>
        <p:spPr>
          <a:xfrm>
            <a:off x="2595060" y="3642757"/>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89" name="화살표: 오른쪽 28">
            <a:extLst>
              <a:ext uri="{FF2B5EF4-FFF2-40B4-BE49-F238E27FC236}">
                <a16:creationId xmlns:a16="http://schemas.microsoft.com/office/drawing/2014/main" id="{22BF8C1D-8A3D-4B74-8004-D35AEC0E517D}"/>
              </a:ext>
            </a:extLst>
          </p:cNvPr>
          <p:cNvSpPr/>
          <p:nvPr/>
        </p:nvSpPr>
        <p:spPr>
          <a:xfrm>
            <a:off x="6702603" y="3642757"/>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90" name="화살표: 오른쪽 28">
            <a:extLst>
              <a:ext uri="{FF2B5EF4-FFF2-40B4-BE49-F238E27FC236}">
                <a16:creationId xmlns:a16="http://schemas.microsoft.com/office/drawing/2014/main" id="{33695A00-0FE2-4F1A-956F-0D66A50FDC0A}"/>
              </a:ext>
            </a:extLst>
          </p:cNvPr>
          <p:cNvSpPr/>
          <p:nvPr/>
        </p:nvSpPr>
        <p:spPr>
          <a:xfrm rot="16200000">
            <a:off x="4686054" y="285928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829731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D8BF98C4-B566-4812-B5F0-560CFBA969E7}"/>
                  </a:ext>
                </a:extLst>
              </p:cNvPr>
              <p:cNvSpPr/>
              <p:nvPr/>
            </p:nvSpPr>
            <p:spPr>
              <a:xfrm>
                <a:off x="702940" y="1700808"/>
                <a:ext cx="8632825" cy="414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lnSpc>
                    <a:spcPct val="150000"/>
                  </a:lnSpc>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Ma trận trọng số mã hóa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𝑾</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𝑒</m:t>
                        </m:r>
                      </m:sub>
                    </m:sSub>
                  </m:oMath>
                </a14:m>
                <a:r>
                  <a:rPr lang="vi-VN" sz="1300" dirty="0">
                    <a:solidFill>
                      <a:prstClr val="black">
                        <a:lumMod val="85000"/>
                        <a:lumOff val="15000"/>
                      </a:prstClr>
                    </a:solidFill>
                    <a:latin typeface="SamsungOne-400" panose="020B0503030303020204" pitchFamily="34" charset="0"/>
                    <a:ea typeface="SamsungOne-400" panose="020B0503030303020204" pitchFamily="34" charset="0"/>
                  </a:rPr>
                  <a:t> và ma trận trọng số giải mã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𝑾</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𝑑</m:t>
                        </m:r>
                      </m:sub>
                    </m:sSub>
                  </m:oMath>
                </a14:m>
                <a:r>
                  <a:rPr lang="vi-VN" sz="1300" dirty="0">
                    <a:solidFill>
                      <a:prstClr val="black">
                        <a:lumMod val="85000"/>
                        <a:lumOff val="15000"/>
                      </a:prstClr>
                    </a:solidFill>
                    <a:latin typeface="SamsungOne-400" panose="020B0503030303020204" pitchFamily="34" charset="0"/>
                    <a:ea typeface="SamsungOne-400" panose="020B0503030303020204" pitchFamily="34" charset="0"/>
                  </a:rPr>
                  <a:t> có quan hệ với nhau: </a:t>
                </a:r>
                <a14:m>
                  <m:oMath xmlns:m="http://schemas.openxmlformats.org/officeDocument/2006/math">
                    <m:sSub>
                      <m:sSub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𝑾</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𝑑</m:t>
                        </m:r>
                      </m:sub>
                    </m:s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m:t>
                    </m:r>
                    <m:sSubSup>
                      <m:sSubSupPr>
                        <m:ctrlPr>
                          <a:rPr lang="en-US" altLang="ko-KR" sz="1300" i="1">
                            <a:solidFill>
                              <a:prstClr val="black">
                                <a:lumMod val="85000"/>
                                <a:lumOff val="15000"/>
                              </a:prstClr>
                            </a:solidFill>
                            <a:latin typeface="Cambria Math" panose="02040503050406030204" pitchFamily="18" charset="0"/>
                            <a:ea typeface="SamsungOne-400" panose="020B0503030303020204" pitchFamily="34" charset="0"/>
                          </a:rPr>
                        </m:ctrlPr>
                      </m:sSubSupPr>
                      <m:e>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𝑾</m:t>
                        </m:r>
                      </m:e>
                      <m:sub>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𝑒</m:t>
                        </m:r>
                      </m:sub>
                      <m:sup>
                        <m:r>
                          <a:rPr lang="en-US" altLang="ko-KR" sz="1300">
                            <a:solidFill>
                              <a:prstClr val="black">
                                <a:lumMod val="85000"/>
                                <a:lumOff val="15000"/>
                              </a:prstClr>
                            </a:solidFill>
                            <a:latin typeface="Cambria Math" panose="02040503050406030204" pitchFamily="18" charset="0"/>
                            <a:ea typeface="SamsungOne-400" panose="020B0503030303020204" pitchFamily="34" charset="0"/>
                          </a:rPr>
                          <m:t>𝑡</m:t>
                        </m:r>
                      </m:sup>
                    </m:sSubSup>
                  </m:oMath>
                </a14:m>
                <a:r>
                  <a:rPr lang="vi-VN"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xmlns="">
          <p:sp>
            <p:nvSpPr>
              <p:cNvPr id="9" name="직사각형 8">
                <a:extLst>
                  <a:ext uri="{FF2B5EF4-FFF2-40B4-BE49-F238E27FC236}">
                    <a16:creationId xmlns:a16="http://schemas.microsoft.com/office/drawing/2014/main" id="{D8BF98C4-B566-4812-B5F0-560CFBA969E7}"/>
                  </a:ext>
                </a:extLst>
              </p:cNvPr>
              <p:cNvSpPr>
                <a:spLocks noRot="1" noChangeAspect="1" noMove="1" noResize="1" noEditPoints="1" noAdjustHandles="1" noChangeArrowheads="1" noChangeShapeType="1" noTextEdit="1"/>
              </p:cNvSpPr>
              <p:nvPr/>
            </p:nvSpPr>
            <p:spPr>
              <a:xfrm>
                <a:off x="702940" y="1700808"/>
                <a:ext cx="8632825" cy="414391"/>
              </a:xfrm>
              <a:prstGeom prst="rect">
                <a:avLst/>
              </a:prstGeom>
              <a:blipFill>
                <a:blip r:embed="rId3"/>
                <a:stretch>
                  <a:fillRect/>
                </a:stretch>
              </a:blipFill>
              <a:ln>
                <a:noFill/>
              </a:ln>
            </p:spPr>
            <p:txBody>
              <a:bodyPr/>
              <a:lstStyle/>
              <a:p>
                <a:r>
                  <a:rPr lang="en-US">
                    <a:noFill/>
                  </a:rPr>
                  <a:t> </a:t>
                </a:r>
              </a:p>
            </p:txBody>
          </p:sp>
        </mc:Fallback>
      </mc:AlternateContent>
      <p:grpSp>
        <p:nvGrpSpPr>
          <p:cNvPr id="53" name="그룹 5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4" name="직사각형 5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55" name="직사각형 5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44" name="그룹 43">
            <a:extLst>
              <a:ext uri="{FF2B5EF4-FFF2-40B4-BE49-F238E27FC236}">
                <a16:creationId xmlns:a16="http://schemas.microsoft.com/office/drawing/2014/main" id="{C7D72D20-B003-48BE-9575-C133901FEDCB}"/>
              </a:ext>
            </a:extLst>
          </p:cNvPr>
          <p:cNvGrpSpPr/>
          <p:nvPr/>
        </p:nvGrpSpPr>
        <p:grpSpPr>
          <a:xfrm>
            <a:off x="1557419" y="2414878"/>
            <a:ext cx="6854340" cy="2522060"/>
            <a:chOff x="2182586" y="2696743"/>
            <a:chExt cx="8458200" cy="3112200"/>
          </a:xfrm>
        </p:grpSpPr>
        <p:sp>
          <p:nvSpPr>
            <p:cNvPr id="45" name="Google Shape;893;p84">
              <a:extLst>
                <a:ext uri="{FF2B5EF4-FFF2-40B4-BE49-F238E27FC236}">
                  <a16:creationId xmlns:a16="http://schemas.microsoft.com/office/drawing/2014/main" id="{C6BF84E0-AE5E-4788-9DAA-3B83FE22D2C7}"/>
                </a:ext>
              </a:extLst>
            </p:cNvPr>
            <p:cNvSpPr/>
            <p:nvPr/>
          </p:nvSpPr>
          <p:spPr>
            <a:xfrm>
              <a:off x="4220263"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46" name="Google Shape;894;p84">
              <a:extLst>
                <a:ext uri="{FF2B5EF4-FFF2-40B4-BE49-F238E27FC236}">
                  <a16:creationId xmlns:a16="http://schemas.microsoft.com/office/drawing/2014/main" id="{C0040D64-6319-4E2E-887E-5800563D9703}"/>
                </a:ext>
              </a:extLst>
            </p:cNvPr>
            <p:cNvSpPr/>
            <p:nvPr/>
          </p:nvSpPr>
          <p:spPr>
            <a:xfrm>
              <a:off x="4221860" y="377059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47" name="Google Shape;895;p84">
              <a:extLst>
                <a:ext uri="{FF2B5EF4-FFF2-40B4-BE49-F238E27FC236}">
                  <a16:creationId xmlns:a16="http://schemas.microsoft.com/office/drawing/2014/main" id="{93AAA1EF-7757-49E4-9774-01CAABCED773}"/>
                </a:ext>
              </a:extLst>
            </p:cNvPr>
            <p:cNvSpPr/>
            <p:nvPr/>
          </p:nvSpPr>
          <p:spPr>
            <a:xfrm>
              <a:off x="4220263"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48" name="Google Shape;898;p84">
              <a:extLst>
                <a:ext uri="{FF2B5EF4-FFF2-40B4-BE49-F238E27FC236}">
                  <a16:creationId xmlns:a16="http://schemas.microsoft.com/office/drawing/2014/main" id="{F14C4C7E-3923-48C8-93C6-7D300580275A}"/>
                </a:ext>
              </a:extLst>
            </p:cNvPr>
            <p:cNvSpPr/>
            <p:nvPr/>
          </p:nvSpPr>
          <p:spPr>
            <a:xfrm>
              <a:off x="6051219" y="3777259"/>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49" name="Google Shape;899;p84">
              <a:extLst>
                <a:ext uri="{FF2B5EF4-FFF2-40B4-BE49-F238E27FC236}">
                  <a16:creationId xmlns:a16="http://schemas.microsoft.com/office/drawing/2014/main" id="{F9115C56-2230-4C03-846E-C3B39EEBDFAB}"/>
                </a:ext>
              </a:extLst>
            </p:cNvPr>
            <p:cNvSpPr/>
            <p:nvPr/>
          </p:nvSpPr>
          <p:spPr>
            <a:xfrm>
              <a:off x="6051219" y="4529121"/>
              <a:ext cx="540000" cy="540000"/>
            </a:xfrm>
            <a:prstGeom prst="ellipse">
              <a:avLst/>
            </a:prstGeom>
            <a:solidFill>
              <a:srgbClr val="FF0000">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50" name="Google Shape;902;p84">
              <a:extLst>
                <a:ext uri="{FF2B5EF4-FFF2-40B4-BE49-F238E27FC236}">
                  <a16:creationId xmlns:a16="http://schemas.microsoft.com/office/drawing/2014/main" id="{BB26685C-B9BD-4234-8C4D-71F5F285CDA5}"/>
                </a:ext>
              </a:extLst>
            </p:cNvPr>
            <p:cNvCxnSpPr>
              <a:stCxn id="45" idx="6"/>
              <a:endCxn id="48" idx="2"/>
            </p:cNvCxnSpPr>
            <p:nvPr/>
          </p:nvCxnSpPr>
          <p:spPr>
            <a:xfrm>
              <a:off x="4760263" y="3288737"/>
              <a:ext cx="1290956"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51" name="Google Shape;903;p84">
              <a:extLst>
                <a:ext uri="{FF2B5EF4-FFF2-40B4-BE49-F238E27FC236}">
                  <a16:creationId xmlns:a16="http://schemas.microsoft.com/office/drawing/2014/main" id="{F0B111FA-C21B-4378-A5E5-D3BB924EBC77}"/>
                </a:ext>
              </a:extLst>
            </p:cNvPr>
            <p:cNvCxnSpPr>
              <a:stCxn id="46" idx="6"/>
              <a:endCxn id="49" idx="2"/>
            </p:cNvCxnSpPr>
            <p:nvPr/>
          </p:nvCxnSpPr>
          <p:spPr>
            <a:xfrm>
              <a:off x="4761860" y="4040599"/>
              <a:ext cx="1289359" cy="75852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52" name="Google Shape;904;p84">
              <a:extLst>
                <a:ext uri="{FF2B5EF4-FFF2-40B4-BE49-F238E27FC236}">
                  <a16:creationId xmlns:a16="http://schemas.microsoft.com/office/drawing/2014/main" id="{5DC277DE-8582-4C59-A9AE-B3559C44F740}"/>
                </a:ext>
              </a:extLst>
            </p:cNvPr>
            <p:cNvCxnSpPr>
              <a:stCxn id="47" idx="6"/>
              <a:endCxn id="49" idx="2"/>
            </p:cNvCxnSpPr>
            <p:nvPr/>
          </p:nvCxnSpPr>
          <p:spPr>
            <a:xfrm>
              <a:off x="4760263" y="4789771"/>
              <a:ext cx="1290956" cy="9350"/>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91" name="Google Shape;905;p84">
              <a:extLst>
                <a:ext uri="{FF2B5EF4-FFF2-40B4-BE49-F238E27FC236}">
                  <a16:creationId xmlns:a16="http://schemas.microsoft.com/office/drawing/2014/main" id="{D4618D89-8BF1-4FC7-9D2C-46CB95EF4DAA}"/>
                </a:ext>
              </a:extLst>
            </p:cNvPr>
            <p:cNvCxnSpPr>
              <a:stCxn id="47" idx="6"/>
              <a:endCxn id="48" idx="2"/>
            </p:cNvCxnSpPr>
            <p:nvPr/>
          </p:nvCxnSpPr>
          <p:spPr>
            <a:xfrm flipV="1">
              <a:off x="4760263" y="4047259"/>
              <a:ext cx="1290956" cy="742512"/>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92" name="Google Shape;908;p84">
              <a:extLst>
                <a:ext uri="{FF2B5EF4-FFF2-40B4-BE49-F238E27FC236}">
                  <a16:creationId xmlns:a16="http://schemas.microsoft.com/office/drawing/2014/main" id="{849FD189-1462-48DA-BD44-59A5318664BA}"/>
                </a:ext>
              </a:extLst>
            </p:cNvPr>
            <p:cNvCxnSpPr>
              <a:stCxn id="45" idx="6"/>
              <a:endCxn id="49" idx="2"/>
            </p:cNvCxnSpPr>
            <p:nvPr/>
          </p:nvCxnSpPr>
          <p:spPr>
            <a:xfrm>
              <a:off x="4760263" y="3288737"/>
              <a:ext cx="1290956" cy="15103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93" name="Google Shape;911;p84">
              <a:extLst>
                <a:ext uri="{FF2B5EF4-FFF2-40B4-BE49-F238E27FC236}">
                  <a16:creationId xmlns:a16="http://schemas.microsoft.com/office/drawing/2014/main" id="{DD178785-2914-4CF7-897D-B940D5DD9911}"/>
                </a:ext>
              </a:extLst>
            </p:cNvPr>
            <p:cNvCxnSpPr>
              <a:stCxn id="46" idx="6"/>
              <a:endCxn id="48" idx="2"/>
            </p:cNvCxnSpPr>
            <p:nvPr/>
          </p:nvCxnSpPr>
          <p:spPr>
            <a:xfrm>
              <a:off x="4761860" y="4040599"/>
              <a:ext cx="1289359" cy="6660"/>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94" name="Google Shape;893;p84">
              <a:extLst>
                <a:ext uri="{FF2B5EF4-FFF2-40B4-BE49-F238E27FC236}">
                  <a16:creationId xmlns:a16="http://schemas.microsoft.com/office/drawing/2014/main" id="{D18E1844-A423-47CB-8B3C-CC0CC9603701}"/>
                </a:ext>
              </a:extLst>
            </p:cNvPr>
            <p:cNvSpPr/>
            <p:nvPr/>
          </p:nvSpPr>
          <p:spPr>
            <a:xfrm>
              <a:off x="4220263" y="5268943"/>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95" name="Google Shape;911;p84">
              <a:extLst>
                <a:ext uri="{FF2B5EF4-FFF2-40B4-BE49-F238E27FC236}">
                  <a16:creationId xmlns:a16="http://schemas.microsoft.com/office/drawing/2014/main" id="{D0410BB9-4EC5-4E82-AF37-518A7CCF71AF}"/>
                </a:ext>
              </a:extLst>
            </p:cNvPr>
            <p:cNvCxnSpPr>
              <a:stCxn id="94" idx="6"/>
              <a:endCxn id="48" idx="2"/>
            </p:cNvCxnSpPr>
            <p:nvPr/>
          </p:nvCxnSpPr>
          <p:spPr>
            <a:xfrm flipV="1">
              <a:off x="4760263" y="4047259"/>
              <a:ext cx="1290956" cy="1491684"/>
            </a:xfrm>
            <a:prstGeom prst="straightConnector1">
              <a:avLst/>
            </a:prstGeom>
            <a:noFill/>
            <a:ln w="12700" cap="flat" cmpd="sng">
              <a:solidFill>
                <a:schemeClr val="dk2">
                  <a:alpha val="60000"/>
                </a:schemeClr>
              </a:solidFill>
              <a:prstDash val="solid"/>
              <a:round/>
              <a:headEnd type="none" w="med" len="med"/>
              <a:tailEnd type="stealth" w="sm" len="lg"/>
            </a:ln>
          </p:spPr>
        </p:cxnSp>
        <p:cxnSp>
          <p:nvCxnSpPr>
            <p:cNvPr id="96" name="Google Shape;911;p84">
              <a:extLst>
                <a:ext uri="{FF2B5EF4-FFF2-40B4-BE49-F238E27FC236}">
                  <a16:creationId xmlns:a16="http://schemas.microsoft.com/office/drawing/2014/main" id="{AB9547E8-D1D4-41AF-BECB-A129752D163B}"/>
                </a:ext>
              </a:extLst>
            </p:cNvPr>
            <p:cNvCxnSpPr>
              <a:stCxn id="94" idx="6"/>
              <a:endCxn id="49" idx="2"/>
            </p:cNvCxnSpPr>
            <p:nvPr/>
          </p:nvCxnSpPr>
          <p:spPr>
            <a:xfrm flipV="1">
              <a:off x="4760263" y="4799121"/>
              <a:ext cx="1290956" cy="739822"/>
            </a:xfrm>
            <a:prstGeom prst="straightConnector1">
              <a:avLst/>
            </a:prstGeom>
            <a:noFill/>
            <a:ln w="12700" cap="flat" cmpd="sng">
              <a:solidFill>
                <a:schemeClr val="dk2">
                  <a:alpha val="60000"/>
                </a:schemeClr>
              </a:solidFill>
              <a:prstDash val="solid"/>
              <a:round/>
              <a:headEnd type="none" w="med" len="med"/>
              <a:tailEnd type="stealth" w="sm" len="lg"/>
            </a:ln>
          </p:spPr>
        </p:cxnSp>
        <p:sp>
          <p:nvSpPr>
            <p:cNvPr id="97" name="Google Shape;893;p84">
              <a:extLst>
                <a:ext uri="{FF2B5EF4-FFF2-40B4-BE49-F238E27FC236}">
                  <a16:creationId xmlns:a16="http://schemas.microsoft.com/office/drawing/2014/main" id="{3C20019F-3FBA-4E9C-A859-46962B39BEEE}"/>
                </a:ext>
              </a:extLst>
            </p:cNvPr>
            <p:cNvSpPr/>
            <p:nvPr/>
          </p:nvSpPr>
          <p:spPr>
            <a:xfrm>
              <a:off x="7809962" y="3018737"/>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98" name="Google Shape;894;p84">
              <a:extLst>
                <a:ext uri="{FF2B5EF4-FFF2-40B4-BE49-F238E27FC236}">
                  <a16:creationId xmlns:a16="http://schemas.microsoft.com/office/drawing/2014/main" id="{5FB6137D-E468-47CA-B8CB-7815A428DBFC}"/>
                </a:ext>
              </a:extLst>
            </p:cNvPr>
            <p:cNvSpPr/>
            <p:nvPr/>
          </p:nvSpPr>
          <p:spPr>
            <a:xfrm>
              <a:off x="7809962" y="3769548"/>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99" name="Google Shape;895;p84">
              <a:extLst>
                <a:ext uri="{FF2B5EF4-FFF2-40B4-BE49-F238E27FC236}">
                  <a16:creationId xmlns:a16="http://schemas.microsoft.com/office/drawing/2014/main" id="{483FA3B4-CF4E-4E71-94EF-16485BE40F14}"/>
                </a:ext>
              </a:extLst>
            </p:cNvPr>
            <p:cNvSpPr/>
            <p:nvPr/>
          </p:nvSpPr>
          <p:spPr>
            <a:xfrm>
              <a:off x="7809962" y="4519771"/>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sp>
          <p:nvSpPr>
            <p:cNvPr id="100" name="Google Shape;893;p84">
              <a:extLst>
                <a:ext uri="{FF2B5EF4-FFF2-40B4-BE49-F238E27FC236}">
                  <a16:creationId xmlns:a16="http://schemas.microsoft.com/office/drawing/2014/main" id="{5B5C20B0-3709-4EFD-B12E-F8A3C7F5D4CC}"/>
                </a:ext>
              </a:extLst>
            </p:cNvPr>
            <p:cNvSpPr/>
            <p:nvPr/>
          </p:nvSpPr>
          <p:spPr>
            <a:xfrm>
              <a:off x="7809962" y="5264589"/>
              <a:ext cx="540000" cy="540000"/>
            </a:xfrm>
            <a:prstGeom prst="ellipse">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a:p>
          </p:txBody>
        </p:sp>
        <p:cxnSp>
          <p:nvCxnSpPr>
            <p:cNvPr id="101" name="Google Shape;902;p84">
              <a:extLst>
                <a:ext uri="{FF2B5EF4-FFF2-40B4-BE49-F238E27FC236}">
                  <a16:creationId xmlns:a16="http://schemas.microsoft.com/office/drawing/2014/main" id="{48A5F8CF-222B-4554-93D7-71DD45255511}"/>
                </a:ext>
              </a:extLst>
            </p:cNvPr>
            <p:cNvCxnSpPr>
              <a:stCxn id="97" idx="2"/>
              <a:endCxn id="48" idx="6"/>
            </p:cNvCxnSpPr>
            <p:nvPr/>
          </p:nvCxnSpPr>
          <p:spPr>
            <a:xfrm flipH="1">
              <a:off x="6591219" y="3288737"/>
              <a:ext cx="1218743" cy="75852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2" name="Google Shape;902;p84">
              <a:extLst>
                <a:ext uri="{FF2B5EF4-FFF2-40B4-BE49-F238E27FC236}">
                  <a16:creationId xmlns:a16="http://schemas.microsoft.com/office/drawing/2014/main" id="{79F85A15-C563-421A-94C7-A7A97FF10D68}"/>
                </a:ext>
              </a:extLst>
            </p:cNvPr>
            <p:cNvCxnSpPr>
              <a:stCxn id="98" idx="2"/>
              <a:endCxn id="48" idx="6"/>
            </p:cNvCxnSpPr>
            <p:nvPr/>
          </p:nvCxnSpPr>
          <p:spPr>
            <a:xfrm flipH="1">
              <a:off x="6591219" y="4039548"/>
              <a:ext cx="1218743" cy="7711"/>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3" name="Google Shape;902;p84">
              <a:extLst>
                <a:ext uri="{FF2B5EF4-FFF2-40B4-BE49-F238E27FC236}">
                  <a16:creationId xmlns:a16="http://schemas.microsoft.com/office/drawing/2014/main" id="{990E20AB-6B4E-4A6C-89B4-79ABDF777AA5}"/>
                </a:ext>
              </a:extLst>
            </p:cNvPr>
            <p:cNvCxnSpPr>
              <a:stCxn id="99" idx="2"/>
              <a:endCxn id="48" idx="6"/>
            </p:cNvCxnSpPr>
            <p:nvPr/>
          </p:nvCxnSpPr>
          <p:spPr>
            <a:xfrm flipH="1" flipV="1">
              <a:off x="6591219" y="4047259"/>
              <a:ext cx="1218743" cy="742512"/>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4" name="Google Shape;902;p84">
              <a:extLst>
                <a:ext uri="{FF2B5EF4-FFF2-40B4-BE49-F238E27FC236}">
                  <a16:creationId xmlns:a16="http://schemas.microsoft.com/office/drawing/2014/main" id="{16B5EE31-63B0-48B9-BCB1-C0385E775062}"/>
                </a:ext>
              </a:extLst>
            </p:cNvPr>
            <p:cNvCxnSpPr>
              <a:stCxn id="100" idx="2"/>
              <a:endCxn id="48" idx="6"/>
            </p:cNvCxnSpPr>
            <p:nvPr/>
          </p:nvCxnSpPr>
          <p:spPr>
            <a:xfrm flipH="1" flipV="1">
              <a:off x="6591219" y="4047259"/>
              <a:ext cx="1218743" cy="148733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5" name="Google Shape;902;p84">
              <a:extLst>
                <a:ext uri="{FF2B5EF4-FFF2-40B4-BE49-F238E27FC236}">
                  <a16:creationId xmlns:a16="http://schemas.microsoft.com/office/drawing/2014/main" id="{46A7BB66-933F-4905-91E7-F6163A66CB52}"/>
                </a:ext>
              </a:extLst>
            </p:cNvPr>
            <p:cNvCxnSpPr>
              <a:stCxn id="97" idx="2"/>
              <a:endCxn id="49" idx="6"/>
            </p:cNvCxnSpPr>
            <p:nvPr/>
          </p:nvCxnSpPr>
          <p:spPr>
            <a:xfrm flipH="1">
              <a:off x="6591219" y="3288737"/>
              <a:ext cx="1218743" cy="1510384"/>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6" name="Google Shape;902;p84">
              <a:extLst>
                <a:ext uri="{FF2B5EF4-FFF2-40B4-BE49-F238E27FC236}">
                  <a16:creationId xmlns:a16="http://schemas.microsoft.com/office/drawing/2014/main" id="{64C5F9A0-32B6-4417-9AF7-CBD453DDB23A}"/>
                </a:ext>
              </a:extLst>
            </p:cNvPr>
            <p:cNvCxnSpPr>
              <a:stCxn id="98" idx="2"/>
              <a:endCxn id="49" idx="6"/>
            </p:cNvCxnSpPr>
            <p:nvPr/>
          </p:nvCxnSpPr>
          <p:spPr>
            <a:xfrm flipH="1">
              <a:off x="6591219" y="4039548"/>
              <a:ext cx="1218743" cy="759573"/>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7" name="Google Shape;902;p84">
              <a:extLst>
                <a:ext uri="{FF2B5EF4-FFF2-40B4-BE49-F238E27FC236}">
                  <a16:creationId xmlns:a16="http://schemas.microsoft.com/office/drawing/2014/main" id="{5B5DB324-952C-4582-996A-459AD8A53245}"/>
                </a:ext>
              </a:extLst>
            </p:cNvPr>
            <p:cNvCxnSpPr>
              <a:stCxn id="99" idx="2"/>
              <a:endCxn id="49" idx="6"/>
            </p:cNvCxnSpPr>
            <p:nvPr/>
          </p:nvCxnSpPr>
          <p:spPr>
            <a:xfrm flipH="1">
              <a:off x="6591219" y="4789771"/>
              <a:ext cx="1218743" cy="9350"/>
            </a:xfrm>
            <a:prstGeom prst="straightConnector1">
              <a:avLst/>
            </a:prstGeom>
            <a:noFill/>
            <a:ln w="12700" cap="flat" cmpd="sng">
              <a:solidFill>
                <a:schemeClr val="dk2">
                  <a:alpha val="60000"/>
                </a:schemeClr>
              </a:solidFill>
              <a:prstDash val="solid"/>
              <a:round/>
              <a:headEnd type="stealth" w="sm" len="lg"/>
              <a:tailEnd type="none" w="sm" len="lg"/>
            </a:ln>
          </p:spPr>
        </p:cxnSp>
        <p:cxnSp>
          <p:nvCxnSpPr>
            <p:cNvPr id="108" name="Google Shape;902;p84">
              <a:extLst>
                <a:ext uri="{FF2B5EF4-FFF2-40B4-BE49-F238E27FC236}">
                  <a16:creationId xmlns:a16="http://schemas.microsoft.com/office/drawing/2014/main" id="{DA938BA0-9552-4140-B1DB-37DE4E892D4A}"/>
                </a:ext>
              </a:extLst>
            </p:cNvPr>
            <p:cNvCxnSpPr>
              <a:stCxn id="100" idx="2"/>
              <a:endCxn id="49" idx="6"/>
            </p:cNvCxnSpPr>
            <p:nvPr/>
          </p:nvCxnSpPr>
          <p:spPr>
            <a:xfrm flipH="1" flipV="1">
              <a:off x="6591219" y="4799121"/>
              <a:ext cx="1218743" cy="735468"/>
            </a:xfrm>
            <a:prstGeom prst="straightConnector1">
              <a:avLst/>
            </a:prstGeom>
            <a:noFill/>
            <a:ln w="12700" cap="flat" cmpd="sng">
              <a:solidFill>
                <a:schemeClr val="dk2">
                  <a:alpha val="60000"/>
                </a:schemeClr>
              </a:solidFill>
              <a:prstDash val="solid"/>
              <a:round/>
              <a:headEnd type="stealth" w="sm" len="lg"/>
              <a:tailEnd type="none" w="sm" len="lg"/>
            </a:ln>
          </p:spPr>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97A748A-17F5-41D2-BECD-7261ABACF027}"/>
                    </a:ext>
                  </a:extLst>
                </p:cNvPr>
                <p:cNvSpPr txBox="1"/>
                <p:nvPr/>
              </p:nvSpPr>
              <p:spPr>
                <a:xfrm>
                  <a:off x="2182586" y="4155171"/>
                  <a:ext cx="1340806"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 </a:t>
                  </a:r>
                  <a14:m>
                    <m:oMath xmlns:m="http://schemas.openxmlformats.org/officeDocument/2006/math">
                      <m:r>
                        <a:rPr lang="en-US" altLang="ko-KR" dirty="0">
                          <a:latin typeface="Cambria Math" panose="02040503050406030204" pitchFamily="18" charset="0"/>
                        </a:rPr>
                        <m:t>𝑿</m:t>
                      </m:r>
                    </m:oMath>
                  </a14:m>
                  <a:endParaRPr lang="en-US" dirty="0"/>
                </a:p>
              </p:txBody>
            </p:sp>
          </mc:Choice>
          <mc:Fallback xmlns="">
            <p:sp>
              <p:nvSpPr>
                <p:cNvPr id="109" name="TextBox 108">
                  <a:extLst>
                    <a:ext uri="{FF2B5EF4-FFF2-40B4-BE49-F238E27FC236}">
                      <a16:creationId xmlns:a16="http://schemas.microsoft.com/office/drawing/2014/main" id="{B97A748A-17F5-41D2-BECD-7261ABACF027}"/>
                    </a:ext>
                  </a:extLst>
                </p:cNvPr>
                <p:cNvSpPr txBox="1">
                  <a:spLocks noRot="1" noChangeAspect="1" noMove="1" noResize="1" noEditPoints="1" noAdjustHandles="1" noChangeArrowheads="1" noChangeShapeType="1" noTextEdit="1"/>
                </p:cNvSpPr>
                <p:nvPr/>
              </p:nvSpPr>
              <p:spPr>
                <a:xfrm>
                  <a:off x="2182586" y="4155171"/>
                  <a:ext cx="1340806" cy="531711"/>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F41E5FD-BC9F-445C-ACE9-35541A83C0EE}"/>
                    </a:ext>
                  </a:extLst>
                </p:cNvPr>
                <p:cNvSpPr txBox="1"/>
                <p:nvPr/>
              </p:nvSpPr>
              <p:spPr>
                <a:xfrm>
                  <a:off x="9028705" y="4155171"/>
                  <a:ext cx="1612081"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r>
                    <a:rPr lang="en-US" altLang="ko-KR" dirty="0"/>
                    <a:t> </a:t>
                  </a:r>
                  <a14:m>
                    <m:oMath xmlns:m="http://schemas.openxmlformats.org/officeDocument/2006/math">
                      <m:r>
                        <a:rPr lang="en-US" altLang="ko-KR" dirty="0">
                          <a:latin typeface="Cambria Math" panose="02040503050406030204" pitchFamily="18" charset="0"/>
                        </a:rPr>
                        <m:t>≅</m:t>
                      </m:r>
                      <m:r>
                        <a:rPr lang="en-US" altLang="ko-KR" dirty="0">
                          <a:latin typeface="Cambria Math" panose="02040503050406030204" pitchFamily="18" charset="0"/>
                        </a:rPr>
                        <m:t>𝑿</m:t>
                      </m:r>
                    </m:oMath>
                  </a14:m>
                  <a:endParaRPr lang="en-US" dirty="0"/>
                </a:p>
              </p:txBody>
            </p:sp>
          </mc:Choice>
          <mc:Fallback xmlns="">
            <p:sp>
              <p:nvSpPr>
                <p:cNvPr id="110" name="TextBox 109">
                  <a:extLst>
                    <a:ext uri="{FF2B5EF4-FFF2-40B4-BE49-F238E27FC236}">
                      <a16:creationId xmlns:a16="http://schemas.microsoft.com/office/drawing/2014/main" id="{CF41E5FD-BC9F-445C-ACE9-35541A83C0EE}"/>
                    </a:ext>
                  </a:extLst>
                </p:cNvPr>
                <p:cNvSpPr txBox="1">
                  <a:spLocks noRot="1" noChangeAspect="1" noMove="1" noResize="1" noEditPoints="1" noAdjustHandles="1" noChangeArrowheads="1" noChangeShapeType="1" noTextEdit="1"/>
                </p:cNvSpPr>
                <p:nvPr/>
              </p:nvSpPr>
              <p:spPr>
                <a:xfrm>
                  <a:off x="9028705" y="4155171"/>
                  <a:ext cx="1612081" cy="531711"/>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AF08EEDC-5B49-49BC-B057-1D97D32DBF24}"/>
                    </a:ext>
                  </a:extLst>
                </p:cNvPr>
                <p:cNvSpPr txBox="1"/>
                <p:nvPr/>
              </p:nvSpPr>
              <p:spPr>
                <a:xfrm>
                  <a:off x="5723641" y="2696743"/>
                  <a:ext cx="1195157" cy="531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Dữ</a:t>
                  </a:r>
                  <a:r>
                    <a:rPr lang="en-US" altLang="ko-KR" dirty="0"/>
                    <a:t> </a:t>
                  </a:r>
                  <a:r>
                    <a:rPr lang="en-US" altLang="ko-KR" dirty="0" err="1"/>
                    <a:t>liệu</a:t>
                  </a:r>
                  <a:r>
                    <a:rPr lang="en-US" altLang="ko-KR" dirty="0"/>
                    <a:t> </a:t>
                  </a:r>
                  <a:r>
                    <a:rPr lang="en-US" altLang="ko-KR" dirty="0" err="1"/>
                    <a:t>nhập</a:t>
                  </a:r>
                  <a:r>
                    <a:rPr lang="en-US" altLang="ko-KR" dirty="0"/>
                    <a:t> </a:t>
                  </a:r>
                  <a14:m>
                    <m:oMath xmlns:m="http://schemas.openxmlformats.org/officeDocument/2006/math">
                      <m:r>
                        <a:rPr lang="en-US" altLang="ko-KR" dirty="0">
                          <a:latin typeface="Cambria Math" panose="02040503050406030204" pitchFamily="18" charset="0"/>
                        </a:rPr>
                        <m:t>𝒀</m:t>
                      </m:r>
                    </m:oMath>
                  </a14:m>
                  <a:endParaRPr lang="en-US" dirty="0"/>
                </a:p>
              </p:txBody>
            </p:sp>
          </mc:Choice>
          <mc:Fallback xmlns="">
            <p:sp>
              <p:nvSpPr>
                <p:cNvPr id="111" name="TextBox 110">
                  <a:extLst>
                    <a:ext uri="{FF2B5EF4-FFF2-40B4-BE49-F238E27FC236}">
                      <a16:creationId xmlns:a16="http://schemas.microsoft.com/office/drawing/2014/main" id="{AF08EEDC-5B49-49BC-B057-1D97D32DBF24}"/>
                    </a:ext>
                  </a:extLst>
                </p:cNvPr>
                <p:cNvSpPr txBox="1">
                  <a:spLocks noRot="1" noChangeAspect="1" noMove="1" noResize="1" noEditPoints="1" noAdjustHandles="1" noChangeArrowheads="1" noChangeShapeType="1" noTextEdit="1"/>
                </p:cNvSpPr>
                <p:nvPr/>
              </p:nvSpPr>
              <p:spPr>
                <a:xfrm>
                  <a:off x="5723641" y="2696743"/>
                  <a:ext cx="1195157" cy="531711"/>
                </a:xfrm>
                <a:prstGeom prst="rect">
                  <a:avLst/>
                </a:prstGeom>
                <a:blipFill>
                  <a:blip r:embed="rId6"/>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73F0CA1D-D28B-40DC-B864-57CA9059BD0E}"/>
                  </a:ext>
                </a:extLst>
              </p:cNvPr>
              <p:cNvSpPr txBox="1"/>
              <p:nvPr/>
            </p:nvSpPr>
            <p:spPr>
              <a:xfrm>
                <a:off x="3450653" y="4963596"/>
                <a:ext cx="15841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b="1" i="1">
                              <a:solidFill>
                                <a:prstClr val="black"/>
                              </a:solidFill>
                              <a:latin typeface="Cambria Math" panose="02040503050406030204" pitchFamily="18" charset="0"/>
                              <a:cs typeface="Times New Roman" panose="02020603050405020304" pitchFamily="18" charset="0"/>
                            </a:rPr>
                          </m:ctrlPr>
                        </m:sSubPr>
                        <m:e>
                          <m:r>
                            <a:rPr lang="en-US" altLang="ko-KR" b="1" i="1">
                              <a:solidFill>
                                <a:prstClr val="black"/>
                              </a:solidFill>
                              <a:latin typeface="Cambria Math" panose="02040503050406030204" pitchFamily="18" charset="0"/>
                              <a:cs typeface="Times New Roman" panose="02020603050405020304" pitchFamily="18" charset="0"/>
                            </a:rPr>
                            <m:t>𝑾</m:t>
                          </m:r>
                        </m:e>
                        <m:sub>
                          <m:r>
                            <a:rPr lang="en-US" altLang="ko-KR" i="1">
                              <a:solidFill>
                                <a:prstClr val="black"/>
                              </a:solidFill>
                              <a:latin typeface="Cambria Math" panose="02040503050406030204" pitchFamily="18" charset="0"/>
                              <a:cs typeface="Times New Roman" panose="02020603050405020304" pitchFamily="18" charset="0"/>
                            </a:rPr>
                            <m:t>𝑒</m:t>
                          </m:r>
                        </m:sub>
                      </m:sSub>
                    </m:oMath>
                  </m:oMathPara>
                </a14:m>
                <a:endParaRPr lang="en-US" altLang="ko-KR"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12" name="TextBox 111">
                <a:extLst>
                  <a:ext uri="{FF2B5EF4-FFF2-40B4-BE49-F238E27FC236}">
                    <a16:creationId xmlns="" xmlns:a16="http://schemas.microsoft.com/office/drawing/2014/main" xmlns:a14="http://schemas.microsoft.com/office/drawing/2010/main" id="{73F0CA1D-D28B-40DC-B864-57CA9059BD0E}"/>
                  </a:ext>
                </a:extLst>
              </p:cNvPr>
              <p:cNvSpPr txBox="1">
                <a:spLocks noRot="1" noChangeAspect="1" noMove="1" noResize="1" noEditPoints="1" noAdjustHandles="1" noChangeArrowheads="1" noChangeShapeType="1" noTextEdit="1"/>
              </p:cNvSpPr>
              <p:nvPr/>
            </p:nvSpPr>
            <p:spPr>
              <a:xfrm>
                <a:off x="3450653" y="4963596"/>
                <a:ext cx="1584176" cy="215444"/>
              </a:xfrm>
              <a:prstGeom prst="rect">
                <a:avLst/>
              </a:prstGeom>
              <a:blipFill rotWithShape="0">
                <a:blip r:embed="rId7"/>
                <a:stretch>
                  <a:fillRect b="-2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BDD42970-06F4-4666-BD98-2B0E736AA774}"/>
                  </a:ext>
                </a:extLst>
              </p:cNvPr>
              <p:cNvSpPr txBox="1"/>
              <p:nvPr/>
            </p:nvSpPr>
            <p:spPr>
              <a:xfrm>
                <a:off x="4831812" y="4963596"/>
                <a:ext cx="158417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scene3d>
                  <a:camera prst="orthographicFront"/>
                  <a:lightRig rig="threePt" dir="t"/>
                </a:scene3d>
                <a:sp3d>
                  <a:bevelT w="0" h="6350"/>
                </a:sp3d>
              </a:bodyPr>
              <a:lstStyle>
                <a:defPPr>
                  <a:defRPr lang="en-US"/>
                </a:defPPr>
                <a:lvl1pPr algn="ctr" defTabSz="914400">
                  <a:buClr>
                    <a:srgbClr val="193EB0"/>
                  </a:buClr>
                  <a:defRPr sz="1400">
                    <a:solidFill>
                      <a:srgbClr val="193EB0"/>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latinLnBrk="1">
                  <a:buClrTx/>
                </a:pPr>
                <a14:m>
                  <m:oMathPara xmlns:m="http://schemas.openxmlformats.org/officeDocument/2006/math">
                    <m:oMathParaPr>
                      <m:jc m:val="centerGroup"/>
                    </m:oMathParaPr>
                    <m:oMath xmlns:m="http://schemas.openxmlformats.org/officeDocument/2006/math">
                      <m:sSub>
                        <m:sSubPr>
                          <m:ctrlPr>
                            <a:rPr lang="en-US" altLang="ko-KR" i="1">
                              <a:solidFill>
                                <a:prstClr val="black"/>
                              </a:solidFill>
                              <a:latin typeface="Cambria Math" panose="02040503050406030204" pitchFamily="18" charset="0"/>
                              <a:cs typeface="Times New Roman" panose="02020603050405020304" pitchFamily="18" charset="0"/>
                            </a:rPr>
                          </m:ctrlPr>
                        </m:sSubPr>
                        <m:e>
                          <m:r>
                            <a:rPr lang="en-US" altLang="ko-KR" b="1" i="1">
                              <a:solidFill>
                                <a:prstClr val="black"/>
                              </a:solidFill>
                              <a:latin typeface="Cambria Math" panose="02040503050406030204" pitchFamily="18" charset="0"/>
                              <a:cs typeface="Times New Roman" panose="02020603050405020304" pitchFamily="18" charset="0"/>
                            </a:rPr>
                            <m:t>𝑾</m:t>
                          </m:r>
                        </m:e>
                        <m:sub>
                          <m:r>
                            <a:rPr lang="en-US" altLang="ko-KR" i="1">
                              <a:solidFill>
                                <a:prstClr val="black"/>
                              </a:solidFill>
                              <a:latin typeface="Cambria Math" panose="02040503050406030204" pitchFamily="18" charset="0"/>
                              <a:cs typeface="Times New Roman" panose="02020603050405020304" pitchFamily="18" charset="0"/>
                            </a:rPr>
                            <m:t>𝑑</m:t>
                          </m:r>
                        </m:sub>
                      </m:sSub>
                    </m:oMath>
                  </m:oMathPara>
                </a14:m>
                <a:endParaRPr lang="en-US" altLang="ko-KR" dirty="0">
                  <a:solidFill>
                    <a:srgbClr val="FF0000"/>
                  </a:solidFill>
                  <a:latin typeface="Times New Roman" panose="02020603050405020304" pitchFamily="18" charset="0"/>
                  <a:ea typeface="+mn-ea"/>
                  <a:cs typeface="Times New Roman" panose="02020603050405020304" pitchFamily="18" charset="0"/>
                </a:endParaRPr>
              </a:p>
            </p:txBody>
          </p:sp>
        </mc:Choice>
        <mc:Fallback xmlns="">
          <p:sp>
            <p:nvSpPr>
              <p:cNvPr id="113" name="TextBox 112">
                <a:extLst>
                  <a:ext uri="{FF2B5EF4-FFF2-40B4-BE49-F238E27FC236}">
                    <a16:creationId xmlns="" xmlns:a16="http://schemas.microsoft.com/office/drawing/2014/main" xmlns:a14="http://schemas.microsoft.com/office/drawing/2010/main" id="{BDD42970-06F4-4666-BD98-2B0E736AA774}"/>
                  </a:ext>
                </a:extLst>
              </p:cNvPr>
              <p:cNvSpPr txBox="1">
                <a:spLocks noRot="1" noChangeAspect="1" noMove="1" noResize="1" noEditPoints="1" noAdjustHandles="1" noChangeArrowheads="1" noChangeShapeType="1" noTextEdit="1"/>
              </p:cNvSpPr>
              <p:nvPr/>
            </p:nvSpPr>
            <p:spPr>
              <a:xfrm>
                <a:off x="4831812" y="4963596"/>
                <a:ext cx="1584176" cy="215444"/>
              </a:xfrm>
              <a:prstGeom prst="rect">
                <a:avLst/>
              </a:prstGeom>
              <a:blipFill rotWithShape="0">
                <a:blip r:embed="rId8"/>
                <a:stretch>
                  <a:fillRect b="-2778"/>
                </a:stretch>
              </a:blipFill>
              <a:ln>
                <a:noFill/>
              </a:ln>
            </p:spPr>
            <p:txBody>
              <a:bodyPr/>
              <a:lstStyle/>
              <a:p>
                <a:r>
                  <a:rPr lang="en-US">
                    <a:noFill/>
                  </a:rPr>
                  <a:t> </a:t>
                </a:r>
              </a:p>
            </p:txBody>
          </p:sp>
        </mc:Fallback>
      </mc:AlternateContent>
      <p:cxnSp>
        <p:nvCxnSpPr>
          <p:cNvPr id="114" name="직선 연결선 113">
            <a:extLst>
              <a:ext uri="{FF2B5EF4-FFF2-40B4-BE49-F238E27FC236}">
                <a16:creationId xmlns:a16="http://schemas.microsoft.com/office/drawing/2014/main" id="{397B24A9-01F0-44C5-9493-C13C4B8003ED}"/>
              </a:ext>
            </a:extLst>
          </p:cNvPr>
          <p:cNvCxnSpPr>
            <a:cxnSpLocks/>
          </p:cNvCxnSpPr>
          <p:nvPr/>
        </p:nvCxnSpPr>
        <p:spPr>
          <a:xfrm>
            <a:off x="4916322" y="4390237"/>
            <a:ext cx="0" cy="825315"/>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5" name="화살표: 오른쪽 28">
            <a:extLst>
              <a:ext uri="{FF2B5EF4-FFF2-40B4-BE49-F238E27FC236}">
                <a16:creationId xmlns:a16="http://schemas.microsoft.com/office/drawing/2014/main" id="{6C327A3C-92DA-42FB-BEAE-83668637D4A2}"/>
              </a:ext>
            </a:extLst>
          </p:cNvPr>
          <p:cNvSpPr/>
          <p:nvPr/>
        </p:nvSpPr>
        <p:spPr>
          <a:xfrm>
            <a:off x="2595060" y="3646802"/>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16" name="화살표: 오른쪽 28">
            <a:extLst>
              <a:ext uri="{FF2B5EF4-FFF2-40B4-BE49-F238E27FC236}">
                <a16:creationId xmlns:a16="http://schemas.microsoft.com/office/drawing/2014/main" id="{76DFD89F-65C8-4746-8676-4DCD5C4AB7D2}"/>
              </a:ext>
            </a:extLst>
          </p:cNvPr>
          <p:cNvSpPr/>
          <p:nvPr/>
        </p:nvSpPr>
        <p:spPr>
          <a:xfrm>
            <a:off x="6702603" y="3646802"/>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17" name="화살표: 오른쪽 28">
            <a:extLst>
              <a:ext uri="{FF2B5EF4-FFF2-40B4-BE49-F238E27FC236}">
                <a16:creationId xmlns:a16="http://schemas.microsoft.com/office/drawing/2014/main" id="{22809B2B-B2F2-4A02-B669-62594AA74EBD}"/>
              </a:ext>
            </a:extLst>
          </p:cNvPr>
          <p:cNvSpPr/>
          <p:nvPr/>
        </p:nvSpPr>
        <p:spPr>
          <a:xfrm rot="16200000">
            <a:off x="4686054" y="2863331"/>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1776363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grpSp>
        <p:nvGrpSpPr>
          <p:cNvPr id="33"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34"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5"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xét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kỹ</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nữa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39" name="직사각형 11">
            <a:extLst>
              <a:ext uri="{FF2B5EF4-FFF2-40B4-BE49-F238E27FC236}">
                <a16:creationId xmlns:a16="http://schemas.microsoft.com/office/drawing/2014/main" id="{D8BF98C4-B566-4812-B5F0-560CFBA969E7}"/>
              </a:ext>
            </a:extLst>
          </p:cNvPr>
          <p:cNvSpPr/>
          <p:nvPr/>
        </p:nvSpPr>
        <p:spPr>
          <a:xfrm>
            <a:off x="702941" y="1694559"/>
            <a:ext cx="849694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mã hóa tự động được xây dựng bằng cách kết nối hai mạng nơ-ron, mạng nơ-ron bộ mã hóa và mạng nơ-ron giải mã.</a:t>
            </a:r>
            <a:endParaRPr lang="en-US" altLang="ko-KR" sz="1300" dirty="0">
              <a:solidFill>
                <a:schemeClr val="tx1"/>
              </a:solidFill>
              <a:latin typeface="SamsungOne-400" panose="020B0503030303020204" pitchFamily="34" charset="0"/>
              <a:ea typeface="SamsungOne-400" panose="020B0503030303020204" pitchFamily="34" charset="0"/>
            </a:endParaRPr>
          </a:p>
        </p:txBody>
      </p:sp>
      <p:grpSp>
        <p:nvGrpSpPr>
          <p:cNvPr id="11" name="그룹 10"/>
          <p:cNvGrpSpPr/>
          <p:nvPr/>
        </p:nvGrpSpPr>
        <p:grpSpPr>
          <a:xfrm>
            <a:off x="595809" y="4713151"/>
            <a:ext cx="7946360" cy="988150"/>
            <a:chOff x="607434" y="4903007"/>
            <a:chExt cx="7946360" cy="988150"/>
          </a:xfrm>
        </p:grpSpPr>
        <p:sp>
          <p:nvSpPr>
            <p:cNvPr id="9" name="직사각형 8"/>
            <p:cNvSpPr/>
            <p:nvPr/>
          </p:nvSpPr>
          <p:spPr>
            <a:xfrm>
              <a:off x="666949" y="5009030"/>
              <a:ext cx="7886845" cy="882127"/>
            </a:xfrm>
            <a:prstGeom prst="rect">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각형 24"/>
            <p:cNvSpPr/>
            <p:nvPr/>
          </p:nvSpPr>
          <p:spPr>
            <a:xfrm>
              <a:off x="666949" y="4903007"/>
              <a:ext cx="2232248" cy="288032"/>
            </a:xfrm>
            <a:prstGeom prst="homePlat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SamsungOne-400" panose="020B0503030303020204" pitchFamily="34" charset="0"/>
                  <a:ea typeface="SamsungOne-400" panose="020B0503030303020204" pitchFamily="34" charset="0"/>
                </a:rPr>
                <a:t>Mạng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nơ-ron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giải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mã</a:t>
              </a:r>
              <a:endParaRPr lang="ko-KR" altLang="en-US" sz="1300" dirty="0">
                <a:solidFill>
                  <a:schemeClr val="tx1"/>
                </a:solidFill>
                <a:latin typeface="SamsungOne-400" panose="020B0503030303020204" pitchFamily="34" charset="0"/>
                <a:ea typeface="SamsungOne-400" panose="020B0503030303020204" pitchFamily="34" charset="0"/>
              </a:endParaRPr>
            </a:p>
          </p:txBody>
        </p:sp>
        <p:grpSp>
          <p:nvGrpSpPr>
            <p:cNvPr id="26" name="그룹 25"/>
            <p:cNvGrpSpPr/>
            <p:nvPr/>
          </p:nvGrpSpPr>
          <p:grpSpPr>
            <a:xfrm>
              <a:off x="607434" y="5260957"/>
              <a:ext cx="5280129" cy="569387"/>
              <a:chOff x="3058280" y="4506808"/>
              <a:chExt cx="5997588" cy="569387"/>
            </a:xfrm>
          </p:grpSpPr>
          <p:sp>
            <p:nvSpPr>
              <p:cNvPr id="27" name="직사각형 26"/>
              <p:cNvSpPr/>
              <p:nvPr/>
            </p:nvSpPr>
            <p:spPr>
              <a:xfrm>
                <a:off x="3058280" y="4506808"/>
                <a:ext cx="5997588" cy="569387"/>
              </a:xfrm>
              <a:prstGeom prst="rect">
                <a:avLst/>
              </a:prstGeom>
            </p:spPr>
            <p:txBody>
              <a:bodyPr wrap="square">
                <a:spAutoFit/>
              </a:bodyPr>
              <a:lstStyle/>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giải mã giải nén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từ vectơ tiềm ẩn chiều thấp z.</a:t>
                </a:r>
              </a:p>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giải mã có thể được coi là hàm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g(z).</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8" name="Picture 2"/>
              <p:cNvPicPr>
                <a:picLocks noChangeAspect="1" noChangeArrowheads="1"/>
              </p:cNvPicPr>
              <p:nvPr/>
            </p:nvPicPr>
            <p:blipFill>
              <a:blip r:embed="rId2" cstate="print"/>
              <a:srcRect/>
              <a:stretch>
                <a:fillRect/>
              </a:stretch>
            </p:blipFill>
            <p:spPr bwMode="auto">
              <a:xfrm>
                <a:off x="4998969" y="4563432"/>
                <a:ext cx="144016" cy="144016"/>
              </a:xfrm>
              <a:prstGeom prst="rect">
                <a:avLst/>
              </a:prstGeom>
              <a:noFill/>
              <a:ln w="9525">
                <a:noFill/>
                <a:miter lim="800000"/>
                <a:headEnd/>
                <a:tailEnd/>
              </a:ln>
            </p:spPr>
          </p:pic>
          <p:pic>
            <p:nvPicPr>
              <p:cNvPr id="29" name="Picture 2"/>
              <p:cNvPicPr>
                <a:picLocks noChangeAspect="1" noChangeArrowheads="1"/>
              </p:cNvPicPr>
              <p:nvPr/>
            </p:nvPicPr>
            <p:blipFill>
              <a:blip r:embed="rId2" cstate="print"/>
              <a:srcRect/>
              <a:stretch>
                <a:fillRect/>
              </a:stretch>
            </p:blipFill>
            <p:spPr bwMode="auto">
              <a:xfrm>
                <a:off x="6124494" y="4846674"/>
                <a:ext cx="144016" cy="144016"/>
              </a:xfrm>
              <a:prstGeom prst="rect">
                <a:avLst/>
              </a:prstGeom>
              <a:noFill/>
              <a:ln w="9525">
                <a:noFill/>
                <a:miter lim="800000"/>
                <a:headEnd/>
                <a:tailEnd/>
              </a:ln>
            </p:spPr>
          </p:pic>
        </p:grpSp>
      </p:grpSp>
      <p:sp>
        <p:nvSpPr>
          <p:cNvPr id="10" name="직사각형 9"/>
          <p:cNvSpPr/>
          <p:nvPr/>
        </p:nvSpPr>
        <p:spPr>
          <a:xfrm>
            <a:off x="671537" y="2470843"/>
            <a:ext cx="7860692" cy="2011540"/>
          </a:xfrm>
          <a:prstGeom prst="rect">
            <a:avLst/>
          </a:prstGeom>
          <a:solidFill>
            <a:schemeClr val="bg1"/>
          </a:solid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666691" y="2761841"/>
            <a:ext cx="7990334" cy="1523494"/>
          </a:xfrm>
          <a:prstGeom prst="rect">
            <a:avLst/>
          </a:prstGeom>
        </p:spPr>
        <p:txBody>
          <a:bodyPr wrap="square">
            <a:spAutoFit/>
          </a:bodyPr>
          <a:lstStyle/>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Mạng thần kinh bộ mã hóa mã hóa p chiều vectơ z (nghĩa là z ∈ Rp), được nhận từ vectơ đặc trưng đầu vào d chiều liên quan đến mẫu x (nghĩa là x ∈ Rd). Nói cách khác, vai trò của bộ mã hóa là học cách lập mô hình hàm z = f(x).</a:t>
            </a:r>
          </a:p>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Vectơ được mã hóa z được gọi là vectơ tiềm ẩn hoặc biểu thức tính năng tiềm ẩn.</a:t>
            </a:r>
          </a:p>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chung, kích thước của vectơ tiềm ẩn nhỏ hơn kích thước của mẫu đầu vào. Nghĩa là, p &lt; d.</a:t>
            </a:r>
          </a:p>
          <a:p>
            <a:pPr marL="177800" lvl="1" indent="-177800">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nói rằng bộ mã hóa nén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2" name="오각형 31"/>
          <p:cNvSpPr/>
          <p:nvPr/>
        </p:nvSpPr>
        <p:spPr>
          <a:xfrm>
            <a:off x="666691" y="2312678"/>
            <a:ext cx="2232248" cy="288032"/>
          </a:xfrm>
          <a:prstGeom prst="homePlat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SamsungOne-400" panose="020B0503030303020204" pitchFamily="34" charset="0"/>
                <a:ea typeface="SamsungOne-400" panose="020B0503030303020204" pitchFamily="34" charset="0"/>
              </a:rPr>
              <a:t>Mạng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nơ-ron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hóa</a:t>
            </a:r>
            <a:endParaRPr lang="ko-KR" altLang="en-US" sz="13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23714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grpSp>
        <p:nvGrpSpPr>
          <p:cNvPr id="3" name="Group 2"/>
          <p:cNvGrpSpPr/>
          <p:nvPr/>
        </p:nvGrpSpPr>
        <p:grpSpPr>
          <a:xfrm>
            <a:off x="3079204" y="3348070"/>
            <a:ext cx="3513961" cy="2961960"/>
            <a:chOff x="5561974" y="2067483"/>
            <a:chExt cx="3836577" cy="3233897"/>
          </a:xfrm>
        </p:grpSpPr>
        <p:pic>
          <p:nvPicPr>
            <p:cNvPr id="4" name="Picture 2"/>
            <p:cNvPicPr>
              <a:picLocks noChangeAspect="1" noChangeArrowheads="1"/>
            </p:cNvPicPr>
            <p:nvPr/>
          </p:nvPicPr>
          <p:blipFill>
            <a:blip r:embed="rId2" cstate="print"/>
            <a:srcRect/>
            <a:stretch>
              <a:fillRect/>
            </a:stretch>
          </p:blipFill>
          <p:spPr bwMode="auto">
            <a:xfrm>
              <a:off x="5561974" y="2067483"/>
              <a:ext cx="3836577" cy="3233897"/>
            </a:xfrm>
            <a:prstGeom prst="rect">
              <a:avLst/>
            </a:prstGeom>
            <a:noFill/>
            <a:ln w="9525">
              <a:noFill/>
              <a:miter lim="800000"/>
              <a:headEnd/>
              <a:tailEnd/>
            </a:ln>
          </p:spPr>
        </p:pic>
        <p:sp>
          <p:nvSpPr>
            <p:cNvPr id="12" name="TextBox 11">
              <a:extLst>
                <a:ext uri="{FF2B5EF4-FFF2-40B4-BE49-F238E27FC236}">
                  <a16:creationId xmlns:a16="http://schemas.microsoft.com/office/drawing/2014/main" id="{45B4966F-0C15-954A-92A9-FA4E9F1D2EB3}"/>
                </a:ext>
              </a:extLst>
            </p:cNvPr>
            <p:cNvSpPr txBox="1"/>
            <p:nvPr/>
          </p:nvSpPr>
          <p:spPr>
            <a:xfrm>
              <a:off x="6912788" y="4166044"/>
              <a:ext cx="1091966" cy="276999"/>
            </a:xfrm>
            <a:prstGeom prst="rect">
              <a:avLst/>
            </a:prstGeom>
            <a:solidFill>
              <a:schemeClr val="bg1"/>
            </a:solidFill>
            <a:ln>
              <a:noFill/>
            </a:ln>
          </p:spPr>
          <p:txBody>
            <a:bodyPr wrap="none" rtlCol="0">
              <a:spAutoFit/>
            </a:bodyPr>
            <a:lstStyle/>
            <a:p>
              <a:pPr algn="ctr"/>
              <a:r>
                <a:rPr kumimoji="1" lang="en-US" altLang="ko-KR" sz="1200" b="1" dirty="0">
                  <a:latin typeface="SamsungOne-400" panose="020B0503030303020204" pitchFamily="34" charset="0"/>
                  <a:ea typeface="SamsungOne-400" panose="020B0503030303020204" pitchFamily="34" charset="0"/>
                </a:rPr>
                <a:t>Latent vector</a:t>
              </a:r>
              <a:endParaRPr kumimoji="1" lang="ko-KR" altLang="en-US" sz="1200" b="1" dirty="0">
                <a:latin typeface="SamsungOne-400" panose="020B0503030303020204" pitchFamily="34" charset="0"/>
              </a:endParaRPr>
            </a:p>
          </p:txBody>
        </p:sp>
        <p:sp>
          <p:nvSpPr>
            <p:cNvPr id="13" name="TextBox 12">
              <a:extLst>
                <a:ext uri="{FF2B5EF4-FFF2-40B4-BE49-F238E27FC236}">
                  <a16:creationId xmlns:a16="http://schemas.microsoft.com/office/drawing/2014/main" id="{69485F13-84AB-8549-BDE0-6BD68E8D5F61}"/>
                </a:ext>
              </a:extLst>
            </p:cNvPr>
            <p:cNvSpPr txBox="1"/>
            <p:nvPr/>
          </p:nvSpPr>
          <p:spPr>
            <a:xfrm>
              <a:off x="6218019" y="4856191"/>
              <a:ext cx="593290" cy="167640"/>
            </a:xfrm>
            <a:prstGeom prst="rect">
              <a:avLst/>
            </a:prstGeom>
            <a:solidFill>
              <a:schemeClr val="bg1"/>
            </a:solidFill>
            <a:ln>
              <a:noFill/>
            </a:ln>
          </p:spPr>
          <p:txBody>
            <a:bodyPr wrap="none" lIns="0" tIns="0" rIns="0" bIns="0" rtlCol="0" anchor="ctr">
              <a:noAutofit/>
            </a:bodyPr>
            <a:lstStyle>
              <a:defPPr>
                <a:defRPr lang="en-US"/>
              </a:defPPr>
              <a:lvl1pPr algn="ctr">
                <a:defRPr kumimoji="1" sz="1200" b="1">
                  <a:latin typeface="SamsungOne-400" panose="020B0503030303020204" pitchFamily="34" charset="0"/>
                  <a:ea typeface="SamsungOne-400" panose="020B0503030303020204" pitchFamily="34" charset="0"/>
                </a:defRPr>
              </a:lvl1pPr>
            </a:lstStyle>
            <a:p>
              <a:r>
                <a:rPr lang="en-US" altLang="ko-KR" sz="1100" b="0" dirty="0"/>
                <a:t>encoder</a:t>
              </a:r>
              <a:endParaRPr lang="ko-KR" altLang="en-US" sz="1100" b="0" dirty="0"/>
            </a:p>
          </p:txBody>
        </p:sp>
        <p:sp>
          <p:nvSpPr>
            <p:cNvPr id="14" name="TextBox 13">
              <a:extLst>
                <a:ext uri="{FF2B5EF4-FFF2-40B4-BE49-F238E27FC236}">
                  <a16:creationId xmlns:a16="http://schemas.microsoft.com/office/drawing/2014/main" id="{946D6FD8-FC55-6B4F-831B-62205CF59E14}"/>
                </a:ext>
              </a:extLst>
            </p:cNvPr>
            <p:cNvSpPr txBox="1"/>
            <p:nvPr/>
          </p:nvSpPr>
          <p:spPr>
            <a:xfrm>
              <a:off x="8094808" y="4856190"/>
              <a:ext cx="686406" cy="166847"/>
            </a:xfrm>
            <a:prstGeom prst="rect">
              <a:avLst/>
            </a:prstGeom>
            <a:solidFill>
              <a:schemeClr val="bg1"/>
            </a:solidFill>
            <a:ln>
              <a:noFill/>
            </a:ln>
          </p:spPr>
          <p:txBody>
            <a:bodyPr wrap="none" lIns="0" tIns="0" rIns="0" bIns="0" rtlCol="0" anchor="ctr">
              <a:noAutofit/>
            </a:bodyPr>
            <a:lstStyle>
              <a:defPPr>
                <a:defRPr lang="en-US"/>
              </a:defPPr>
              <a:lvl1pPr algn="ctr">
                <a:defRPr kumimoji="1" sz="1100" b="0">
                  <a:latin typeface="SamsungOne-400" panose="020B0503030303020204" pitchFamily="34" charset="0"/>
                  <a:ea typeface="SamsungOne-400" panose="020B0503030303020204" pitchFamily="34" charset="0"/>
                </a:defRPr>
              </a:lvl1pPr>
            </a:lstStyle>
            <a:p>
              <a:r>
                <a:rPr lang="en-US" altLang="ko-KR" dirty="0"/>
                <a:t>decoder</a:t>
              </a:r>
              <a:endParaRPr lang="ko-KR" altLang="en-US" dirty="0"/>
            </a:p>
          </p:txBody>
        </p:sp>
      </p:grpSp>
      <p:grpSp>
        <p:nvGrpSpPr>
          <p:cNvPr id="33" name="그룹 8">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34" name="직사각형 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5" name="직사각형 1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xét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kỹ</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nữa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39" name="직사각형 11">
            <a:extLst>
              <a:ext uri="{FF2B5EF4-FFF2-40B4-BE49-F238E27FC236}">
                <a16:creationId xmlns:a16="http://schemas.microsoft.com/office/drawing/2014/main" id="{D8BF98C4-B566-4812-B5F0-560CFBA969E7}"/>
              </a:ext>
            </a:extLst>
          </p:cNvPr>
          <p:cNvSpPr/>
          <p:nvPr/>
        </p:nvSpPr>
        <p:spPr>
          <a:xfrm>
            <a:off x="702941" y="1694559"/>
            <a:ext cx="849694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hình này, bộ mã hóa và giải mã bao gồm lớp được kết nối đầy đủ của chính nó.</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 mã hóa tự động không có lớp ẩn (như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nhiều lớp), nhưng nó có thể được tích hợp vào bộ mã hóa tự động sâu bằng cách chèn nhiều lớp ẩn phi tuyến tính.</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nó có thể học các chức năng nén và tái tạo dữ liệu hiệu quả hơn.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phần này, bộ mã hóa tự động sử dụng các lớp được kết nối đầy đủ.</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khi sử dụng hình ảnh, bạn có thể sử dụng các lớp tích chập thay vì các lớp được kết nối đầy đủ.</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758288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Bài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codding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số</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0703a</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Làm</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theo</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các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bước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thực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hành</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trong</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tệp</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‘ex_</a:t>
                </a:r>
                <a:r>
                  <a:rPr lang="en-US" altLang="ko-KR" sz="2000" dirty="0">
                    <a:solidFill>
                      <a:schemeClr val="bg1"/>
                    </a:solidFill>
                    <a:latin typeface="SamsungOne-700" panose="020B0803030303020204" pitchFamily="34" charset="0"/>
                    <a:cs typeface="iCiel Samsung Sharp Sans Medium" pitchFamily="2" charset="0"/>
                  </a:rPr>
                  <a:t>0703a</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.ipynb' </a:t>
                </a:r>
                <a:endParaRPr lang="ko-KR" altLang="en-US" sz="2000" dirty="0">
                  <a:solidFill>
                    <a:schemeClr val="bg1"/>
                  </a:solidFill>
                  <a:latin typeface="SamsungOne-700" panose="020B0803030303020204" pitchFamily="34" charset="0"/>
                  <a:ea typeface="Samsung Sharp Sans" pitchFamily="2" charset="0"/>
                  <a:cs typeface="iCiel Samsung Sharp Sans Medium"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Tree>
    <p:extLst>
      <p:ext uri="{BB962C8B-B14F-4D97-AF65-F5344CB8AC3E}">
        <p14:creationId xmlns:p14="http://schemas.microsoft.com/office/powerpoint/2010/main" val="899210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17185DFA-CA2B-4CC5-95DE-F04FF32B1DDC}"/>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Bài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tập</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coding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số</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0703b</a:t>
            </a:r>
          </a:p>
        </p:txBody>
      </p:sp>
      <p:grpSp>
        <p:nvGrpSpPr>
          <p:cNvPr id="33" name="그룹 32">
            <a:extLst>
              <a:ext uri="{FF2B5EF4-FFF2-40B4-BE49-F238E27FC236}">
                <a16:creationId xmlns:a16="http://schemas.microsoft.com/office/drawing/2014/main" id="{AA858FDF-5864-495A-B21F-4712BFD6AA5E}"/>
              </a:ext>
            </a:extLst>
          </p:cNvPr>
          <p:cNvGrpSpPr/>
          <p:nvPr/>
        </p:nvGrpSpPr>
        <p:grpSpPr>
          <a:xfrm>
            <a:off x="558798" y="2060849"/>
            <a:ext cx="8797129" cy="3960439"/>
            <a:chOff x="558798" y="2060849"/>
            <a:chExt cx="8797129" cy="3960439"/>
          </a:xfrm>
        </p:grpSpPr>
        <p:sp>
          <p:nvSpPr>
            <p:cNvPr id="34" name="직사각형 33">
              <a:extLst>
                <a:ext uri="{FF2B5EF4-FFF2-40B4-BE49-F238E27FC236}">
                  <a16:creationId xmlns:a16="http://schemas.microsoft.com/office/drawing/2014/main" id="{C6BD7070-4920-443A-8B54-627E9FFDBA09}"/>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a:extLst>
                <a:ext uri="{FF2B5EF4-FFF2-40B4-BE49-F238E27FC236}">
                  <a16:creationId xmlns:a16="http://schemas.microsoft.com/office/drawing/2014/main" id="{CA67FC84-8A45-4AC8-8469-4F811FA8F3C7}"/>
                </a:ext>
              </a:extLst>
            </p:cNvPr>
            <p:cNvGrpSpPr/>
            <p:nvPr/>
          </p:nvGrpSpPr>
          <p:grpSpPr>
            <a:xfrm>
              <a:off x="558798" y="3945816"/>
              <a:ext cx="8797129" cy="576572"/>
              <a:chOff x="4778069" y="4391025"/>
              <a:chExt cx="2349160" cy="431802"/>
            </a:xfrm>
          </p:grpSpPr>
          <p:sp>
            <p:nvSpPr>
              <p:cNvPr id="38" name="직사각형 37">
                <a:extLst>
                  <a:ext uri="{FF2B5EF4-FFF2-40B4-BE49-F238E27FC236}">
                    <a16:creationId xmlns:a16="http://schemas.microsoft.com/office/drawing/2014/main" id="{A13A77AD-3FA4-4CE3-B913-4ECA43FE8F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39" name="직사각형 133">
                <a:extLst>
                  <a:ext uri="{FF2B5EF4-FFF2-40B4-BE49-F238E27FC236}">
                    <a16:creationId xmlns:a16="http://schemas.microsoft.com/office/drawing/2014/main" id="{1D83717E-D555-47E5-AE69-B44B70E6AD1A}"/>
                  </a:ext>
                </a:extLst>
              </p:cNvPr>
              <p:cNvSpPr/>
              <p:nvPr/>
            </p:nvSpPr>
            <p:spPr>
              <a:xfrm>
                <a:off x="4852511" y="4491677"/>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Làm</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theo</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các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bước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thực</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hành</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trong</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a:t>
                </a:r>
                <a:r>
                  <a:rPr lang="en-US" altLang="ko-KR" sz="2000" dirty="0" err="1">
                    <a:solidFill>
                      <a:schemeClr val="bg1"/>
                    </a:solidFill>
                    <a:latin typeface="SamsungOne-700" panose="020B0803030303020204" pitchFamily="34" charset="0"/>
                    <a:ea typeface="SamsungOne-700" panose="020B0803030303020204" pitchFamily="34" charset="0"/>
                    <a:cs typeface="iCiel Samsung Sharp Sans Medium" pitchFamily="2" charset="0"/>
                  </a:rPr>
                  <a:t>tệp</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 ‘ex_</a:t>
                </a:r>
                <a:r>
                  <a:rPr lang="en-US" altLang="ko-KR" sz="2000" dirty="0">
                    <a:solidFill>
                      <a:schemeClr val="bg1"/>
                    </a:solidFill>
                    <a:latin typeface="SamsungOne-700" panose="020B0803030303020204" pitchFamily="34" charset="0"/>
                    <a:cs typeface="iCiel Samsung Sharp Sans Medium" pitchFamily="2" charset="0"/>
                  </a:rPr>
                  <a:t>0703b</a:t>
                </a:r>
                <a:r>
                  <a:rPr lang="en-US" altLang="ko-KR" sz="2000" dirty="0">
                    <a:solidFill>
                      <a:schemeClr val="bg1"/>
                    </a:solidFill>
                    <a:latin typeface="SamsungOne-700" panose="020B0803030303020204" pitchFamily="34" charset="0"/>
                    <a:ea typeface="SamsungOne-700" panose="020B0803030303020204" pitchFamily="34" charset="0"/>
                    <a:cs typeface="iCiel Samsung Sharp Sans Medium" pitchFamily="2" charset="0"/>
                  </a:rPr>
                  <a:t>.ipynb'</a:t>
                </a:r>
                <a:endParaRPr lang="ko-KR" altLang="en-US" sz="2000" dirty="0">
                  <a:solidFill>
                    <a:schemeClr val="bg1"/>
                  </a:solidFill>
                  <a:latin typeface="SamsungOne-700" panose="020B0803030303020204" pitchFamily="34" charset="0"/>
                  <a:ea typeface="Samsung Sharp Sans" pitchFamily="2" charset="0"/>
                  <a:cs typeface="iCiel Samsung Sharp Sans Medium" pitchFamily="2" charset="0"/>
                </a:endParaRPr>
              </a:p>
            </p:txBody>
          </p:sp>
        </p:grpSp>
        <p:pic>
          <p:nvPicPr>
            <p:cNvPr id="37" name="그림 36" descr="텍스트, 클립아트이(가) 표시된 사진&#10;&#10;자동 생성된 설명">
              <a:extLst>
                <a:ext uri="{FF2B5EF4-FFF2-40B4-BE49-F238E27FC236}">
                  <a16:creationId xmlns:a16="http://schemas.microsoft.com/office/drawing/2014/main" id="{00D513DD-ED62-4B10-B6E3-BE93B9555C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động</a:t>
              </a:r>
              <a:endParaRPr lang="en-US" altLang="ko-KR" dirty="0">
                <a:solidFill>
                  <a:schemeClr val="bg1"/>
                </a:solidFill>
                <a:latin typeface="iCiel Samsung Sharp Sans Medium" pitchFamily="2" charset="0"/>
                <a:cs typeface="iCiel Samsung Sharp Sans Medium" pitchFamily="2" charset="0"/>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Tree>
    <p:extLst>
      <p:ext uri="{BB962C8B-B14F-4D97-AF65-F5344CB8AC3E}">
        <p14:creationId xmlns:p14="http://schemas.microsoft.com/office/powerpoint/2010/main" val="367670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sp>
        <p:nvSpPr>
          <p:cNvPr id="23" name="직사각형 133">
            <a:extLst>
              <a:ext uri="{FF2B5EF4-FFF2-40B4-BE49-F238E27FC236}">
                <a16:creationId xmlns:a16="http://schemas.microsoft.com/office/drawing/2014/main" id="{551F01E8-8777-4A7B-AD71-63E7C805C68C}"/>
              </a:ext>
            </a:extLst>
          </p:cNvPr>
          <p:cNvSpPr/>
          <p:nvPr/>
        </p:nvSpPr>
        <p:spPr>
          <a:xfrm>
            <a:off x="989683" y="3133792"/>
            <a:ext cx="8066186"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Mạng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nơ-ron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đối</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nghịch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ra</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để</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tạo</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hình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ảnh</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không</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tồn</a:t>
            </a:r>
            <a:r>
              <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ea typeface="iCiel Samsung Sharp Sans Regular" pitchFamily="2" charset="77"/>
                <a:cs typeface="iCiel Samsung Sharp Sans Regular" pitchFamily="2" charset="77"/>
              </a:rPr>
              <a:t>tại</a:t>
            </a:r>
            <a:endParaRPr kumimoji="1" lang="en-US" altLang="ko-KR" sz="3200" b="1" dirty="0">
              <a:solidFill>
                <a:prstClr val="black"/>
              </a:solidFill>
              <a:latin typeface="iCiel Samsung Sharp Sans Regular" pitchFamily="2" charset="77"/>
              <a:ea typeface="iCiel Samsung Sharp Sans Regular" pitchFamily="2" charset="77"/>
              <a:cs typeface="iCiel Samsung Sharp Sans Regular" pitchFamily="2" charset="77"/>
            </a:endParaRPr>
          </a:p>
        </p:txBody>
      </p:sp>
      <p:sp>
        <p:nvSpPr>
          <p:cNvPr id="24"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Medium" pitchFamily="2" charset="0"/>
                <a:ea typeface="iCiel Samsung Sharp Sans Medium" pitchFamily="2" charset="0"/>
                <a:cs typeface="iCiel Samsung Sharp Sans Medium" pitchFamily="2" charset="0"/>
              </a:rPr>
              <a:t>Bài</a:t>
            </a:r>
            <a:r>
              <a:rPr kumimoji="1" lang="en-US" altLang="ko-KR" sz="1999"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3. </a:t>
            </a:r>
            <a:endParaRPr kumimoji="1" lang="en-US" altLang="ko-KR" sz="5398" dirty="0">
              <a:solidFill>
                <a:prstClr val="white">
                  <a:lumMod val="50000"/>
                </a:prstClr>
              </a:solidFill>
              <a:latin typeface="iCiel Samsung Sharp Sans Medium" pitchFamily="2" charset="0"/>
              <a:ea typeface="iCiel Samsung Sharp Sans Medium" pitchFamily="2" charset="0"/>
              <a:cs typeface="iCiel Samsung Sharp Sans Medium" pitchFamily="2" charset="0"/>
            </a:endParaRPr>
          </a:p>
        </p:txBody>
      </p:sp>
      <p:grpSp>
        <p:nvGrpSpPr>
          <p:cNvPr id="28" name="그룹 7"/>
          <p:cNvGrpSpPr/>
          <p:nvPr/>
        </p:nvGrpSpPr>
        <p:grpSpPr>
          <a:xfrm>
            <a:off x="1051140" y="4397426"/>
            <a:ext cx="5700472" cy="1175673"/>
            <a:chOff x="989683" y="4314867"/>
            <a:chExt cx="5700472" cy="1175673"/>
          </a:xfrm>
        </p:grpSpPr>
        <p:grpSp>
          <p:nvGrpSpPr>
            <p:cNvPr id="29" name="그룹 5"/>
            <p:cNvGrpSpPr/>
            <p:nvPr/>
          </p:nvGrpSpPr>
          <p:grpSpPr>
            <a:xfrm>
              <a:off x="989683" y="4314867"/>
              <a:ext cx="5700472" cy="278083"/>
              <a:chOff x="989683" y="4314867"/>
              <a:chExt cx="5700472" cy="278083"/>
            </a:xfrm>
          </p:grpSpPr>
          <p:sp>
            <p:nvSpPr>
              <p:cNvPr id="36" name="직사각형 13">
                <a:extLst>
                  <a:ext uri="{FF2B5EF4-FFF2-40B4-BE49-F238E27FC236}">
                    <a16:creationId xmlns:a16="http://schemas.microsoft.com/office/drawing/2014/main" id="{8CEA84EE-1CFD-4B57-A1C8-06A1AB4ACA44}"/>
                  </a:ext>
                </a:extLst>
              </p:cNvPr>
              <p:cNvSpPr/>
              <p:nvPr/>
            </p:nvSpPr>
            <p:spPr>
              <a:xfrm>
                <a:off x="1172504" y="4316040"/>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rPr>
                  <a:t>Bộ</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động</a:t>
                </a:r>
                <a:endParaRPr kumimoji="1" lang="en-US" altLang="ko-KR" sz="1799" dirty="0">
                  <a:solidFill>
                    <a:prstClr val="white">
                      <a:lumMod val="65000"/>
                    </a:prstClr>
                  </a:solidFill>
                  <a:latin typeface="SamsungOne-400" panose="020B0503030303020204" pitchFamily="34" charset="0"/>
                </a:endParaRPr>
              </a:p>
            </p:txBody>
          </p:sp>
          <p:sp>
            <p:nvSpPr>
              <p:cNvPr id="37" name="직사각형 14">
                <a:extLst>
                  <a:ext uri="{FF2B5EF4-FFF2-40B4-BE49-F238E27FC236}">
                    <a16:creationId xmlns:a16="http://schemas.microsoft.com/office/drawing/2014/main" id="{490AEC04-CD1D-4B88-858B-CBB56559D797}"/>
                  </a:ext>
                </a:extLst>
              </p:cNvPr>
              <p:cNvSpPr/>
              <p:nvPr/>
            </p:nvSpPr>
            <p:spPr>
              <a:xfrm>
                <a:off x="989683" y="431486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0" name="그룹 6"/>
            <p:cNvGrpSpPr/>
            <p:nvPr/>
          </p:nvGrpSpPr>
          <p:grpSpPr>
            <a:xfrm>
              <a:off x="989683" y="4762976"/>
              <a:ext cx="5700472" cy="278084"/>
              <a:chOff x="989683" y="4744563"/>
              <a:chExt cx="5700472" cy="278084"/>
            </a:xfrm>
          </p:grpSpPr>
          <p:sp>
            <p:nvSpPr>
              <p:cNvPr id="34" name="직사각형 15">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thiệu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Mạng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đối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nghịch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phát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sinh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(GAN)</a:t>
                </a:r>
              </a:p>
            </p:txBody>
          </p:sp>
          <p:sp>
            <p:nvSpPr>
              <p:cNvPr id="35" name="직사각형 16">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1" name="그룹 21"/>
            <p:cNvGrpSpPr/>
            <p:nvPr/>
          </p:nvGrpSpPr>
          <p:grpSpPr>
            <a:xfrm>
              <a:off x="989683" y="5212456"/>
              <a:ext cx="5700472" cy="278084"/>
              <a:chOff x="989683" y="4744563"/>
              <a:chExt cx="5700472" cy="278084"/>
            </a:xfrm>
          </p:grpSpPr>
          <p:sp>
            <p:nvSpPr>
              <p:cNvPr id="32" name="직사각형 24">
                <a:extLst>
                  <a:ext uri="{FF2B5EF4-FFF2-40B4-BE49-F238E27FC236}">
                    <a16:creationId xmlns:a16="http://schemas.microsoft.com/office/drawing/2014/main" id="{475B5DE5-347D-4119-80E7-2377740127D9}"/>
                  </a:ext>
                </a:extLst>
              </p:cNvPr>
              <p:cNvSpPr/>
              <p:nvPr/>
            </p:nvSpPr>
            <p:spPr>
              <a:xfrm>
                <a:off x="1172504" y="47457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rPr>
                  <a:t>Bài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tập</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về</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mạng</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lưới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đối</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nghịch</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phát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sinh</a:t>
                </a:r>
                <a:endParaRPr kumimoji="1" lang="en-US" altLang="ko-KR" sz="1799" dirty="0">
                  <a:solidFill>
                    <a:prstClr val="white">
                      <a:lumMod val="65000"/>
                    </a:prstClr>
                  </a:solidFill>
                  <a:latin typeface="SamsungOne-400" panose="020B0503030303020204" pitchFamily="34" charset="0"/>
                </a:endParaRPr>
              </a:p>
            </p:txBody>
          </p:sp>
          <p:sp>
            <p:nvSpPr>
              <p:cNvPr id="33" name="직사각형 25">
                <a:extLst>
                  <a:ext uri="{FF2B5EF4-FFF2-40B4-BE49-F238E27FC236}">
                    <a16:creationId xmlns:a16="http://schemas.microsoft.com/office/drawing/2014/main" id="{42D16157-71AB-4EEC-81F2-DE5463F000C0}"/>
                  </a:ext>
                </a:extLst>
              </p:cNvPr>
              <p:cNvSpPr/>
              <p:nvPr/>
            </p:nvSpPr>
            <p:spPr>
              <a:xfrm>
                <a:off x="989683" y="474456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08315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Giới thiệu về Mạng nơ-ron tích chập (CNN)</a:t>
              </a:r>
              <a:endParaRPr lang="en-US" altLang="ko-KR" dirty="0">
                <a:solidFill>
                  <a:schemeClr val="bg1"/>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graphicFrame>
        <p:nvGraphicFramePr>
          <p:cNvPr id="22" name="Table 2">
            <a:extLst>
              <a:ext uri="{FF2B5EF4-FFF2-40B4-BE49-F238E27FC236}">
                <a16:creationId xmlns:a16="http://schemas.microsoft.com/office/drawing/2014/main" id="{BE05ED80-9449-46AE-B8C8-DF6D2A07D3C7}"/>
              </a:ext>
            </a:extLst>
          </p:cNvPr>
          <p:cNvGraphicFramePr>
            <a:graphicFrameLocks noGrp="1"/>
          </p:cNvGraphicFramePr>
          <p:nvPr>
            <p:extLst>
              <p:ext uri="{D42A27DB-BD31-4B8C-83A1-F6EECF244321}">
                <p14:modId xmlns:p14="http://schemas.microsoft.com/office/powerpoint/2010/main" val="64768643"/>
              </p:ext>
            </p:extLst>
          </p:nvPr>
        </p:nvGraphicFramePr>
        <p:xfrm>
          <a:off x="1170992" y="276290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3" name="Rectangle 5">
            <a:extLst>
              <a:ext uri="{FF2B5EF4-FFF2-40B4-BE49-F238E27FC236}">
                <a16:creationId xmlns:a16="http://schemas.microsoft.com/office/drawing/2014/main" id="{3C43E711-8FE4-470C-9AA0-5EE20F7D7A92}"/>
              </a:ext>
            </a:extLst>
          </p:cNvPr>
          <p:cNvSpPr/>
          <p:nvPr/>
        </p:nvSpPr>
        <p:spPr>
          <a:xfrm>
            <a:off x="1182069" y="2771555"/>
            <a:ext cx="108012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24" name="Rectangle 25">
            <a:extLst>
              <a:ext uri="{FF2B5EF4-FFF2-40B4-BE49-F238E27FC236}">
                <a16:creationId xmlns:a16="http://schemas.microsoft.com/office/drawing/2014/main" id="{60DBE371-E08C-458A-B58C-570576260494}"/>
              </a:ext>
            </a:extLst>
          </p:cNvPr>
          <p:cNvSpPr/>
          <p:nvPr/>
        </p:nvSpPr>
        <p:spPr>
          <a:xfrm>
            <a:off x="1913172" y="2771555"/>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8">
            <a:extLst>
              <a:ext uri="{FF2B5EF4-FFF2-40B4-BE49-F238E27FC236}">
                <a16:creationId xmlns:a16="http://schemas.microsoft.com/office/drawing/2014/main" id="{05C3BAA4-5B14-42C5-B428-E85A36470211}"/>
              </a:ext>
            </a:extLst>
          </p:cNvPr>
          <p:cNvCxnSpPr/>
          <p:nvPr/>
        </p:nvCxnSpPr>
        <p:spPr>
          <a:xfrm>
            <a:off x="1283408" y="2564904"/>
            <a:ext cx="1080000" cy="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6" name="Table 2">
            <a:extLst>
              <a:ext uri="{FF2B5EF4-FFF2-40B4-BE49-F238E27FC236}">
                <a16:creationId xmlns:a16="http://schemas.microsoft.com/office/drawing/2014/main" id="{DA63F596-24B1-4163-B963-103829CBFBCE}"/>
              </a:ext>
            </a:extLst>
          </p:cNvPr>
          <p:cNvGraphicFramePr>
            <a:graphicFrameLocks noGrp="1"/>
          </p:cNvGraphicFramePr>
          <p:nvPr>
            <p:extLst>
              <p:ext uri="{D42A27DB-BD31-4B8C-83A1-F6EECF244321}">
                <p14:modId xmlns:p14="http://schemas.microsoft.com/office/powerpoint/2010/main" val="3242164142"/>
              </p:ext>
            </p:extLst>
          </p:nvPr>
        </p:nvGraphicFramePr>
        <p:xfrm>
          <a:off x="6076439" y="2762902"/>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cxnSp>
        <p:nvCxnSpPr>
          <p:cNvPr id="30" name="Straight Arrow Connector 8">
            <a:extLst>
              <a:ext uri="{FF2B5EF4-FFF2-40B4-BE49-F238E27FC236}">
                <a16:creationId xmlns:a16="http://schemas.microsoft.com/office/drawing/2014/main" id="{B8692AD5-601C-4D58-8FE6-3235304138F0}"/>
              </a:ext>
            </a:extLst>
          </p:cNvPr>
          <p:cNvCxnSpPr>
            <a:cxnSpLocks/>
          </p:cNvCxnSpPr>
          <p:nvPr/>
        </p:nvCxnSpPr>
        <p:spPr>
          <a:xfrm>
            <a:off x="5861988" y="2887633"/>
            <a:ext cx="0" cy="1080000"/>
          </a:xfrm>
          <a:prstGeom prst="straightConnector1">
            <a:avLst/>
          </a:prstGeom>
          <a:ln w="254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16AE06F-58B3-4F90-8FAA-0D0DD532CB8C}"/>
              </a:ext>
            </a:extLst>
          </p:cNvPr>
          <p:cNvSpPr/>
          <p:nvPr/>
        </p:nvSpPr>
        <p:spPr>
          <a:xfrm>
            <a:off x="4217937" y="5081917"/>
            <a:ext cx="1224920" cy="29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914400">
              <a:lnSpc>
                <a:spcPct val="150000"/>
              </a:lnSpc>
              <a:spcAft>
                <a:spcPts val="800"/>
              </a:spcAft>
              <a:buClr>
                <a:srgbClr val="193EB0"/>
              </a:buClr>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Stride = (</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solidFill>
                  <a:srgbClr val="FF0000"/>
                </a:solidFill>
                <a:latin typeface="SamsungOne-400" panose="020B0503030303020204" pitchFamily="34" charset="0"/>
                <a:ea typeface="SamsungOne-400" panose="020B0503030303020204" pitchFamily="34" charset="0"/>
              </a:rPr>
              <a:t>2</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2" name="Rectangle 5">
            <a:extLst>
              <a:ext uri="{FF2B5EF4-FFF2-40B4-BE49-F238E27FC236}">
                <a16:creationId xmlns:a16="http://schemas.microsoft.com/office/drawing/2014/main" id="{A98ECF3B-B52A-42DC-A66E-91C63AE20DFC}"/>
              </a:ext>
            </a:extLst>
          </p:cNvPr>
          <p:cNvSpPr/>
          <p:nvPr/>
        </p:nvSpPr>
        <p:spPr>
          <a:xfrm>
            <a:off x="6076439" y="2762902"/>
            <a:ext cx="109800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US"/>
          </a:p>
        </p:txBody>
      </p:sp>
      <p:sp>
        <p:nvSpPr>
          <p:cNvPr id="33" name="Rectangle 25">
            <a:extLst>
              <a:ext uri="{FF2B5EF4-FFF2-40B4-BE49-F238E27FC236}">
                <a16:creationId xmlns:a16="http://schemas.microsoft.com/office/drawing/2014/main" id="{0B533ACD-F245-4211-B611-530FCE419AE4}"/>
              </a:ext>
            </a:extLst>
          </p:cNvPr>
          <p:cNvSpPr/>
          <p:nvPr/>
        </p:nvSpPr>
        <p:spPr>
          <a:xfrm>
            <a:off x="6076439" y="3511366"/>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B2AB9119-6D11-4242-A224-540290E85C7D}"/>
                  </a:ext>
                </a:extLst>
              </p:cNvPr>
              <p:cNvSpPr/>
              <p:nvPr/>
            </p:nvSpPr>
            <p:spPr>
              <a:xfrm>
                <a:off x="570565" y="1808490"/>
                <a:ext cx="8632825" cy="429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defTabSz="914400">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(kernel)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193EB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a:solidFill>
                              <a:srgbClr val="FF0000"/>
                            </a:solidFill>
                            <a:latin typeface="Cambria Math" panose="02040503050406030204" pitchFamily="18" charset="0"/>
                            <a:ea typeface="SamsungOne-400" panose="020B0503030303020204" pitchFamily="34" charset="0"/>
                          </a:rPr>
                          <m:t>𝑖</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rgbClr val="FF0000"/>
                            </a:solidFill>
                            <a:latin typeface="Cambria Math" panose="02040503050406030204" pitchFamily="18" charset="0"/>
                            <a:ea typeface="SamsungOne-400" panose="020B0503030303020204" pitchFamily="34" charset="0"/>
                          </a:rPr>
                          <m:t>𝑗</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của </a:t>
                </a:r>
                <a14:m>
                  <m:oMath xmlns:m="http://schemas.openxmlformats.org/officeDocument/2006/math">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𝐾</m:t>
                        </m:r>
                        <m:r>
                          <a:rPr lang="en-US" altLang="ko-KR" sz="1300" dirty="0">
                            <a:solidFill>
                              <a:srgbClr val="193EB0"/>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𝐺</m:t>
                        </m:r>
                      </m:e>
                    </m:d>
                    <m:d>
                      <m:dPr>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dirty="0">
                            <a:solidFill>
                              <a:srgbClr val="FF0000"/>
                            </a:solidFill>
                            <a:latin typeface="Cambria Math" panose="02040503050406030204" pitchFamily="18" charset="0"/>
                            <a:ea typeface="SamsungOne-400" panose="020B0503030303020204" pitchFamily="34" charset="0"/>
                          </a:rPr>
                          <m:t>𝑖</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rgbClr val="FF0000"/>
                            </a:solidFill>
                            <a:latin typeface="Cambria Math" panose="02040503050406030204" pitchFamily="18" charset="0"/>
                            <a:ea typeface="SamsungOne-400" panose="020B0503030303020204" pitchFamily="34" charset="0"/>
                          </a:rPr>
                          <m:t>𝑗</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8" name="직사각형 17">
                <a:extLst>
                  <a:ext uri="{FF2B5EF4-FFF2-40B4-BE49-F238E27FC236}">
                    <a16:creationId xmlns:a16="http://schemas.microsoft.com/office/drawing/2014/main" id="{B2AB9119-6D11-4242-A224-540290E85C7D}"/>
                  </a:ext>
                </a:extLst>
              </p:cNvPr>
              <p:cNvSpPr>
                <a:spLocks noRot="1" noChangeAspect="1" noMove="1" noResize="1" noEditPoints="1" noAdjustHandles="1" noChangeArrowheads="1" noChangeShapeType="1" noTextEdit="1"/>
              </p:cNvSpPr>
              <p:nvPr/>
            </p:nvSpPr>
            <p:spPr>
              <a:xfrm>
                <a:off x="570565" y="1808490"/>
                <a:ext cx="8632825" cy="429202"/>
              </a:xfrm>
              <a:prstGeom prst="rect">
                <a:avLst/>
              </a:prstGeom>
              <a:blipFill>
                <a:blip r:embed="rId3"/>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0497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1" cy="276999"/>
            <a:chOff x="450000" y="450000"/>
            <a:chExt cx="9018001"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301629" y="480778"/>
              <a:ext cx="1166372"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Mạng</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đối</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nghịch</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phát</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a:t>
            </a:r>
            <a:r>
              <a:rPr lang="en-US" altLang="ko-KR" sz="2400" dirty="0" err="1">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sinh</a:t>
            </a:r>
            <a:r>
              <a:rPr lang="en-US" altLang="ko-KR" sz="2400" dirty="0">
                <a:solidFill>
                  <a:schemeClr val="tx1">
                    <a:lumMod val="95000"/>
                    <a:lumOff val="5000"/>
                  </a:schemeClr>
                </a:solidFill>
                <a:latin typeface="iCiel Samsung Sharp Sans Medium" pitchFamily="2" charset="0"/>
                <a:ea typeface="iCiel Samsung Sharp Sans Medium" pitchFamily="2" charset="0"/>
                <a:cs typeface="iCiel Samsung Sharp Sans Medium" pitchFamily="2" charset="0"/>
              </a:rPr>
              <a:t> (GAN)</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sinh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0" name="직사각형 9">
            <a:extLst>
              <a:ext uri="{FF2B5EF4-FFF2-40B4-BE49-F238E27FC236}">
                <a16:creationId xmlns:a16="http://schemas.microsoft.com/office/drawing/2014/main" id="{D8BF98C4-B566-4812-B5F0-560CFBA969E7}"/>
              </a:ext>
            </a:extLst>
          </p:cNvPr>
          <p:cNvSpPr/>
          <p:nvPr/>
        </p:nvSpPr>
        <p:spPr>
          <a:xfrm>
            <a:off x="702940" y="2132856"/>
            <a:ext cx="8632825" cy="415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lnSpc>
                <a:spcPct val="150000"/>
              </a:lnSpc>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Bạn có thể phân biệt những bức ảnh thật với những bức ảnh giả không? </a:t>
            </a:r>
          </a:p>
        </p:txBody>
      </p:sp>
      <p:pic>
        <p:nvPicPr>
          <p:cNvPr id="46" name="그림 45">
            <a:extLst>
              <a:ext uri="{FF2B5EF4-FFF2-40B4-BE49-F238E27FC236}">
                <a16:creationId xmlns:a16="http://schemas.microsoft.com/office/drawing/2014/main" id="{290070C8-3A70-4ED1-8FDB-28AF92409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0405" y="2632786"/>
            <a:ext cx="3744416" cy="3327700"/>
          </a:xfrm>
          <a:prstGeom prst="rect">
            <a:avLst/>
          </a:prstGeom>
          <a:ln w="6350">
            <a:solidFill>
              <a:schemeClr val="bg1">
                <a:lumMod val="85000"/>
              </a:schemeClr>
            </a:solidFill>
          </a:ln>
        </p:spPr>
      </p:pic>
      <p:sp>
        <p:nvSpPr>
          <p:cNvPr id="47" name="사각형: 둥근 모서리 32">
            <a:extLst>
              <a:ext uri="{FF2B5EF4-FFF2-40B4-BE49-F238E27FC236}">
                <a16:creationId xmlns:a16="http://schemas.microsoft.com/office/drawing/2014/main" id="{9F9FFF6C-7C72-4E08-8072-03F5113CBF51}"/>
              </a:ext>
            </a:extLst>
          </p:cNvPr>
          <p:cNvSpPr/>
          <p:nvPr/>
        </p:nvSpPr>
        <p:spPr>
          <a:xfrm>
            <a:off x="7329728" y="6165304"/>
            <a:ext cx="2125256" cy="1795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https://arxiv.org/abs/1812.04948</a:t>
            </a:r>
          </a:p>
        </p:txBody>
      </p:sp>
    </p:spTree>
    <p:extLst>
      <p:ext uri="{BB962C8B-B14F-4D97-AF65-F5344CB8AC3E}">
        <p14:creationId xmlns:p14="http://schemas.microsoft.com/office/powerpoint/2010/main" val="23347934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8E52B862-2B67-413E-B108-A7A11F70657C}"/>
              </a:ext>
            </a:extLst>
          </p:cNvPr>
          <p:cNvGrpSpPr/>
          <p:nvPr/>
        </p:nvGrpSpPr>
        <p:grpSpPr>
          <a:xfrm>
            <a:off x="450000" y="450000"/>
            <a:ext cx="9018001" cy="276999"/>
            <a:chOff x="450000" y="450000"/>
            <a:chExt cx="9018001" cy="276999"/>
          </a:xfrm>
        </p:grpSpPr>
        <p:sp>
          <p:nvSpPr>
            <p:cNvPr id="8" name="직사각형 7">
              <a:extLst>
                <a:ext uri="{FF2B5EF4-FFF2-40B4-BE49-F238E27FC236}">
                  <a16:creationId xmlns:a16="http://schemas.microsoft.com/office/drawing/2014/main" id="{F3E7C424-4B50-46A3-A013-44126928DE2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9" name="직사각형 8">
              <a:extLst>
                <a:ext uri="{FF2B5EF4-FFF2-40B4-BE49-F238E27FC236}">
                  <a16:creationId xmlns:a16="http://schemas.microsoft.com/office/drawing/2014/main" id="{004AFDAB-4BD0-4DFF-BEB6-1F98F2B748BD}"/>
                </a:ext>
              </a:extLst>
            </p:cNvPr>
            <p:cNvSpPr/>
            <p:nvPr/>
          </p:nvSpPr>
          <p:spPr>
            <a:xfrm>
              <a:off x="7759725" y="480778"/>
              <a:ext cx="1708276"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0" name="그룹 9">
            <a:extLst>
              <a:ext uri="{FF2B5EF4-FFF2-40B4-BE49-F238E27FC236}">
                <a16:creationId xmlns:a16="http://schemas.microsoft.com/office/drawing/2014/main" id="{D15585C6-1FC8-4615-9C4A-E22A876A6B6D}"/>
              </a:ext>
            </a:extLst>
          </p:cNvPr>
          <p:cNvGrpSpPr/>
          <p:nvPr/>
        </p:nvGrpSpPr>
        <p:grpSpPr>
          <a:xfrm>
            <a:off x="559817" y="1324291"/>
            <a:ext cx="8783192" cy="215444"/>
            <a:chOff x="559817" y="2136914"/>
            <a:chExt cx="8783192" cy="215444"/>
          </a:xfrm>
        </p:grpSpPr>
        <p:sp>
          <p:nvSpPr>
            <p:cNvPr id="11" name="직사각형 1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D8BF98C4-B566-4812-B5F0-560CFBA969E7}"/>
              </a:ext>
            </a:extLst>
          </p:cNvPr>
          <p:cNvSpPr/>
          <p:nvPr/>
        </p:nvSpPr>
        <p:spPr>
          <a:xfrm>
            <a:off x="702940" y="1554766"/>
            <a:ext cx="8632825" cy="265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Autoencoder là mô hình xác định</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Nghĩa là, sau khi bộ mã hóa tự động được đào tạo, bạn có thể tái tạo lại đầu vào x từ phiên bản nén có chiều thấp của nó.</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Mặc dù bộ mã hóa tự động có thể tái cấu trúc đầu vào bằng cách chuyển đổi biểu thức đã nén nhưng nó không thể tạo dữ liệu mới</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một mô hình tổng quát (một biểu thức tiềm ẩn) có thể tạo ra một mẫu mới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𝒙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̂từ vectơ ngẫu nhiên z.</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mô hình thế hệ được thể hiện trong sơ đồ như sau.</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Vectơ ngẫu nhiên z rất dễ lấy mẫu vì nó được tạo ra từ một phân bố đơn giản mà các đặc trưng đã biết một cách hoàn hảo.</a:t>
            </a:r>
          </a:p>
          <a:p>
            <a:pPr marL="182563" lvl="1"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bạn có thể lấy mẫu từng Bài của z từ phân phối chẵn của phạm vi [-1, 1] (được viết là zi~Uniform(-1,1)) hoặc phân phối chuẩn chuẩn (được viết là zi~Normal(</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μ = 0, σ2= 1)</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7" name="그룹 36"/>
          <p:cNvGrpSpPr/>
          <p:nvPr/>
        </p:nvGrpSpPr>
        <p:grpSpPr>
          <a:xfrm>
            <a:off x="4679278" y="3470528"/>
            <a:ext cx="4267118" cy="2743852"/>
            <a:chOff x="4717378" y="3501008"/>
            <a:chExt cx="4267118" cy="2743852"/>
          </a:xfrm>
        </p:grpSpPr>
        <p:grpSp>
          <p:nvGrpSpPr>
            <p:cNvPr id="36" name="그룹 35"/>
            <p:cNvGrpSpPr/>
            <p:nvPr/>
          </p:nvGrpSpPr>
          <p:grpSpPr>
            <a:xfrm>
              <a:off x="4717378" y="4798571"/>
              <a:ext cx="2084659" cy="1446289"/>
              <a:chOff x="1206995" y="4772024"/>
              <a:chExt cx="2305825" cy="1599729"/>
            </a:xfrm>
          </p:grpSpPr>
          <p:pic>
            <p:nvPicPr>
              <p:cNvPr id="6" name="Picture 2"/>
              <p:cNvPicPr>
                <a:picLocks noChangeAspect="1" noChangeArrowheads="1"/>
              </p:cNvPicPr>
              <p:nvPr/>
            </p:nvPicPr>
            <p:blipFill rotWithShape="1">
              <a:blip r:embed="rId2" cstate="print"/>
              <a:srcRect l="1573" t="45744" r="65732" b="14972"/>
              <a:stretch/>
            </p:blipFill>
            <p:spPr bwMode="auto">
              <a:xfrm>
                <a:off x="1206995" y="4772024"/>
                <a:ext cx="2297597" cy="1599729"/>
              </a:xfrm>
              <a:prstGeom prst="rect">
                <a:avLst/>
              </a:prstGeom>
              <a:noFill/>
              <a:ln w="9525">
                <a:noFill/>
                <a:miter lim="800000"/>
                <a:headEnd/>
                <a:tailEnd/>
              </a:ln>
            </p:spPr>
          </p:pic>
          <p:sp>
            <p:nvSpPr>
              <p:cNvPr id="35" name="직사각형 34"/>
              <p:cNvSpPr/>
              <p:nvPr/>
            </p:nvSpPr>
            <p:spPr>
              <a:xfrm>
                <a:off x="3007196" y="5445224"/>
                <a:ext cx="505624" cy="21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30"/>
            <p:cNvGrpSpPr/>
            <p:nvPr/>
          </p:nvGrpSpPr>
          <p:grpSpPr>
            <a:xfrm>
              <a:off x="4918565" y="3501008"/>
              <a:ext cx="3762700" cy="1271016"/>
              <a:chOff x="4918565" y="3501008"/>
              <a:chExt cx="3762700" cy="1271016"/>
            </a:xfrm>
          </p:grpSpPr>
          <p:grpSp>
            <p:nvGrpSpPr>
              <p:cNvPr id="15" name="그룹 14"/>
              <p:cNvGrpSpPr/>
              <p:nvPr/>
            </p:nvGrpSpPr>
            <p:grpSpPr>
              <a:xfrm>
                <a:off x="6009949" y="3501008"/>
                <a:ext cx="1584176" cy="1271016"/>
                <a:chOff x="574757" y="4643234"/>
                <a:chExt cx="1705734" cy="1368544"/>
              </a:xfrm>
            </p:grpSpPr>
            <p:sp>
              <p:nvSpPr>
                <p:cNvPr id="5" name="순서도: 수동 연산 4"/>
                <p:cNvSpPr/>
                <p:nvPr/>
              </p:nvSpPr>
              <p:spPr>
                <a:xfrm rot="5400000">
                  <a:off x="743352" y="4474639"/>
                  <a:ext cx="1368544" cy="1705734"/>
                </a:xfrm>
                <a:prstGeom prst="flowChartManualOperation">
                  <a:avLst/>
                </a:prstGeom>
                <a:solidFill>
                  <a:srgbClr val="568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B546AAE0-4592-9841-84C8-F63B34C9E358}"/>
                    </a:ext>
                  </a:extLst>
                </p:cNvPr>
                <p:cNvSpPr txBox="1"/>
                <p:nvPr/>
              </p:nvSpPr>
              <p:spPr>
                <a:xfrm>
                  <a:off x="628366" y="5178971"/>
                  <a:ext cx="1598515" cy="307777"/>
                </a:xfrm>
                <a:prstGeom prst="rect">
                  <a:avLst/>
                </a:prstGeom>
                <a:noFill/>
                <a:ln>
                  <a:noFill/>
                </a:ln>
              </p:spPr>
              <p:txBody>
                <a:bodyPr wrap="none" rtlCol="0">
                  <a:spAutoFit/>
                </a:bodyPr>
                <a:lstStyle>
                  <a:defPPr>
                    <a:defRPr lang="en-US"/>
                  </a:defPPr>
                  <a:lvl1pPr algn="ctr">
                    <a:defRPr kumimoji="1" sz="1200" b="1">
                      <a:latin typeface="SamsungOne-400" panose="020B0503030303020204" pitchFamily="34" charset="0"/>
                      <a:ea typeface="SamsungOne-400" panose="020B0503030303020204" pitchFamily="34" charset="0"/>
                    </a:defRPr>
                  </a:lvl1pPr>
                </a:lstStyle>
                <a:p>
                  <a:r>
                    <a:rPr lang="en-US" altLang="ko-KR" sz="1400" dirty="0">
                      <a:solidFill>
                        <a:schemeClr val="bg1"/>
                      </a:solidFill>
                    </a:rPr>
                    <a:t>Generative model</a:t>
                  </a:r>
                  <a:endParaRPr lang="ko-KR" altLang="en-US" sz="1400" dirty="0">
                    <a:solidFill>
                      <a:schemeClr val="bg1"/>
                    </a:solidFill>
                  </a:endParaRPr>
                </a:p>
              </p:txBody>
            </p:sp>
          </p:grpSp>
          <p:cxnSp>
            <p:nvCxnSpPr>
              <p:cNvPr id="17" name="직선 화살표 연결선 16"/>
              <p:cNvCxnSpPr/>
              <p:nvPr/>
            </p:nvCxnSpPr>
            <p:spPr>
              <a:xfrm>
                <a:off x="5158090" y="4138032"/>
                <a:ext cx="851859"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7602117" y="4138032"/>
                <a:ext cx="792643"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918565" y="3923227"/>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dirty="0" smtClean="0">
                              <a:solidFill>
                                <a:prstClr val="black">
                                  <a:lumMod val="85000"/>
                                  <a:lumOff val="15000"/>
                                </a:prstClr>
                              </a:solidFill>
                              <a:latin typeface="Cambria Math" panose="02040503050406030204" pitchFamily="18" charset="0"/>
                              <a:ea typeface="SamsungOne-400" panose="020B0503030303020204" pitchFamily="34" charset="0"/>
                            </a:rPr>
                            <m:t>𝑧</m:t>
                          </m:r>
                        </m:oMath>
                      </m:oMathPara>
                    </a14:m>
                    <a:endParaRPr lang="ko-KR" altLang="en-US" sz="2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918565" y="3923227"/>
                    <a:ext cx="223266" cy="369332"/>
                  </a:xfrm>
                  <a:prstGeom prst="rect">
                    <a:avLst/>
                  </a:prstGeom>
                  <a:blipFill rotWithShape="0">
                    <a:blip r:embed="rId4"/>
                    <a:stretch>
                      <a:fillRect l="-19444" r="-16667"/>
                    </a:stretch>
                  </a:blipFill>
                </p:spPr>
                <p:txBody>
                  <a:bodyPr/>
                  <a:lstStyle/>
                  <a:p>
                    <a:r>
                      <a:rPr lang="ko-KR" altLang="en-US">
                        <a:noFill/>
                      </a:rPr>
                      <a:t> </a:t>
                    </a:r>
                  </a:p>
                </p:txBody>
              </p:sp>
            </mc:Fallback>
          </mc:AlternateContent>
          <p:grpSp>
            <p:nvGrpSpPr>
              <p:cNvPr id="24" name="그룹 23"/>
              <p:cNvGrpSpPr/>
              <p:nvPr/>
            </p:nvGrpSpPr>
            <p:grpSpPr>
              <a:xfrm>
                <a:off x="8394760" y="3812591"/>
                <a:ext cx="286505" cy="479968"/>
                <a:chOff x="773925" y="5615226"/>
                <a:chExt cx="286505" cy="479968"/>
              </a:xfrm>
            </p:grpSpPr>
            <mc:AlternateContent xmlns:mc="http://schemas.openxmlformats.org/markup-compatibility/2006" xmlns:a14="http://schemas.microsoft.com/office/drawing/2010/main">
              <mc:Choice Requires="a14">
                <p:sp>
                  <p:nvSpPr>
                    <p:cNvPr id="22" name="TextBox 21"/>
                    <p:cNvSpPr txBox="1"/>
                    <p:nvPr/>
                  </p:nvSpPr>
                  <p:spPr>
                    <a:xfrm>
                      <a:off x="778656" y="5725862"/>
                      <a:ext cx="2514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400" i="1" dirty="0" smtClean="0">
                                <a:solidFill>
                                  <a:prstClr val="black">
                                    <a:lumMod val="85000"/>
                                    <a:lumOff val="15000"/>
                                  </a:prstClr>
                                </a:solidFill>
                                <a:latin typeface="Cambria Math" panose="02040503050406030204" pitchFamily="18" charset="0"/>
                                <a:ea typeface="SamsungOne-400" panose="020B0503030303020204" pitchFamily="34" charset="0"/>
                              </a:rPr>
                              <m:t>𝜒</m:t>
                            </m:r>
                          </m:oMath>
                        </m:oMathPara>
                      </a14:m>
                      <a:endParaRPr lang="ko-KR" altLang="en-US" sz="2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78656" y="5725862"/>
                      <a:ext cx="251479" cy="369332"/>
                    </a:xfrm>
                    <a:prstGeom prst="rect">
                      <a:avLst/>
                    </a:prstGeom>
                    <a:blipFill rotWithShape="0">
                      <a:blip r:embed="rId5"/>
                      <a:stretch>
                        <a:fillRect l="-29268" r="-26829" b="-2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73925" y="5615226"/>
                      <a:ext cx="2865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400" i="1" dirty="0" smtClean="0">
                                <a:solidFill>
                                  <a:prstClr val="black">
                                    <a:lumMod val="85000"/>
                                    <a:lumOff val="15000"/>
                                  </a:prstClr>
                                </a:solidFill>
                                <a:latin typeface="Cambria Math" panose="02040503050406030204" pitchFamily="18" charset="0"/>
                                <a:ea typeface="SamsungOne-400" panose="020B0503030303020204" pitchFamily="34" charset="0"/>
                              </a:rPr>
                              <m:t>∼</m:t>
                            </m:r>
                          </m:oMath>
                        </m:oMathPara>
                      </a14:m>
                      <a:endParaRPr lang="ko-KR" altLang="en-US" sz="2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73925" y="5615226"/>
                      <a:ext cx="286505" cy="369332"/>
                    </a:xfrm>
                    <a:prstGeom prst="rect">
                      <a:avLst/>
                    </a:prstGeom>
                    <a:blipFill rotWithShape="0">
                      <a:blip r:embed="rId6"/>
                      <a:stretch>
                        <a:fillRect l="-8511" r="-8511"/>
                      </a:stretch>
                    </a:blipFill>
                  </p:spPr>
                  <p:txBody>
                    <a:bodyPr/>
                    <a:lstStyle/>
                    <a:p>
                      <a:r>
                        <a:rPr lang="ko-KR" altLang="en-US">
                          <a:noFill/>
                        </a:rPr>
                        <a:t> </a:t>
                      </a:r>
                    </a:p>
                  </p:txBody>
                </p:sp>
              </mc:Fallback>
            </mc:AlternateContent>
          </p:grpSp>
        </p:grpSp>
        <p:pic>
          <p:nvPicPr>
            <p:cNvPr id="32" name="그림 31"/>
            <p:cNvPicPr>
              <a:picLocks noChangeAspect="1"/>
            </p:cNvPicPr>
            <p:nvPr/>
          </p:nvPicPr>
          <p:blipFill>
            <a:blip r:embed="rId7"/>
            <a:stretch>
              <a:fillRect/>
            </a:stretch>
          </p:blipFill>
          <p:spPr>
            <a:xfrm>
              <a:off x="7544336" y="4931276"/>
              <a:ext cx="1440160" cy="1183643"/>
            </a:xfrm>
            <a:prstGeom prst="rect">
              <a:avLst/>
            </a:prstGeom>
          </p:spPr>
        </p:pic>
        <p:cxnSp>
          <p:nvCxnSpPr>
            <p:cNvPr id="33" name="직선 화살표 연결선 32"/>
            <p:cNvCxnSpPr/>
            <p:nvPr/>
          </p:nvCxnSpPr>
          <p:spPr>
            <a:xfrm>
              <a:off x="6319564" y="5521716"/>
              <a:ext cx="1128688"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6685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A3D44F61-CC96-4C48-81B9-081B0D6DED73}"/>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C383DFF0-6782-47DF-9403-14A5C0F6806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066A5832-28C3-4AA1-8F01-090B7E3A23CE}"/>
                </a:ext>
              </a:extLst>
            </p:cNvPr>
            <p:cNvSpPr/>
            <p:nvPr/>
          </p:nvSpPr>
          <p:spPr>
            <a:xfrm>
              <a:off x="7943391" y="480778"/>
              <a:ext cx="152460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11" name="내용 개체 틀 4"/>
          <p:cNvSpPr txBox="1">
            <a:spLocks/>
          </p:cNvSpPr>
          <p:nvPr/>
        </p:nvSpPr>
        <p:spPr>
          <a:xfrm>
            <a:off x="647734" y="3429001"/>
            <a:ext cx="8105496" cy="504056"/>
          </a:xfrm>
          <a:prstGeom prst="rect">
            <a:avLst/>
          </a:prstGeom>
        </p:spPr>
        <p:txBody>
          <a:bodyPr>
            <a:normAutofit/>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1"/>
            <a:endParaRPr lang="en-US" altLang="ko-KR" sz="1200" u="sng" dirty="0">
              <a:solidFill>
                <a:srgbClr val="FF0000"/>
              </a:solidFill>
              <a:latin typeface="KoPub돋움체_Pro Light" pitchFamily="18" charset="-127"/>
              <a:ea typeface="KoPub돋움체_Pro Light" pitchFamily="18" charset="-127"/>
            </a:endParaRPr>
          </a:p>
        </p:txBody>
      </p:sp>
      <p:grpSp>
        <p:nvGrpSpPr>
          <p:cNvPr id="12" name="그룹 11">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3"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7" name="직사각형 16">
            <a:extLst>
              <a:ext uri="{FF2B5EF4-FFF2-40B4-BE49-F238E27FC236}">
                <a16:creationId xmlns:a16="http://schemas.microsoft.com/office/drawing/2014/main" id="{D8BF98C4-B566-4812-B5F0-560CFBA969E7}"/>
              </a:ext>
            </a:extLst>
          </p:cNvPr>
          <p:cNvSpPr/>
          <p:nvPr/>
        </p:nvSpPr>
        <p:spPr>
          <a:xfrm>
            <a:off x="702940" y="1695449"/>
            <a:ext cx="8632825"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Quan sát mô hình tổng quát, bạn có thể nhận thấy rằng bộ giải mã của bộ mã hóa tự động giống với mô hình tổng quát.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 hai đều nhận vectơ tiềm ẩn z làm đầu vào và tạo đầu ra trong không gian của x (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bản dựng lại của đầu vào x trong bộ mã hóa tự động, trong khi đó là mẫu tổng hợp trong mô hình tổng quát)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Sự khác biệt lớn giữa hai mô hình là sự phân bố của z trong bộ mã hóa tự động là không xác định, nhưng nó hoàn toàn được biết đến trong mô hình tổng quát.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Autoencoder có thể được khái quát hóa để trở thành một mô hình tổng quát.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VAE là một trong những phương pháp để làm như vậy.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92010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4"/>
          <p:cNvSpPr txBox="1">
            <a:spLocks/>
          </p:cNvSpPr>
          <p:nvPr/>
        </p:nvSpPr>
        <p:spPr>
          <a:xfrm>
            <a:off x="647734" y="3429001"/>
            <a:ext cx="8105496" cy="504056"/>
          </a:xfrm>
          <a:prstGeom prst="rect">
            <a:avLst/>
          </a:prstGeom>
        </p:spPr>
        <p:txBody>
          <a:bodyPr>
            <a:normAutofit/>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1"/>
            <a:endParaRPr lang="en-US" altLang="ko-KR" sz="1200" u="sng" dirty="0">
              <a:solidFill>
                <a:srgbClr val="FF0000"/>
              </a:solidFill>
              <a:latin typeface="KoPub돋움체_Pro Light" pitchFamily="18" charset="-127"/>
              <a:ea typeface="KoPub돋움체_Pro Light" pitchFamily="18" charset="-127"/>
            </a:endParaRPr>
          </a:p>
        </p:txBody>
      </p:sp>
      <p:grpSp>
        <p:nvGrpSpPr>
          <p:cNvPr id="8" name="그룹 7">
            <a:extLst>
              <a:ext uri="{FF2B5EF4-FFF2-40B4-BE49-F238E27FC236}">
                <a16:creationId xmlns:a16="http://schemas.microsoft.com/office/drawing/2014/main" id="{A3D44F61-CC96-4C48-81B9-081B0D6DED73}"/>
              </a:ext>
            </a:extLst>
          </p:cNvPr>
          <p:cNvGrpSpPr/>
          <p:nvPr/>
        </p:nvGrpSpPr>
        <p:grpSpPr>
          <a:xfrm>
            <a:off x="450000" y="450000"/>
            <a:ext cx="9018001" cy="277000"/>
            <a:chOff x="450000" y="450000"/>
            <a:chExt cx="9018001" cy="277000"/>
          </a:xfrm>
        </p:grpSpPr>
        <p:sp>
          <p:nvSpPr>
            <p:cNvPr id="9" name="직사각형 8">
              <a:extLst>
                <a:ext uri="{FF2B5EF4-FFF2-40B4-BE49-F238E27FC236}">
                  <a16:creationId xmlns:a16="http://schemas.microsoft.com/office/drawing/2014/main" id="{C383DFF0-6782-47DF-9403-14A5C0F6806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066A5832-28C3-4AA1-8F01-090B7E3A23CE}"/>
                </a:ext>
              </a:extLst>
            </p:cNvPr>
            <p:cNvSpPr/>
            <p:nvPr/>
          </p:nvSpPr>
          <p:spPr>
            <a:xfrm>
              <a:off x="7399685" y="480779"/>
              <a:ext cx="2068316"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1" name="그룹 11">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2"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3"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endPar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6" name="직사각형 16">
            <a:extLst>
              <a:ext uri="{FF2B5EF4-FFF2-40B4-BE49-F238E27FC236}">
                <a16:creationId xmlns:a16="http://schemas.microsoft.com/office/drawing/2014/main" id="{D8BF98C4-B566-4812-B5F0-560CFBA969E7}"/>
              </a:ext>
            </a:extLst>
          </p:cNvPr>
          <p:cNvSpPr/>
          <p:nvPr/>
        </p:nvSpPr>
        <p:spPr>
          <a:xfrm>
            <a:off x="702940" y="1695449"/>
            <a:ext cx="8632825"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VAE, sau khi nhận được mẫu đầu vào x, mạng bộ mã hóa sẽ tính toán giá trị trung bình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μ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phương sai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σ2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của phân phối vectơ tiềm ẩn.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đào tạo VAE, nó sửa đổi mạng thần kinh sao cho giá trị trung bình và phương sai (trung bình bằng 0, phương sai đơn vị) điều chỉnh theo phân phối chuẩn chuẩn.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khi huấn luyện mô hình VAE, hãy tách bộ mã hóa và sử dụng mạng thần kinh của bộ giải mã để tạo một mẫu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mới bằng cách chèn vectơ z được lấy mẫu ngẫu nhiên dưới dạng phân phối Gaussian.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các mô hình tổng quát khác như mô hình tự hồi quy và mô hình dòng chảy chuẩn hóa.</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Gần đây, GAN là kiến trúc mô hình tổng quát phổ biến nhất trong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sâu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29296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3"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grpSp>
        <p:nvGrpSpPr>
          <p:cNvPr id="17" name="그룹 16">
            <a:extLst>
              <a:ext uri="{FF2B5EF4-FFF2-40B4-BE49-F238E27FC236}">
                <a16:creationId xmlns:a16="http://schemas.microsoft.com/office/drawing/2014/main" id="{A3D44F61-CC96-4C48-81B9-081B0D6DED73}"/>
              </a:ext>
            </a:extLst>
          </p:cNvPr>
          <p:cNvGrpSpPr/>
          <p:nvPr/>
        </p:nvGrpSpPr>
        <p:grpSpPr>
          <a:xfrm>
            <a:off x="450000" y="450000"/>
            <a:ext cx="9018001" cy="276999"/>
            <a:chOff x="450000" y="450000"/>
            <a:chExt cx="9018001" cy="276999"/>
          </a:xfrm>
        </p:grpSpPr>
        <p:sp>
          <p:nvSpPr>
            <p:cNvPr id="18" name="직사각형 17">
              <a:extLst>
                <a:ext uri="{FF2B5EF4-FFF2-40B4-BE49-F238E27FC236}">
                  <a16:creationId xmlns:a16="http://schemas.microsoft.com/office/drawing/2014/main" id="{C383DFF0-6782-47DF-9403-14A5C0F6806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066A5832-28C3-4AA1-8F01-090B7E3A23CE}"/>
                </a:ext>
              </a:extLst>
            </p:cNvPr>
            <p:cNvSpPr/>
            <p:nvPr/>
          </p:nvSpPr>
          <p:spPr>
            <a:xfrm>
              <a:off x="8263781" y="480778"/>
              <a:ext cx="1204220"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68" name="그룹 67"/>
          <p:cNvGrpSpPr/>
          <p:nvPr/>
        </p:nvGrpSpPr>
        <p:grpSpPr>
          <a:xfrm>
            <a:off x="618849" y="3076580"/>
            <a:ext cx="8720212" cy="3174967"/>
            <a:chOff x="618849" y="3076580"/>
            <a:chExt cx="8720212" cy="3174967"/>
          </a:xfrm>
        </p:grpSpPr>
        <p:sp>
          <p:nvSpPr>
            <p:cNvPr id="4" name="직사각형 3"/>
            <p:cNvSpPr/>
            <p:nvPr/>
          </p:nvSpPr>
          <p:spPr>
            <a:xfrm>
              <a:off x="712182" y="3076580"/>
              <a:ext cx="8523044" cy="31749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804306" y="3183794"/>
              <a:ext cx="8244254" cy="492443"/>
            </a:xfrm>
            <a:prstGeom prst="rect">
              <a:avLst/>
            </a:prstGeom>
            <a:noFill/>
          </p:spPr>
          <p:txBody>
            <a:bodyPr wrap="square" rtlCol="0">
              <a:spAutoFit/>
            </a:bodyPr>
            <a:lstStyle/>
            <a:p>
              <a:pPr marL="0" lvl="1">
                <a:spcAft>
                  <a:spcPts val="6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(GAN) được giới thiệu bởi Ian Goodfellow vào năm 2014. Để dễ dàng giải thích về GAN, trước tiên, ông lấy trường hợp của kẻ giả mạo (Generator) và cảnh sát (Discriminator).</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3" name="TextBox 22"/>
            <p:cNvSpPr txBox="1"/>
            <p:nvPr/>
          </p:nvSpPr>
          <p:spPr>
            <a:xfrm>
              <a:off x="618849" y="5919247"/>
              <a:ext cx="8720212"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lvl="1" algn="ctr" defTabSz="457200" latinLnBrk="0">
                <a:spcAft>
                  <a:spcPts val="600"/>
                </a:spcAft>
                <a:buClr>
                  <a:srgbClr val="193EB0"/>
                </a:buClr>
              </a:pPr>
              <a:r>
                <a:rPr lang="en-US" altLang="ko-KR" sz="1200" dirty="0">
                  <a:latin typeface="SamsungOne-400" panose="020B0503030303020204" pitchFamily="34" charset="0"/>
                  <a:ea typeface="SamsungOne-400" panose="020B0503030303020204" pitchFamily="34" charset="0"/>
                </a:rPr>
                <a:t>Generator</a:t>
              </a:r>
              <a:r>
                <a:rPr lang="vi-VN" altLang="ko-KR" sz="1200" dirty="0">
                  <a:latin typeface="SamsungOne-400" panose="020B0503030303020204" pitchFamily="34" charset="0"/>
                  <a:ea typeface="SamsungOne-400" panose="020B0503030303020204" pitchFamily="34" charset="0"/>
                </a:rPr>
                <a:t> nên làm cho tiền giả càng giống thật càng tốt để </a:t>
              </a:r>
              <a:r>
                <a:rPr lang="en-US" altLang="ko-KR" sz="1200" dirty="0">
                  <a:latin typeface="SamsungOne-400" panose="020B0503030303020204" pitchFamily="34" charset="0"/>
                  <a:ea typeface="SamsungOne-400" panose="020B0503030303020204" pitchFamily="34" charset="0"/>
                </a:rPr>
                <a:t>Discriminator</a:t>
              </a:r>
              <a:r>
                <a:rPr lang="vi-VN" altLang="ko-KR" sz="1200" dirty="0">
                  <a:latin typeface="SamsungOne-400" panose="020B0503030303020204" pitchFamily="34" charset="0"/>
                  <a:ea typeface="SamsungOne-400" panose="020B0503030303020204" pitchFamily="34" charset="0"/>
                </a:rPr>
                <a:t> không thể phát hiện ra tiền giả!</a:t>
              </a:r>
              <a:endParaRPr lang="en-US" altLang="ko-KR" sz="1200" dirty="0">
                <a:latin typeface="SamsungOne-400" panose="020B0503030303020204" pitchFamily="34" charset="0"/>
                <a:ea typeface="SamsungOne-400" panose="020B0503030303020204" pitchFamily="34" charset="0"/>
              </a:endParaRPr>
            </a:p>
          </p:txBody>
        </p:sp>
        <p:grpSp>
          <p:nvGrpSpPr>
            <p:cNvPr id="67" name="그룹 66"/>
            <p:cNvGrpSpPr/>
            <p:nvPr/>
          </p:nvGrpSpPr>
          <p:grpSpPr>
            <a:xfrm>
              <a:off x="1402719" y="3462639"/>
              <a:ext cx="7686360" cy="2412189"/>
              <a:chOff x="1402719" y="3462639"/>
              <a:chExt cx="7686360" cy="2412189"/>
            </a:xfrm>
          </p:grpSpPr>
          <p:pic>
            <p:nvPicPr>
              <p:cNvPr id="43" name="그림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2509673" y="4707962"/>
                <a:ext cx="3528415" cy="102805"/>
              </a:xfrm>
              <a:prstGeom prst="rect">
                <a:avLst/>
              </a:prstGeom>
            </p:spPr>
          </p:pic>
          <p:pic>
            <p:nvPicPr>
              <p:cNvPr id="44" name="그림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2719" y="3462639"/>
                <a:ext cx="7254876" cy="1591246"/>
              </a:xfrm>
              <a:prstGeom prst="rect">
                <a:avLst/>
              </a:prstGeom>
            </p:spPr>
          </p:pic>
          <p:sp>
            <p:nvSpPr>
              <p:cNvPr id="47" name="직사각형 46"/>
              <p:cNvSpPr/>
              <p:nvPr/>
            </p:nvSpPr>
            <p:spPr>
              <a:xfrm>
                <a:off x="4517973" y="5059558"/>
                <a:ext cx="938077"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Ghi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a:t>
                </a:r>
                <a:endParaRPr lang="ko-KR" altLang="en-US" sz="1200" dirty="0">
                  <a:latin typeface="SamsungOne-400" panose="020B0503030303020204" pitchFamily="34" charset="0"/>
                  <a:ea typeface="SamsungOne-400" panose="020B0503030303020204" pitchFamily="34" charset="0"/>
                </a:endParaRPr>
              </a:p>
            </p:txBody>
          </p:sp>
          <p:sp>
            <p:nvSpPr>
              <p:cNvPr id="48" name="직사각형 47"/>
              <p:cNvSpPr/>
              <p:nvPr/>
            </p:nvSpPr>
            <p:spPr>
              <a:xfrm>
                <a:off x="1579348" y="5053885"/>
                <a:ext cx="761747"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Tiếng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ồn</a:t>
                </a:r>
                <a:endParaRPr lang="ko-KR" altLang="en-US" sz="1200" dirty="0">
                  <a:latin typeface="SamsungOne-400" panose="020B0503030303020204" pitchFamily="34" charset="0"/>
                </a:endParaRPr>
              </a:p>
            </p:txBody>
          </p:sp>
          <p:sp>
            <p:nvSpPr>
              <p:cNvPr id="49" name="직사각형 48"/>
              <p:cNvSpPr/>
              <p:nvPr/>
            </p:nvSpPr>
            <p:spPr>
              <a:xfrm>
                <a:off x="7553081" y="4034880"/>
                <a:ext cx="1535998"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Dữ</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thực</a:t>
                </a:r>
                <a:endParaRPr lang="ko-KR" altLang="en-US" sz="1200" dirty="0">
                  <a:latin typeface="SamsungOne-400" panose="020B0503030303020204" pitchFamily="34" charset="0"/>
                  <a:ea typeface="SamsungOne-400" panose="020B0503030303020204" pitchFamily="34" charset="0"/>
                </a:endParaRPr>
              </a:p>
            </p:txBody>
          </p:sp>
          <p:pic>
            <p:nvPicPr>
              <p:cNvPr id="53" name="그림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042" y="3601008"/>
                <a:ext cx="583023" cy="238364"/>
              </a:xfrm>
              <a:prstGeom prst="rect">
                <a:avLst/>
              </a:prstGeom>
            </p:spPr>
          </p:pic>
          <p:grpSp>
            <p:nvGrpSpPr>
              <p:cNvPr id="8" name="그룹 7"/>
              <p:cNvGrpSpPr/>
              <p:nvPr/>
            </p:nvGrpSpPr>
            <p:grpSpPr>
              <a:xfrm>
                <a:off x="2808271" y="4781038"/>
                <a:ext cx="1097462" cy="655169"/>
                <a:chOff x="893240" y="4266158"/>
                <a:chExt cx="1036340" cy="758356"/>
              </a:xfrm>
            </p:grpSpPr>
            <p:sp>
              <p:nvSpPr>
                <p:cNvPr id="6" name="정육면체 5"/>
                <p:cNvSpPr/>
                <p:nvPr/>
              </p:nvSpPr>
              <p:spPr>
                <a:xfrm>
                  <a:off x="893240" y="4266158"/>
                  <a:ext cx="1036340" cy="758356"/>
                </a:xfrm>
                <a:prstGeom prst="cube">
                  <a:avLst>
                    <a:gd name="adj" fmla="val 17409"/>
                  </a:avLst>
                </a:prstGeom>
                <a:solidFill>
                  <a:srgbClr val="1429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55" name="TextBox 54"/>
                <p:cNvSpPr txBox="1"/>
                <p:nvPr/>
              </p:nvSpPr>
              <p:spPr>
                <a:xfrm>
                  <a:off x="945408" y="4539055"/>
                  <a:ext cx="826797" cy="261572"/>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pPr algn="ctr"/>
                  <a:r>
                    <a:rPr lang="en-US" altLang="ko-KR" b="1" dirty="0">
                      <a:solidFill>
                        <a:schemeClr val="bg1"/>
                      </a:solidFill>
                    </a:rPr>
                    <a:t>Generator</a:t>
                  </a:r>
                  <a:endParaRPr lang="ko-KR" altLang="en-US" b="1" dirty="0">
                    <a:solidFill>
                      <a:schemeClr val="bg1"/>
                    </a:solidFill>
                  </a:endParaRPr>
                </a:p>
              </p:txBody>
            </p:sp>
          </p:grpSp>
          <p:grpSp>
            <p:nvGrpSpPr>
              <p:cNvPr id="57" name="그룹 56"/>
              <p:cNvGrpSpPr/>
              <p:nvPr/>
            </p:nvGrpSpPr>
            <p:grpSpPr>
              <a:xfrm>
                <a:off x="6051729" y="4773987"/>
                <a:ext cx="1163179" cy="662221"/>
                <a:chOff x="831183" y="4266158"/>
                <a:chExt cx="1098397" cy="625339"/>
              </a:xfrm>
            </p:grpSpPr>
            <p:sp>
              <p:nvSpPr>
                <p:cNvPr id="58" name="정육면체 57"/>
                <p:cNvSpPr/>
                <p:nvPr/>
              </p:nvSpPr>
              <p:spPr>
                <a:xfrm>
                  <a:off x="893240" y="4266158"/>
                  <a:ext cx="1036340" cy="625339"/>
                </a:xfrm>
                <a:prstGeom prst="cube">
                  <a:avLst>
                    <a:gd name="adj" fmla="val 16460"/>
                  </a:avLst>
                </a:prstGeom>
                <a:solidFill>
                  <a:schemeClr val="accent2">
                    <a:lumMod val="75000"/>
                  </a:schemeClr>
                </a:solidFill>
                <a:ln>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59" name="TextBox 58"/>
                <p:cNvSpPr txBox="1"/>
                <p:nvPr/>
              </p:nvSpPr>
              <p:spPr>
                <a:xfrm>
                  <a:off x="831183" y="4488964"/>
                  <a:ext cx="1047801" cy="261572"/>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pPr algn="ctr"/>
                  <a:r>
                    <a:rPr lang="en-US" altLang="ko-KR" b="1" dirty="0">
                      <a:solidFill>
                        <a:schemeClr val="bg1"/>
                      </a:solidFill>
                    </a:rPr>
                    <a:t>Discriminator</a:t>
                  </a:r>
                  <a:endParaRPr lang="ko-KR" altLang="en-US" b="1" dirty="0">
                    <a:solidFill>
                      <a:schemeClr val="bg1"/>
                    </a:solidFill>
                  </a:endParaRPr>
                </a:p>
              </p:txBody>
            </p:sp>
          </p:grpSp>
          <p:sp>
            <p:nvSpPr>
              <p:cNvPr id="60" name="TextBox 59"/>
              <p:cNvSpPr txBox="1"/>
              <p:nvPr/>
            </p:nvSpPr>
            <p:spPr>
              <a:xfrm>
                <a:off x="5597234" y="5597829"/>
                <a:ext cx="865943" cy="276999"/>
              </a:xfrm>
              <a:prstGeom prst="rect">
                <a:avLst/>
              </a:prstGeom>
            </p:spPr>
            <p:txBody>
              <a:bodyPr wrap="none" rtlCol="0">
                <a:spAutoFit/>
              </a:bodyPr>
              <a:lstStyle/>
              <a:p>
                <a:r>
                  <a:rPr lang="en-US" altLang="ko-KR" sz="1200" dirty="0" err="1">
                    <a:latin typeface="SamsungOne-400" panose="020B0503030303020204" pitchFamily="34" charset="0"/>
                    <a:ea typeface="SamsungOne-400" panose="020B0503030303020204" pitchFamily="34" charset="0"/>
                  </a:rPr>
                  <a:t>Tiền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thật</a:t>
                </a:r>
                <a:r>
                  <a:rPr lang="en-US" altLang="ko-KR" sz="1200" dirty="0">
                    <a:latin typeface="SamsungOne-400" panose="020B0503030303020204" pitchFamily="34" charset="0"/>
                    <a:ea typeface="SamsungOne-400" panose="020B0503030303020204" pitchFamily="34" charset="0"/>
                  </a:rPr>
                  <a:t>?</a:t>
                </a:r>
                <a:endParaRPr lang="ko-KR" altLang="en-US" sz="1200" dirty="0">
                  <a:latin typeface="SamsungOne-400" panose="020B0503030303020204" pitchFamily="34" charset="0"/>
                  <a:ea typeface="SamsungOne-400" panose="020B0503030303020204" pitchFamily="34" charset="0"/>
                </a:endParaRPr>
              </a:p>
            </p:txBody>
          </p:sp>
          <p:sp>
            <p:nvSpPr>
              <p:cNvPr id="61" name="TextBox 60"/>
              <p:cNvSpPr txBox="1"/>
              <p:nvPr/>
            </p:nvSpPr>
            <p:spPr>
              <a:xfrm>
                <a:off x="6655537" y="5590897"/>
                <a:ext cx="788999" cy="276999"/>
              </a:xfrm>
              <a:prstGeom prst="rect">
                <a:avLst/>
              </a:prstGeom>
            </p:spPr>
            <p:txBody>
              <a:bodyPr wrap="none" rtlCol="0">
                <a:spAutoFit/>
              </a:bodyPr>
              <a:lstStyle/>
              <a:p>
                <a:r>
                  <a:rPr lang="en-US" altLang="ko-KR" sz="1200" dirty="0" err="1">
                    <a:latin typeface="SamsungOne-400" panose="020B0503030303020204" pitchFamily="34" charset="0"/>
                    <a:ea typeface="SamsungOne-400" panose="020B0503030303020204" pitchFamily="34" charset="0"/>
                  </a:rPr>
                  <a:t>Tiền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a:t>
                </a:r>
                <a:r>
                  <a:rPr lang="en-US" altLang="ko-KR" sz="1200" dirty="0">
                    <a:latin typeface="SamsungOne-400" panose="020B0503030303020204" pitchFamily="34" charset="0"/>
                    <a:ea typeface="SamsungOne-400" panose="020B0503030303020204" pitchFamily="34" charset="0"/>
                  </a:rPr>
                  <a:t>?</a:t>
                </a:r>
                <a:endParaRPr lang="ko-KR" altLang="en-US" sz="1200" dirty="0">
                  <a:latin typeface="SamsungOne-400" panose="020B0503030303020204" pitchFamily="34" charset="0"/>
                  <a:ea typeface="SamsungOne-400" panose="020B0503030303020204" pitchFamily="34" charset="0"/>
                </a:endParaRPr>
              </a:p>
            </p:txBody>
          </p:sp>
          <p:cxnSp>
            <p:nvCxnSpPr>
              <p:cNvPr id="11" name="직선 화살표 연결선 10"/>
              <p:cNvCxnSpPr>
                <a:stCxn id="58" idx="3"/>
              </p:cNvCxnSpPr>
              <p:nvPr/>
            </p:nvCxnSpPr>
            <p:spPr>
              <a:xfrm flipH="1">
                <a:off x="6316980" y="5436208"/>
                <a:ext cx="294696" cy="198119"/>
              </a:xfrm>
              <a:prstGeom prst="straightConnector1">
                <a:avLst/>
              </a:prstGeom>
              <a:ln w="28575">
                <a:solidFill>
                  <a:srgbClr val="C83C2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58" idx="3"/>
              </p:cNvCxnSpPr>
              <p:nvPr/>
            </p:nvCxnSpPr>
            <p:spPr>
              <a:xfrm>
                <a:off x="6611676" y="5436208"/>
                <a:ext cx="274329" cy="196824"/>
              </a:xfrm>
              <a:prstGeom prst="straightConnector1">
                <a:avLst/>
              </a:prstGeom>
              <a:ln w="28575">
                <a:solidFill>
                  <a:srgbClr val="C83C2C"/>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그룹 8"/>
          <p:cNvGrpSpPr/>
          <p:nvPr/>
        </p:nvGrpSpPr>
        <p:grpSpPr>
          <a:xfrm>
            <a:off x="702940" y="1696736"/>
            <a:ext cx="8632825" cy="1099514"/>
            <a:chOff x="702940" y="1696736"/>
            <a:chExt cx="8632825" cy="1099514"/>
          </a:xfrm>
        </p:grpSpPr>
        <p:sp>
          <p:nvSpPr>
            <p:cNvPr id="15" name="직사각형 14">
              <a:extLst>
                <a:ext uri="{FF2B5EF4-FFF2-40B4-BE49-F238E27FC236}">
                  <a16:creationId xmlns:a16="http://schemas.microsoft.com/office/drawing/2014/main" id="{D8BF98C4-B566-4812-B5F0-560CFBA969E7}"/>
                </a:ext>
              </a:extLst>
            </p:cNvPr>
            <p:cNvSpPr/>
            <p:nvPr/>
          </p:nvSpPr>
          <p:spPr>
            <a:xfrm>
              <a:off x="702940" y="1696736"/>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một mạng nơ-ron tổng quát tạo ra hình ảnh đầu ra x từ một vectơ ngẫu nhiên đầu vào z được lấy mẫu từ một phân phối đã biết.</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được gọi là trình tạo (G) 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=G(z) là đầu ra được tạo.</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giả sử mục tiêu của mô hình là tạo ra hình ảnh khuôn mặt, tòa nhà, động vật, số viết tay như MNIST,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45" name="Picture 2"/>
            <p:cNvPicPr>
              <a:picLocks noChangeAspect="1" noChangeArrowheads="1"/>
            </p:cNvPicPr>
            <p:nvPr/>
          </p:nvPicPr>
          <p:blipFill rotWithShape="1">
            <a:blip r:embed="rId6" cstate="print"/>
            <a:srcRect l="1" r="10451"/>
            <a:stretch/>
          </p:blipFill>
          <p:spPr bwMode="auto">
            <a:xfrm>
              <a:off x="3132206" y="2230134"/>
              <a:ext cx="163022" cy="182048"/>
            </a:xfrm>
            <a:prstGeom prst="rect">
              <a:avLst/>
            </a:prstGeom>
            <a:noFill/>
            <a:ln w="9525">
              <a:noFill/>
              <a:miter lim="800000"/>
              <a:headEnd/>
              <a:tailEnd/>
            </a:ln>
          </p:spPr>
        </p:pic>
      </p:grpSp>
    </p:spTree>
    <p:extLst>
      <p:ext uri="{BB962C8B-B14F-4D97-AF65-F5344CB8AC3E}">
        <p14:creationId xmlns:p14="http://schemas.microsoft.com/office/powerpoint/2010/main" val="4238547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3" name="직사각형 1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4" name="직사각형 1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15" name="직사각형 14">
            <a:extLst>
              <a:ext uri="{FF2B5EF4-FFF2-40B4-BE49-F238E27FC236}">
                <a16:creationId xmlns:a16="http://schemas.microsoft.com/office/drawing/2014/main" id="{D8BF98C4-B566-4812-B5F0-560CFBA969E7}"/>
              </a:ext>
            </a:extLst>
          </p:cNvPr>
          <p:cNvSpPr/>
          <p:nvPr/>
        </p:nvSpPr>
        <p:spPr>
          <a:xfrm>
            <a:off x="702940" y="1696736"/>
            <a:ext cx="8632825" cy="1930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mọi khi, hãy khởi tạo mạng thần kinh với giá trị trọng số ngẫu nhiên.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Hình ảnh đầu ra giống như tiếng ồn trắng khi chưa học được trọng lượng.</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một chức năng đánh giá chất lượng của một hình ảnh. (gọi là hàm đánh giá)</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cải thiện chất lượng của hình ảnh được tạo ra, chức năng này có thể gửi phản hồi đến mạng nơ-ron để sửa đổi giá trị trọng số.</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Tương tự như vậy, bạn có thể đào tạo trình tạo dựa trên phản hồi từ chức năng đánh giá.</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Trình tạo sẽ học cách cải thiện đầu ra giống với hình ảnh thực.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A3D44F61-CC96-4C48-81B9-081B0D6DED73}"/>
              </a:ext>
            </a:extLst>
          </p:cNvPr>
          <p:cNvGrpSpPr/>
          <p:nvPr/>
        </p:nvGrpSpPr>
        <p:grpSpPr>
          <a:xfrm>
            <a:off x="450000" y="450000"/>
            <a:ext cx="9018001" cy="276999"/>
            <a:chOff x="450000" y="450000"/>
            <a:chExt cx="9018001" cy="276999"/>
          </a:xfrm>
        </p:grpSpPr>
        <p:sp>
          <p:nvSpPr>
            <p:cNvPr id="18" name="직사각형 17">
              <a:extLst>
                <a:ext uri="{FF2B5EF4-FFF2-40B4-BE49-F238E27FC236}">
                  <a16:creationId xmlns:a16="http://schemas.microsoft.com/office/drawing/2014/main" id="{C383DFF0-6782-47DF-9403-14A5C0F6806F}"/>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066A5832-28C3-4AA1-8F01-090B7E3A23CE}"/>
                </a:ext>
              </a:extLst>
            </p:cNvPr>
            <p:cNvSpPr/>
            <p:nvPr/>
          </p:nvSpPr>
          <p:spPr>
            <a:xfrm>
              <a:off x="8263781" y="480778"/>
              <a:ext cx="1204220"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2" name="그룹 1"/>
          <p:cNvGrpSpPr/>
          <p:nvPr/>
        </p:nvGrpSpPr>
        <p:grpSpPr>
          <a:xfrm>
            <a:off x="712182" y="3680460"/>
            <a:ext cx="8523044" cy="2571087"/>
            <a:chOff x="712182" y="3680460"/>
            <a:chExt cx="8523044" cy="2571087"/>
          </a:xfrm>
        </p:grpSpPr>
        <p:sp>
          <p:nvSpPr>
            <p:cNvPr id="44" name="직사각형 43"/>
            <p:cNvSpPr/>
            <p:nvPr/>
          </p:nvSpPr>
          <p:spPr>
            <a:xfrm>
              <a:off x="712182" y="3680460"/>
              <a:ext cx="8523044" cy="2571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p:cNvGrpSpPr/>
            <p:nvPr/>
          </p:nvGrpSpPr>
          <p:grpSpPr>
            <a:xfrm>
              <a:off x="1285055" y="3759908"/>
              <a:ext cx="7686360" cy="2412189"/>
              <a:chOff x="1402719" y="3462639"/>
              <a:chExt cx="7686360" cy="2412189"/>
            </a:xfrm>
          </p:grpSpPr>
          <p:pic>
            <p:nvPicPr>
              <p:cNvPr id="28" name="그림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2509673" y="4707962"/>
                <a:ext cx="3528415" cy="102805"/>
              </a:xfrm>
              <a:prstGeom prst="rect">
                <a:avLst/>
              </a:prstGeom>
            </p:spPr>
          </p:pic>
          <p:pic>
            <p:nvPicPr>
              <p:cNvPr id="29" name="그림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2719" y="3462639"/>
                <a:ext cx="7254876" cy="1591246"/>
              </a:xfrm>
              <a:prstGeom prst="rect">
                <a:avLst/>
              </a:prstGeom>
            </p:spPr>
          </p:pic>
          <p:sp>
            <p:nvSpPr>
              <p:cNvPr id="30" name="직사각형 29"/>
              <p:cNvSpPr/>
              <p:nvPr/>
            </p:nvSpPr>
            <p:spPr>
              <a:xfrm>
                <a:off x="4517973" y="5059558"/>
                <a:ext cx="938077"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Ghi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a:t>
                </a:r>
                <a:endParaRPr lang="ko-KR" altLang="en-US" sz="1200" dirty="0">
                  <a:latin typeface="SamsungOne-400" panose="020B0503030303020204" pitchFamily="34" charset="0"/>
                  <a:ea typeface="SamsungOne-400" panose="020B0503030303020204" pitchFamily="34" charset="0"/>
                </a:endParaRPr>
              </a:p>
            </p:txBody>
          </p:sp>
          <p:sp>
            <p:nvSpPr>
              <p:cNvPr id="31" name="직사각형 30"/>
              <p:cNvSpPr/>
              <p:nvPr/>
            </p:nvSpPr>
            <p:spPr>
              <a:xfrm>
                <a:off x="1579348" y="5053885"/>
                <a:ext cx="761747"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Tiếng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ồn</a:t>
                </a:r>
                <a:endParaRPr lang="ko-KR" altLang="en-US" sz="1200" dirty="0">
                  <a:latin typeface="SamsungOne-400" panose="020B0503030303020204" pitchFamily="34" charset="0"/>
                </a:endParaRPr>
              </a:p>
            </p:txBody>
          </p:sp>
          <p:sp>
            <p:nvSpPr>
              <p:cNvPr id="32" name="직사각형 31"/>
              <p:cNvSpPr/>
              <p:nvPr/>
            </p:nvSpPr>
            <p:spPr>
              <a:xfrm>
                <a:off x="7553081" y="4034880"/>
                <a:ext cx="1535998" cy="276999"/>
              </a:xfrm>
              <a:prstGeom prst="rect">
                <a:avLst/>
              </a:prstGeom>
            </p:spPr>
            <p:txBody>
              <a:bodyPr wrap="none">
                <a:spAutoFit/>
              </a:bodyPr>
              <a:lstStyle/>
              <a:p>
                <a:r>
                  <a:rPr lang="en-US" altLang="ko-KR" sz="1200" dirty="0" err="1">
                    <a:latin typeface="SamsungOne-400" panose="020B0503030303020204" pitchFamily="34" charset="0"/>
                    <a:ea typeface="SamsungOne-400" panose="020B0503030303020204" pitchFamily="34" charset="0"/>
                  </a:rPr>
                  <a:t>Dữ</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thực</a:t>
                </a:r>
                <a:endParaRPr lang="ko-KR" altLang="en-US" sz="1200" dirty="0">
                  <a:latin typeface="SamsungOne-400" panose="020B0503030303020204" pitchFamily="34" charset="0"/>
                  <a:ea typeface="SamsungOne-400" panose="020B0503030303020204" pitchFamily="34" charset="0"/>
                </a:endParaRPr>
              </a:p>
            </p:txBody>
          </p:sp>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042" y="3601008"/>
                <a:ext cx="583023" cy="238364"/>
              </a:xfrm>
              <a:prstGeom prst="rect">
                <a:avLst/>
              </a:prstGeom>
            </p:spPr>
          </p:pic>
          <p:grpSp>
            <p:nvGrpSpPr>
              <p:cNvPr id="34" name="그룹 33"/>
              <p:cNvGrpSpPr/>
              <p:nvPr/>
            </p:nvGrpSpPr>
            <p:grpSpPr>
              <a:xfrm>
                <a:off x="2808271" y="4781038"/>
                <a:ext cx="1097462" cy="655169"/>
                <a:chOff x="893240" y="4266158"/>
                <a:chExt cx="1036340" cy="758356"/>
              </a:xfrm>
            </p:grpSpPr>
            <p:sp>
              <p:nvSpPr>
                <p:cNvPr id="42" name="정육면체 41"/>
                <p:cNvSpPr/>
                <p:nvPr/>
              </p:nvSpPr>
              <p:spPr>
                <a:xfrm>
                  <a:off x="893240" y="4266158"/>
                  <a:ext cx="1036340" cy="758356"/>
                </a:xfrm>
                <a:prstGeom prst="cube">
                  <a:avLst>
                    <a:gd name="adj" fmla="val 17409"/>
                  </a:avLst>
                </a:prstGeom>
                <a:solidFill>
                  <a:srgbClr val="1429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43" name="TextBox 42"/>
                <p:cNvSpPr txBox="1"/>
                <p:nvPr/>
              </p:nvSpPr>
              <p:spPr>
                <a:xfrm>
                  <a:off x="945408" y="4539055"/>
                  <a:ext cx="826797" cy="261572"/>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pPr algn="ctr"/>
                  <a:r>
                    <a:rPr lang="en-US" altLang="ko-KR" b="1" dirty="0">
                      <a:solidFill>
                        <a:schemeClr val="bg1"/>
                      </a:solidFill>
                    </a:rPr>
                    <a:t>Generator</a:t>
                  </a:r>
                  <a:endParaRPr lang="ko-KR" altLang="en-US" b="1" dirty="0">
                    <a:solidFill>
                      <a:schemeClr val="bg1"/>
                    </a:solidFill>
                  </a:endParaRPr>
                </a:p>
              </p:txBody>
            </p:sp>
          </p:grpSp>
          <p:grpSp>
            <p:nvGrpSpPr>
              <p:cNvPr id="35" name="그룹 34"/>
              <p:cNvGrpSpPr/>
              <p:nvPr/>
            </p:nvGrpSpPr>
            <p:grpSpPr>
              <a:xfrm>
                <a:off x="6051729" y="4773987"/>
                <a:ext cx="1163179" cy="662221"/>
                <a:chOff x="831183" y="4266158"/>
                <a:chExt cx="1098397" cy="625339"/>
              </a:xfrm>
            </p:grpSpPr>
            <p:sp>
              <p:nvSpPr>
                <p:cNvPr id="40" name="정육면체 39"/>
                <p:cNvSpPr/>
                <p:nvPr/>
              </p:nvSpPr>
              <p:spPr>
                <a:xfrm>
                  <a:off x="893240" y="4266158"/>
                  <a:ext cx="1036340" cy="625339"/>
                </a:xfrm>
                <a:prstGeom prst="cube">
                  <a:avLst>
                    <a:gd name="adj" fmla="val 16460"/>
                  </a:avLst>
                </a:prstGeom>
                <a:solidFill>
                  <a:schemeClr val="accent2">
                    <a:lumMod val="75000"/>
                  </a:schemeClr>
                </a:solidFill>
                <a:ln>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41" name="TextBox 40"/>
                <p:cNvSpPr txBox="1"/>
                <p:nvPr/>
              </p:nvSpPr>
              <p:spPr>
                <a:xfrm>
                  <a:off x="831183" y="4488964"/>
                  <a:ext cx="1047801" cy="261572"/>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pPr algn="ctr"/>
                  <a:r>
                    <a:rPr lang="en-US" altLang="ko-KR" b="1" dirty="0">
                      <a:solidFill>
                        <a:schemeClr val="bg1"/>
                      </a:solidFill>
                    </a:rPr>
                    <a:t>Discriminator</a:t>
                  </a:r>
                  <a:endParaRPr lang="ko-KR" altLang="en-US" b="1" dirty="0">
                    <a:solidFill>
                      <a:schemeClr val="bg1"/>
                    </a:solidFill>
                  </a:endParaRPr>
                </a:p>
              </p:txBody>
            </p:sp>
          </p:grpSp>
          <p:sp>
            <p:nvSpPr>
              <p:cNvPr id="36" name="TextBox 35"/>
              <p:cNvSpPr txBox="1"/>
              <p:nvPr/>
            </p:nvSpPr>
            <p:spPr>
              <a:xfrm>
                <a:off x="5597234" y="5597829"/>
                <a:ext cx="865943" cy="276999"/>
              </a:xfrm>
              <a:prstGeom prst="rect">
                <a:avLst/>
              </a:prstGeom>
            </p:spPr>
            <p:txBody>
              <a:bodyPr wrap="none" rtlCol="0">
                <a:spAutoFit/>
              </a:bodyPr>
              <a:lstStyle/>
              <a:p>
                <a:r>
                  <a:rPr lang="en-US" altLang="ko-KR" sz="1200" dirty="0" err="1">
                    <a:latin typeface="SamsungOne-400" panose="020B0503030303020204" pitchFamily="34" charset="0"/>
                    <a:ea typeface="SamsungOne-400" panose="020B0503030303020204" pitchFamily="34" charset="0"/>
                  </a:rPr>
                  <a:t>Tiền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thật</a:t>
                </a:r>
                <a:r>
                  <a:rPr lang="en-US" altLang="ko-KR" sz="1200" dirty="0">
                    <a:latin typeface="SamsungOne-400" panose="020B0503030303020204" pitchFamily="34" charset="0"/>
                    <a:ea typeface="SamsungOne-400" panose="020B0503030303020204" pitchFamily="34" charset="0"/>
                  </a:rPr>
                  <a:t>?</a:t>
                </a:r>
                <a:endParaRPr lang="ko-KR" altLang="en-US" sz="1200" dirty="0">
                  <a:latin typeface="SamsungOne-400" panose="020B0503030303020204" pitchFamily="34" charset="0"/>
                  <a:ea typeface="SamsungOne-400" panose="020B0503030303020204" pitchFamily="34" charset="0"/>
                </a:endParaRPr>
              </a:p>
            </p:txBody>
          </p:sp>
          <p:sp>
            <p:nvSpPr>
              <p:cNvPr id="37" name="TextBox 36"/>
              <p:cNvSpPr txBox="1"/>
              <p:nvPr/>
            </p:nvSpPr>
            <p:spPr>
              <a:xfrm>
                <a:off x="6655537" y="5590897"/>
                <a:ext cx="788999" cy="276999"/>
              </a:xfrm>
              <a:prstGeom prst="rect">
                <a:avLst/>
              </a:prstGeom>
            </p:spPr>
            <p:txBody>
              <a:bodyPr wrap="none" rtlCol="0">
                <a:spAutoFit/>
              </a:bodyPr>
              <a:lstStyle/>
              <a:p>
                <a:r>
                  <a:rPr lang="en-US" altLang="ko-KR" sz="1200" dirty="0" err="1">
                    <a:latin typeface="SamsungOne-400" panose="020B0503030303020204" pitchFamily="34" charset="0"/>
                    <a:ea typeface="SamsungOne-400" panose="020B0503030303020204" pitchFamily="34" charset="0"/>
                  </a:rPr>
                  <a:t>Tiền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a:t>
                </a:r>
                <a:r>
                  <a:rPr lang="en-US" altLang="ko-KR" sz="1200" dirty="0">
                    <a:latin typeface="SamsungOne-400" panose="020B0503030303020204" pitchFamily="34" charset="0"/>
                    <a:ea typeface="SamsungOne-400" panose="020B0503030303020204" pitchFamily="34" charset="0"/>
                  </a:rPr>
                  <a:t>?</a:t>
                </a:r>
                <a:endParaRPr lang="ko-KR" altLang="en-US" sz="1200" dirty="0">
                  <a:latin typeface="SamsungOne-400" panose="020B0503030303020204" pitchFamily="34" charset="0"/>
                  <a:ea typeface="SamsungOne-400" panose="020B0503030303020204" pitchFamily="34" charset="0"/>
                </a:endParaRPr>
              </a:p>
            </p:txBody>
          </p:sp>
          <p:cxnSp>
            <p:nvCxnSpPr>
              <p:cNvPr id="38" name="직선 화살표 연결선 37"/>
              <p:cNvCxnSpPr>
                <a:stCxn id="40" idx="3"/>
              </p:cNvCxnSpPr>
              <p:nvPr/>
            </p:nvCxnSpPr>
            <p:spPr>
              <a:xfrm flipH="1">
                <a:off x="6316980" y="5436208"/>
                <a:ext cx="294696" cy="198119"/>
              </a:xfrm>
              <a:prstGeom prst="straightConnector1">
                <a:avLst/>
              </a:prstGeom>
              <a:ln w="28575">
                <a:solidFill>
                  <a:srgbClr val="C83C2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a:stCxn id="40" idx="3"/>
              </p:cNvCxnSpPr>
              <p:nvPr/>
            </p:nvCxnSpPr>
            <p:spPr>
              <a:xfrm>
                <a:off x="6611676" y="5436208"/>
                <a:ext cx="274329" cy="196824"/>
              </a:xfrm>
              <a:prstGeom prst="straightConnector1">
                <a:avLst/>
              </a:prstGeom>
              <a:ln w="28575">
                <a:solidFill>
                  <a:srgbClr val="C83C2C"/>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23162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16">
            <a:extLst>
              <a:ext uri="{FF2B5EF4-FFF2-40B4-BE49-F238E27FC236}">
                <a16:creationId xmlns:a16="http://schemas.microsoft.com/office/drawing/2014/main" id="{D8BF98C4-B566-4812-B5F0-560CFBA969E7}"/>
              </a:ext>
            </a:extLst>
          </p:cNvPr>
          <p:cNvSpPr/>
          <p:nvPr/>
        </p:nvSpPr>
        <p:spPr>
          <a:xfrm>
            <a:off x="702940" y="1725547"/>
            <a:ext cx="8632825" cy="2407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đánh giá được đề cập trong đoạn trước đơn giản hóa quá trình tạo ảnh. Câu hỏi thực sự là 'Có chức năng đa năng nào để đánh giá chất lượng của hình ảnh không và nếu có thì làm cách nào để xác định nó?'</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Con người có thể đánh giá một hình ảnh từ đầu ra của mạng nơ-ron.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kết quả từ bộ não không thể được lan truyền ngược đến mạng nơ-ron (chưa).</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bộ não con người có thể đánh giá chất lượng của một hình ảnh tổng hợp, liệu chúng ta có thể tạo ra một mô hình mạng nơ-ron thực hiện một nhiệm vụ tương tự không?</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ý tưởng trung tâm đằng sau GAN.</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bạn có thể thấy tiếp theo, mô hình GAN bao gồm một mạng nơ-ron khác có tên là bộ phân biệt (D).</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 là một bộ phân loại học cách phân biệt hình ảnh tổng hợp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hình ảnh thực x.</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 name="직사각형 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5" name="내용 개체 틀 4"/>
          <p:cNvSpPr txBox="1">
            <a:spLocks/>
          </p:cNvSpPr>
          <p:nvPr/>
        </p:nvSpPr>
        <p:spPr>
          <a:xfrm>
            <a:off x="306109" y="1772816"/>
            <a:ext cx="9073008" cy="4964629"/>
          </a:xfrm>
          <a:prstGeom prst="rect">
            <a:avLst/>
          </a:prstGeom>
        </p:spPr>
        <p:txBody>
          <a:bodyPr>
            <a:normAutofit/>
          </a:bodyPr>
          <a:lst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lvl="1"/>
            <a:endParaRPr lang="en-US" altLang="ko-KR" sz="1200" dirty="0">
              <a:latin typeface="KoPub돋움체_Pro Light" pitchFamily="18" charset="-127"/>
              <a:ea typeface="KoPub돋움체_Pro Light" pitchFamily="18" charset="-127"/>
            </a:endParaRPr>
          </a:p>
        </p:txBody>
      </p:sp>
      <p:grpSp>
        <p:nvGrpSpPr>
          <p:cNvPr id="17" name="그룹 13">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8"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9"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23" name="직사각형 12">
            <a:extLst>
              <a:ext uri="{FF2B5EF4-FFF2-40B4-BE49-F238E27FC236}">
                <a16:creationId xmlns:a16="http://schemas.microsoft.com/office/drawing/2014/main" id="{066A5832-28C3-4AA1-8F01-090B7E3A23CE}"/>
              </a:ext>
            </a:extLst>
          </p:cNvPr>
          <p:cNvSpPr/>
          <p:nvPr/>
        </p:nvSpPr>
        <p:spPr>
          <a:xfrm>
            <a:off x="8337061" y="476257"/>
            <a:ext cx="1129668" cy="255264"/>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aphicFrame>
        <p:nvGraphicFramePr>
          <p:cNvPr id="4" name="표 3"/>
          <p:cNvGraphicFramePr>
            <a:graphicFrameLocks noGrp="1"/>
          </p:cNvGraphicFramePr>
          <p:nvPr>
            <p:extLst>
              <p:ext uri="{D42A27DB-BD31-4B8C-83A1-F6EECF244321}">
                <p14:modId xmlns:p14="http://schemas.microsoft.com/office/powerpoint/2010/main" val="1667241744"/>
              </p:ext>
            </p:extLst>
          </p:nvPr>
        </p:nvGraphicFramePr>
        <p:xfrm>
          <a:off x="2742295" y="4584178"/>
          <a:ext cx="108000" cy="864000"/>
        </p:xfrm>
        <a:graphic>
          <a:graphicData uri="http://schemas.openxmlformats.org/drawingml/2006/table">
            <a:tbl>
              <a:tblPr firstRow="1" bandRow="1">
                <a:tableStyleId>{5940675A-B579-460E-94D1-54222C63F5DA}</a:tableStyleId>
              </a:tblPr>
              <a:tblGrid>
                <a:gridCol w="108000">
                  <a:extLst>
                    <a:ext uri="{9D8B030D-6E8A-4147-A177-3AD203B41FA5}">
                      <a16:colId xmlns:a16="http://schemas.microsoft.com/office/drawing/2014/main" val="20000"/>
                    </a:ext>
                  </a:extLst>
                </a:gridCol>
              </a:tblGrid>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0"/>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1"/>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2"/>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3"/>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4"/>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5"/>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6"/>
                  </a:ext>
                </a:extLst>
              </a:tr>
              <a:tr h="108000">
                <a:tc>
                  <a:txBody>
                    <a:bodyPr/>
                    <a:lstStyle/>
                    <a:p>
                      <a:pPr latinLnBrk="1"/>
                      <a:endParaRPr lang="ko-KR" altLang="en-US" sz="100" dirty="0"/>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2640839" y="4294618"/>
                <a:ext cx="31438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𝑧</m:t>
                      </m:r>
                    </m:oMath>
                  </m:oMathPara>
                </a14:m>
                <a:endParaRPr lang="ko-KR" alt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640839" y="4294618"/>
                <a:ext cx="314381" cy="307777"/>
              </a:xfrm>
              <a:prstGeom prst="rect">
                <a:avLst/>
              </a:prstGeom>
              <a:blipFill rotWithShape="0">
                <a:blip r:embed="rId2"/>
                <a:stretch>
                  <a:fillRect/>
                </a:stretch>
              </a:blipFill>
            </p:spPr>
            <p:txBody>
              <a:bodyPr/>
              <a:lstStyle/>
              <a:p>
                <a:r>
                  <a:rPr lang="ko-KR" altLang="en-US">
                    <a:noFill/>
                  </a:rPr>
                  <a:t> </a:t>
                </a:r>
              </a:p>
            </p:txBody>
          </p:sp>
        </mc:Fallback>
      </mc:AlternateContent>
      <p:grpSp>
        <p:nvGrpSpPr>
          <p:cNvPr id="38" name="그룹 37"/>
          <p:cNvGrpSpPr/>
          <p:nvPr/>
        </p:nvGrpSpPr>
        <p:grpSpPr>
          <a:xfrm>
            <a:off x="2921000" y="4278731"/>
            <a:ext cx="4645800" cy="1964865"/>
            <a:chOff x="2921000" y="4278731"/>
            <a:chExt cx="4645800" cy="1964865"/>
          </a:xfrm>
        </p:grpSpPr>
        <p:sp>
          <p:nvSpPr>
            <p:cNvPr id="12" name="TextBox 11">
              <a:extLst>
                <a:ext uri="{FF2B5EF4-FFF2-40B4-BE49-F238E27FC236}">
                  <a16:creationId xmlns:a16="http://schemas.microsoft.com/office/drawing/2014/main" id="{FC35DE50-B699-B549-9DFB-03D0789A167B}"/>
                </a:ext>
              </a:extLst>
            </p:cNvPr>
            <p:cNvSpPr txBox="1"/>
            <p:nvPr/>
          </p:nvSpPr>
          <p:spPr>
            <a:xfrm>
              <a:off x="4446891" y="5966597"/>
              <a:ext cx="777777" cy="276999"/>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r>
                <a:rPr lang="en-US" altLang="ko-KR" dirty="0" err="1"/>
                <a:t>Ảnh</a:t>
              </a:r>
              <a:r>
                <a:rPr lang="en-US" altLang="ko-KR" dirty="0"/>
                <a:t> </a:t>
              </a:r>
              <a:r>
                <a:rPr lang="en-US" altLang="ko-KR" dirty="0" err="1"/>
                <a:t>thật</a:t>
              </a:r>
              <a:endParaRPr lang="ko-KR" altLang="en-US" dirty="0"/>
            </a:p>
          </p:txBody>
        </p:sp>
        <p:sp>
          <p:nvSpPr>
            <p:cNvPr id="14" name="TextBox 13">
              <a:extLst>
                <a:ext uri="{FF2B5EF4-FFF2-40B4-BE49-F238E27FC236}">
                  <a16:creationId xmlns:a16="http://schemas.microsoft.com/office/drawing/2014/main" id="{79A4C4AC-79B4-F24A-B1A2-830573BF2521}"/>
                </a:ext>
              </a:extLst>
            </p:cNvPr>
            <p:cNvSpPr txBox="1"/>
            <p:nvPr/>
          </p:nvSpPr>
          <p:spPr>
            <a:xfrm>
              <a:off x="6952529" y="5132044"/>
              <a:ext cx="614271" cy="461665"/>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r>
                <a:rPr lang="en-US" altLang="ko-KR" dirty="0"/>
                <a:t>1: </a:t>
              </a:r>
              <a:r>
                <a:rPr lang="en-US" altLang="ko-KR" dirty="0" err="1"/>
                <a:t>thật</a:t>
              </a:r>
              <a:endParaRPr lang="en-US" altLang="ko-KR" dirty="0"/>
            </a:p>
            <a:p>
              <a:r>
                <a:rPr lang="en-US" altLang="ko-KR" dirty="0"/>
                <a:t>0: </a:t>
              </a:r>
              <a:r>
                <a:rPr lang="en-US" altLang="ko-KR" dirty="0" err="1"/>
                <a:t>giả</a:t>
              </a:r>
              <a:endParaRPr lang="ko-KR" altLang="en-US" dirty="0"/>
            </a:p>
          </p:txBody>
        </p:sp>
        <p:sp>
          <p:nvSpPr>
            <p:cNvPr id="7" name="오른쪽 중괄호 6"/>
            <p:cNvSpPr/>
            <p:nvPr/>
          </p:nvSpPr>
          <p:spPr>
            <a:xfrm>
              <a:off x="2921000" y="4591412"/>
              <a:ext cx="88900" cy="860698"/>
            </a:xfrm>
            <a:prstGeom prst="rightBrace">
              <a:avLst>
                <a:gd name="adj1" fmla="val 59887"/>
                <a:gd name="adj2" fmla="val 50000"/>
              </a:avLst>
            </a:prstGeom>
            <a:ln w="9525">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5" name="직선 화살표 연결선 14"/>
            <p:cNvCxnSpPr/>
            <p:nvPr/>
          </p:nvCxnSpPr>
          <p:spPr>
            <a:xfrm>
              <a:off x="3049890" y="5022982"/>
              <a:ext cx="288032"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그룹 15"/>
            <p:cNvGrpSpPr/>
            <p:nvPr/>
          </p:nvGrpSpPr>
          <p:grpSpPr>
            <a:xfrm>
              <a:off x="3348011" y="4617548"/>
              <a:ext cx="993695" cy="797262"/>
              <a:chOff x="1587791" y="4891868"/>
              <a:chExt cx="993695" cy="797262"/>
            </a:xfrm>
          </p:grpSpPr>
          <p:sp>
            <p:nvSpPr>
              <p:cNvPr id="22" name="순서도: 수동 연산 21"/>
              <p:cNvSpPr/>
              <p:nvPr/>
            </p:nvSpPr>
            <p:spPr>
              <a:xfrm rot="5400000">
                <a:off x="1686008" y="4793651"/>
                <a:ext cx="797262" cy="993695"/>
              </a:xfrm>
              <a:prstGeom prst="flowChartManualOperati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4113957B-941E-0D49-9E91-A4109250B15E}"/>
                  </a:ext>
                </a:extLst>
              </p:cNvPr>
              <p:cNvSpPr txBox="1"/>
              <p:nvPr/>
            </p:nvSpPr>
            <p:spPr>
              <a:xfrm>
                <a:off x="1655676" y="5131247"/>
                <a:ext cx="857927" cy="276999"/>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r>
                  <a:rPr lang="en-US" altLang="ko-KR" b="1" dirty="0">
                    <a:solidFill>
                      <a:schemeClr val="bg1"/>
                    </a:solidFill>
                  </a:rPr>
                  <a:t>generator</a:t>
                </a:r>
                <a:endParaRPr lang="ko-KR" altLang="en-US" b="1" dirty="0">
                  <a:solidFill>
                    <a:schemeClr val="bg1"/>
                  </a:solidFill>
                </a:endParaRPr>
              </a:p>
            </p:txBody>
          </p:sp>
        </p:grpSp>
        <p:cxnSp>
          <p:nvCxnSpPr>
            <p:cNvPr id="25" name="직선 화살표 연결선 24"/>
            <p:cNvCxnSpPr/>
            <p:nvPr/>
          </p:nvCxnSpPr>
          <p:spPr>
            <a:xfrm>
              <a:off x="4341707" y="5022982"/>
              <a:ext cx="288032"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3"/>
            <a:stretch>
              <a:fillRect/>
            </a:stretch>
          </p:blipFill>
          <p:spPr>
            <a:xfrm>
              <a:off x="4647068" y="4740335"/>
              <a:ext cx="491386" cy="565294"/>
            </a:xfrm>
            <a:prstGeom prst="rect">
              <a:avLst/>
            </a:prstGeom>
            <a:ln w="6350">
              <a:solidFill>
                <a:schemeClr val="bg1">
                  <a:lumMod val="75000"/>
                </a:schemeClr>
              </a:solidFill>
            </a:ln>
          </p:spPr>
        </p:pic>
        <p:pic>
          <p:nvPicPr>
            <p:cNvPr id="27" name="그림 26"/>
            <p:cNvPicPr>
              <a:picLocks noChangeAspect="1"/>
            </p:cNvPicPr>
            <p:nvPr/>
          </p:nvPicPr>
          <p:blipFill>
            <a:blip r:embed="rId4"/>
            <a:stretch>
              <a:fillRect/>
            </a:stretch>
          </p:blipFill>
          <p:spPr>
            <a:xfrm>
              <a:off x="4647069" y="5379413"/>
              <a:ext cx="491386" cy="591629"/>
            </a:xfrm>
            <a:prstGeom prst="rect">
              <a:avLst/>
            </a:prstGeom>
            <a:ln w="6350">
              <a:solidFill>
                <a:schemeClr val="bg1">
                  <a:lumMod val="75000"/>
                </a:schemeClr>
              </a:solidFill>
            </a:ln>
          </p:spPr>
        </p:pic>
        <p:sp>
          <p:nvSpPr>
            <p:cNvPr id="28" name="TextBox 27">
              <a:extLst>
                <a:ext uri="{FF2B5EF4-FFF2-40B4-BE49-F238E27FC236}">
                  <a16:creationId xmlns:a16="http://schemas.microsoft.com/office/drawing/2014/main" id="{8FF446A6-7C71-F34B-B7D0-AA0643611E9F}"/>
                </a:ext>
              </a:extLst>
            </p:cNvPr>
            <p:cNvSpPr txBox="1"/>
            <p:nvPr/>
          </p:nvSpPr>
          <p:spPr>
            <a:xfrm>
              <a:off x="4318790" y="4278731"/>
              <a:ext cx="1197486" cy="461665"/>
            </a:xfrm>
            <a:prstGeom prst="rect">
              <a:avLst/>
            </a:prstGeom>
          </p:spPr>
          <p:txBody>
            <a:bodyPr wrap="square">
              <a:spAutoFit/>
            </a:bodyPr>
            <a:lstStyle>
              <a:defPPr>
                <a:defRPr lang="en-US"/>
              </a:defPPr>
              <a:lvl1pPr>
                <a:defRPr sz="1200">
                  <a:latin typeface="SamsungOne-400" panose="020B0503030303020204" pitchFamily="34" charset="0"/>
                  <a:ea typeface="SamsungOne-400" panose="020B0503030303020204" pitchFamily="34" charset="0"/>
                </a:defRPr>
              </a:lvl1pPr>
            </a:lstStyle>
            <a:p>
              <a:pPr algn="ctr"/>
              <a:r>
                <a:rPr lang="en-US" altLang="ko-KR" dirty="0" err="1"/>
                <a:t>Ảnh</a:t>
              </a:r>
              <a:r>
                <a:rPr lang="en-US" altLang="ko-KR" dirty="0"/>
                <a:t> fake(</a:t>
              </a:r>
              <a:r>
                <a:rPr lang="en-US" altLang="ko-KR" dirty="0" err="1"/>
                <a:t>tổng</a:t>
              </a:r>
              <a:r>
                <a:rPr lang="en-US" altLang="ko-KR" dirty="0"/>
                <a:t> </a:t>
              </a:r>
              <a:r>
                <a:rPr lang="en-US" altLang="ko-KR" dirty="0" err="1"/>
                <a:t>hợp</a:t>
              </a:r>
              <a:r>
                <a:rPr lang="en-US" altLang="ko-KR" dirty="0"/>
                <a:t>)</a:t>
              </a:r>
              <a:endParaRPr lang="ko-KR" altLang="en-US" dirty="0"/>
            </a:p>
          </p:txBody>
        </p:sp>
        <p:grpSp>
          <p:nvGrpSpPr>
            <p:cNvPr id="29" name="그룹 28"/>
            <p:cNvGrpSpPr/>
            <p:nvPr/>
          </p:nvGrpSpPr>
          <p:grpSpPr>
            <a:xfrm>
              <a:off x="5526729" y="4934199"/>
              <a:ext cx="1091966" cy="797262"/>
              <a:chOff x="1559156" y="4891868"/>
              <a:chExt cx="1091966" cy="797262"/>
            </a:xfrm>
          </p:grpSpPr>
          <p:sp>
            <p:nvSpPr>
              <p:cNvPr id="30" name="순서도: 수동 연산 29"/>
              <p:cNvSpPr/>
              <p:nvPr/>
            </p:nvSpPr>
            <p:spPr>
              <a:xfrm rot="5400000">
                <a:off x="1686008" y="4793651"/>
                <a:ext cx="797262" cy="993695"/>
              </a:xfrm>
              <a:prstGeom prst="flowChartManualOperati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4113957B-941E-0D49-9E91-A4109250B15E}"/>
                  </a:ext>
                </a:extLst>
              </p:cNvPr>
              <p:cNvSpPr txBox="1"/>
              <p:nvPr/>
            </p:nvSpPr>
            <p:spPr>
              <a:xfrm>
                <a:off x="1559156" y="5146487"/>
                <a:ext cx="1091966" cy="276999"/>
              </a:xfrm>
              <a:prstGeom prst="rect">
                <a:avLst/>
              </a:prstGeom>
            </p:spPr>
            <p:txBody>
              <a:bodyPr wrap="none">
                <a:spAutoFit/>
              </a:bodyPr>
              <a:lstStyle>
                <a:defPPr>
                  <a:defRPr lang="en-US"/>
                </a:defPPr>
                <a:lvl1pPr>
                  <a:defRPr sz="1200">
                    <a:latin typeface="SamsungOne-400" panose="020B0503030303020204" pitchFamily="34" charset="0"/>
                    <a:ea typeface="SamsungOne-400" panose="020B0503030303020204" pitchFamily="34" charset="0"/>
                  </a:defRPr>
                </a:lvl1pPr>
              </a:lstStyle>
              <a:p>
                <a:r>
                  <a:rPr lang="en-US" altLang="ko-KR" b="1" dirty="0">
                    <a:solidFill>
                      <a:schemeClr val="bg1"/>
                    </a:solidFill>
                  </a:rPr>
                  <a:t>discriminator</a:t>
                </a:r>
                <a:endParaRPr lang="ko-KR" altLang="en-US" b="1" dirty="0">
                  <a:solidFill>
                    <a:schemeClr val="bg1"/>
                  </a:solidFill>
                </a:endParaRPr>
              </a:p>
            </p:txBody>
          </p:sp>
        </p:grpSp>
        <p:cxnSp>
          <p:nvCxnSpPr>
            <p:cNvPr id="33" name="꺾인 연결선 32"/>
            <p:cNvCxnSpPr/>
            <p:nvPr/>
          </p:nvCxnSpPr>
          <p:spPr>
            <a:xfrm>
              <a:off x="5138454" y="5022982"/>
              <a:ext cx="416910" cy="219930"/>
            </a:xfrm>
            <a:prstGeom prst="bentConnector3">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34"/>
            <p:cNvCxnSpPr/>
            <p:nvPr/>
          </p:nvCxnSpPr>
          <p:spPr>
            <a:xfrm flipV="1">
              <a:off x="5146411" y="5420360"/>
              <a:ext cx="403489" cy="233935"/>
            </a:xfrm>
            <a:prstGeom prst="bentConnector3">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6556587" y="5337942"/>
              <a:ext cx="288032"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7" name="오른쪽 중괄호 36"/>
            <p:cNvSpPr/>
            <p:nvPr/>
          </p:nvSpPr>
          <p:spPr>
            <a:xfrm flipH="1">
              <a:off x="6899738" y="5145638"/>
              <a:ext cx="95422" cy="396632"/>
            </a:xfrm>
            <a:prstGeom prst="rightBrace">
              <a:avLst>
                <a:gd name="adj1" fmla="val 22621"/>
                <a:gd name="adj2" fmla="val 50000"/>
              </a:avLst>
            </a:prstGeom>
            <a:ln w="9525">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654677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3024B51-497E-4C7F-9F23-A1D01AAFB119}"/>
              </a:ext>
            </a:extLst>
          </p:cNvPr>
          <p:cNvGrpSpPr/>
          <p:nvPr/>
        </p:nvGrpSpPr>
        <p:grpSpPr>
          <a:xfrm>
            <a:off x="450000" y="450000"/>
            <a:ext cx="9018001" cy="276999"/>
            <a:chOff x="450000" y="450000"/>
            <a:chExt cx="9018001" cy="276999"/>
          </a:xfrm>
        </p:grpSpPr>
        <p:sp>
          <p:nvSpPr>
            <p:cNvPr id="5" name="직사각형 4">
              <a:extLst>
                <a:ext uri="{FF2B5EF4-FFF2-40B4-BE49-F238E27FC236}">
                  <a16:creationId xmlns:a16="http://schemas.microsoft.com/office/drawing/2014/main" id="{442E5D87-89B2-42A1-AB07-6A689185D96A}"/>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1B89B635-F7A9-44E5-A981-C8C3E1C7A1E9}"/>
                </a:ext>
              </a:extLst>
            </p:cNvPr>
            <p:cNvSpPr/>
            <p:nvPr/>
          </p:nvSpPr>
          <p:spPr>
            <a:xfrm>
              <a:off x="7471693" y="480778"/>
              <a:ext cx="1996308"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8" name="그룹 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9" name="직사각형 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21" name="직사각형 10">
            <a:extLst>
              <a:ext uri="{FF2B5EF4-FFF2-40B4-BE49-F238E27FC236}">
                <a16:creationId xmlns:a16="http://schemas.microsoft.com/office/drawing/2014/main" id="{D8BF98C4-B566-4812-B5F0-560CFBA969E7}"/>
              </a:ext>
            </a:extLst>
          </p:cNvPr>
          <p:cNvSpPr/>
          <p:nvPr/>
        </p:nvSpPr>
        <p:spPr>
          <a:xfrm>
            <a:off x="702940" y="1725547"/>
            <a:ext cx="8632825" cy="2007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GAN,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được đào tạo cùng nhau.</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Đầu tiên, sau khi khởi tạo trọng số của mô hình, bộ tạo sẽ tạo ra một hình ảnh không giống với hình ảnh thực.</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Tương tự như vậy, bộ phân biệt có khả năng kém trong việc phân biệt hình ảnh giả tổng hợp với hình ảnh thực.</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thời gian trôi qua, (nghĩa là thông qua đào tạo), hai 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sẽ cải thiện với sự tương tác lẫn nhau.</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Hai mạng lưới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thực hiện một trò chơi đối kháng.</a:t>
            </a: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Trình tạo học cách cải thiện đầu ra của nó để đánh lừa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được đào tạo để phân biệt tốt hơn các hình ảnh tổng hợp.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22160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3024B51-497E-4C7F-9F23-A1D01AAFB119}"/>
              </a:ext>
            </a:extLst>
          </p:cNvPr>
          <p:cNvGrpSpPr/>
          <p:nvPr/>
        </p:nvGrpSpPr>
        <p:grpSpPr>
          <a:xfrm>
            <a:off x="450000" y="450000"/>
            <a:ext cx="9018001" cy="276999"/>
            <a:chOff x="450000" y="450000"/>
            <a:chExt cx="9018001" cy="276999"/>
          </a:xfrm>
        </p:grpSpPr>
        <p:sp>
          <p:nvSpPr>
            <p:cNvPr id="5" name="직사각형 4">
              <a:extLst>
                <a:ext uri="{FF2B5EF4-FFF2-40B4-BE49-F238E27FC236}">
                  <a16:creationId xmlns:a16="http://schemas.microsoft.com/office/drawing/2014/main" id="{442E5D87-89B2-42A1-AB07-6A689185D96A}"/>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1B89B635-F7A9-44E5-A981-C8C3E1C7A1E9}"/>
                </a:ext>
              </a:extLst>
            </p:cNvPr>
            <p:cNvSpPr/>
            <p:nvPr/>
          </p:nvSpPr>
          <p:spPr>
            <a:xfrm>
              <a:off x="7471693" y="480778"/>
              <a:ext cx="1996308"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grpSp>
        <p:nvGrpSpPr>
          <p:cNvPr id="18" name="그룹 6">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19" name="직사각형 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8">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grpSp>
        <p:nvGrpSpPr>
          <p:cNvPr id="10" name="그룹 9"/>
          <p:cNvGrpSpPr/>
          <p:nvPr/>
        </p:nvGrpSpPr>
        <p:grpSpPr>
          <a:xfrm>
            <a:off x="702940" y="1725547"/>
            <a:ext cx="8765060" cy="3229264"/>
            <a:chOff x="702940" y="1725547"/>
            <a:chExt cx="8765060" cy="3229264"/>
          </a:xfrm>
        </p:grpSpPr>
        <p:sp>
          <p:nvSpPr>
            <p:cNvPr id="21" name="직사각형 10">
              <a:extLst>
                <a:ext uri="{FF2B5EF4-FFF2-40B4-BE49-F238E27FC236}">
                  <a16:creationId xmlns:a16="http://schemas.microsoft.com/office/drawing/2014/main" id="{D8BF98C4-B566-4812-B5F0-560CFBA969E7}"/>
                </a:ext>
              </a:extLst>
            </p:cNvPr>
            <p:cNvSpPr/>
            <p:nvPr/>
          </p:nvSpPr>
          <p:spPr>
            <a:xfrm>
              <a:off x="702940" y="172554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Hàm mục tiêu của GAN trong luận án gốc như sau.</a:t>
              </a: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 name="직사각형 2"/>
            <p:cNvSpPr/>
            <p:nvPr/>
          </p:nvSpPr>
          <p:spPr>
            <a:xfrm>
              <a:off x="841999" y="2523376"/>
              <a:ext cx="8626001" cy="2431435"/>
            </a:xfrm>
            <a:prstGeom prst="rect">
              <a:avLst/>
            </a:prstGeom>
          </p:spPr>
          <p:txBody>
            <a:bodyPr wrap="square">
              <a:spAutoFit/>
            </a:bodyPr>
            <a:lstStyle/>
            <a:p>
              <a:pPr marL="182563"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 được gọi là hàm giá trị</a:t>
              </a:r>
            </a:p>
            <a:p>
              <a:pPr marL="182563"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có thể coi là sự bù đắp</a:t>
              </a:r>
            </a:p>
            <a:p>
              <a:pPr marL="182563"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cần tối đa hóa giá trị này cho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(D) và giảm thiểu giá trị này cho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(G)</a:t>
              </a:r>
              <a:r>
                <a:rPr lang="en-US" altLang="ko-KR" sz="1300" dirty="0">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a:latin typeface="SamsungOne-400" panose="020B0503030303020204" pitchFamily="34" charset="0"/>
                  <a:ea typeface="SamsungOne-400" panose="020B0503030303020204" pitchFamily="34" charset="0"/>
                </a:rPr>
                <a:t>                                     </a:t>
              </a:r>
            </a:p>
            <a:p>
              <a:pPr marL="0" lvl="1">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0" lvl="1">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D(x) là xác suất cho biết mẫu đầu vào x là thật hay giả.</a:t>
              </a:r>
            </a:p>
            <a:p>
              <a:pPr marL="182563" lvl="1" indent="-182563">
                <a:spcAft>
                  <a:spcPts val="600"/>
                </a:spcAft>
                <a:buClr>
                  <a:srgbClr val="193EB0"/>
                </a:buClr>
                <a:buFont typeface="Arial" panose="020B0604020202020204" pitchFamily="34" charset="0"/>
                <a:buChar char="•"/>
              </a:pP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𝑝</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𝑑𝑎𝑡𝑎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[log⁡</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𝐷</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𝑥</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hiển thị giá trị mong đợi của biểu thức trong dấu ngoặc liên quan đến mẫu từ phân phối dữ liệu (phân phối từ mẫu thực</a:t>
              </a:r>
            </a:p>
            <a:p>
              <a:pPr marL="182563" lvl="1" indent="-182563">
                <a:spcAft>
                  <a:spcPts val="600"/>
                </a:spcAft>
                <a:buClr>
                  <a:srgbClr val="193EB0"/>
                </a:buClr>
                <a:buFont typeface="Arial" panose="020B0604020202020204" pitchFamily="34" charset="0"/>
                <a:buChar char="•"/>
              </a:pP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𝑧</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𝑝</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𝑧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𝑧</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 [log⁡〖(1−</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𝐷</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𝐺</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𝑧</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hiển thị giá trị mong đợi của biểu thức trong ngoặc liên quan đến vectơ đầu vào z</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 name="직사각형 1"/>
            <p:cNvSpPr/>
            <p:nvPr/>
          </p:nvSpPr>
          <p:spPr>
            <a:xfrm>
              <a:off x="1278217" y="2113111"/>
              <a:ext cx="7128792" cy="307777"/>
            </a:xfrm>
            <a:prstGeom prst="rect">
              <a:avLst/>
            </a:prstGeom>
          </p:spPr>
          <p:txBody>
            <a:bodyPr wrap="square">
              <a:spAutoFit/>
            </a:bodyPr>
            <a:lstStyle/>
            <a:p>
              <a:pPr marL="0" lvl="1" algn="ctr">
                <a:spcAft>
                  <a:spcPts val="600"/>
                </a:spcAft>
                <a:buClr>
                  <a:srgbClr val="193EB0"/>
                </a:buClr>
              </a:pP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𝐷</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𝐺</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𝐸</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𝑝</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𝑑𝑎𝑡𝑎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[log⁡(</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𝐷</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𝐸</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𝑝</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𝑧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[log⁡〖(1−</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𝐷</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𝐺</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400" dirty="0">
                  <a:solidFill>
                    <a:prstClr val="black">
                      <a:lumMod val="85000"/>
                      <a:lumOff val="15000"/>
                    </a:prstClr>
                  </a:solidFill>
                  <a:latin typeface="SamsungOne-400" panose="020B0503030303020204" pitchFamily="34" charset="0"/>
                  <a:ea typeface="SamsungOne-400" panose="020B0503030303020204" pitchFamily="34" charset="0"/>
                </a:rPr>
                <a:t>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8" name="그룹 7"/>
            <p:cNvGrpSpPr/>
            <p:nvPr/>
          </p:nvGrpSpPr>
          <p:grpSpPr>
            <a:xfrm>
              <a:off x="1388308" y="3431515"/>
              <a:ext cx="1696426" cy="349672"/>
              <a:chOff x="4375348" y="3484855"/>
              <a:chExt cx="1696426" cy="349672"/>
            </a:xfrm>
          </p:grpSpPr>
          <mc:AlternateContent xmlns:mc="http://schemas.openxmlformats.org/markup-compatibility/2006" xmlns:a14="http://schemas.microsoft.com/office/drawing/2010/main">
            <mc:Choice Requires="a14">
              <p:sp>
                <p:nvSpPr>
                  <p:cNvPr id="7" name="TextBox 6"/>
                  <p:cNvSpPr txBox="1"/>
                  <p:nvPr/>
                </p:nvSpPr>
                <p:spPr>
                  <a:xfrm>
                    <a:off x="4375348" y="3484855"/>
                    <a:ext cx="1696426" cy="229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ko-KR" sz="1400" b="0" i="1" smtClean="0">
                                  <a:latin typeface="Cambria Math" panose="02040503050406030204" pitchFamily="18" charset="0"/>
                                </a:rPr>
                              </m:ctrlPr>
                            </m:funcPr>
                            <m:fName>
                              <m:r>
                                <m:rPr>
                                  <m:sty m:val="p"/>
                                </m:rPr>
                                <a:rPr lang="en-US" altLang="ko-KR" sz="1400" b="0" i="0" smtClean="0">
                                  <a:latin typeface="Cambria Math" panose="02040503050406030204" pitchFamily="18" charset="0"/>
                                </a:rPr>
                                <m:t>min</m:t>
                              </m:r>
                            </m:fName>
                            <m:e>
                              <m:func>
                                <m:funcPr>
                                  <m:ctrlPr>
                                    <a:rPr lang="en-US" altLang="ko-KR" sz="1400" b="0" i="1" smtClean="0">
                                      <a:latin typeface="Cambria Math" panose="02040503050406030204" pitchFamily="18" charset="0"/>
                                    </a:rPr>
                                  </m:ctrlPr>
                                </m:funcPr>
                                <m:fName>
                                  <m:r>
                                    <m:rPr>
                                      <m:sty m:val="p"/>
                                    </m:rPr>
                                    <a:rPr lang="en-US" altLang="ko-KR" sz="1400" b="0" i="0" smtClean="0">
                                      <a:latin typeface="Cambria Math" panose="02040503050406030204" pitchFamily="18" charset="0"/>
                                    </a:rPr>
                                    <m:t>max</m:t>
                                  </m:r>
                                </m:fName>
                                <m:e>
                                  <m:r>
                                    <a:rPr lang="en-US" altLang="ko-KR" sz="1400" b="0" i="1" smtClean="0">
                                      <a:latin typeface="Cambria Math" panose="02040503050406030204" pitchFamily="18" charset="0"/>
                                    </a:rPr>
                                    <m:t>𝑉</m:t>
                                  </m:r>
                                  <m:r>
                                    <a:rPr lang="en-US" altLang="ko-KR" sz="1400" b="0" i="1" smtClean="0">
                                      <a:latin typeface="Cambria Math" panose="02040503050406030204" pitchFamily="18" charset="0"/>
                                    </a:rPr>
                                    <m:t>(</m:t>
                                  </m:r>
                                  <m:sSup>
                                    <m:sSupPr>
                                      <m:ctrlPr>
                                        <a:rPr lang="en-US" altLang="ko-KR" sz="1400" b="0" i="1" smtClean="0">
                                          <a:latin typeface="Cambria Math" panose="02040503050406030204" pitchFamily="18" charset="0"/>
                                        </a:rPr>
                                      </m:ctrlPr>
                                    </m:sSupPr>
                                    <m:e>
                                      <m:r>
                                        <a:rPr lang="ko-KR" altLang="en-US" sz="1400" b="0" i="1" smtClean="0">
                                          <a:latin typeface="Cambria Math" panose="02040503050406030204" pitchFamily="18" charset="0"/>
                                        </a:rPr>
                                        <m:t>𝜃</m:t>
                                      </m:r>
                                    </m:e>
                                    <m:sup>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𝐷</m:t>
                                          </m:r>
                                        </m:e>
                                      </m:d>
                                    </m:sup>
                                  </m:sSup>
                                  <m:r>
                                    <a:rPr lang="en-US" altLang="ko-KR" sz="1400" b="0" i="1" smtClean="0">
                                      <a:latin typeface="Cambria Math" panose="02040503050406030204" pitchFamily="18" charset="0"/>
                                    </a:rPr>
                                    <m:t>,</m:t>
                                  </m:r>
                                  <m:sSup>
                                    <m:sSupPr>
                                      <m:ctrlPr>
                                        <a:rPr lang="en-US" altLang="ko-KR" sz="1400" b="0" i="1" smtClean="0">
                                          <a:latin typeface="Cambria Math" panose="02040503050406030204" pitchFamily="18" charset="0"/>
                                        </a:rPr>
                                      </m:ctrlPr>
                                    </m:sSupPr>
                                    <m:e>
                                      <m:r>
                                        <a:rPr lang="ko-KR" altLang="en-US" sz="1400" b="0" i="1" smtClean="0">
                                          <a:latin typeface="Cambria Math" panose="02040503050406030204" pitchFamily="18" charset="0"/>
                                        </a:rPr>
                                        <m:t>𝜃</m:t>
                                      </m:r>
                                    </m:e>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𝐺</m:t>
                                      </m:r>
                                      <m:r>
                                        <a:rPr lang="en-US" altLang="ko-KR" sz="1400" b="0" i="1" smtClean="0">
                                          <a:latin typeface="Cambria Math" panose="02040503050406030204" pitchFamily="18" charset="0"/>
                                        </a:rPr>
                                        <m:t>)</m:t>
                                      </m:r>
                                    </m:sup>
                                  </m:sSup>
                                </m:e>
                              </m:func>
                              <m:r>
                                <a:rPr lang="en-US" altLang="ko-KR" sz="1400" b="0" i="1" smtClean="0">
                                  <a:latin typeface="Cambria Math" panose="02040503050406030204" pitchFamily="18" charset="0"/>
                                </a:rPr>
                                <m:t>)</m:t>
                              </m:r>
                            </m:e>
                          </m:func>
                        </m:oMath>
                      </m:oMathPara>
                    </a14:m>
                    <a:endParaRPr lang="ko-KR" alt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375348" y="3484855"/>
                    <a:ext cx="1696426" cy="229935"/>
                  </a:xfrm>
                  <a:prstGeom prst="rect">
                    <a:avLst/>
                  </a:prstGeom>
                  <a:blipFill rotWithShape="0">
                    <a:blip r:embed="rId2"/>
                    <a:stretch>
                      <a:fillRect l="-1799" t="-5263" r="-3237"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01339" y="3672944"/>
                    <a:ext cx="1213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050" b="0" i="1" smtClean="0">
                              <a:latin typeface="Cambria Math" panose="02040503050406030204" pitchFamily="18" charset="0"/>
                            </a:rPr>
                            <m:t>𝐺</m:t>
                          </m:r>
                        </m:oMath>
                      </m:oMathPara>
                    </a14:m>
                    <a:endParaRPr lang="ko-KR" altLang="en-US" sz="1050" dirty="0"/>
                  </a:p>
                </p:txBody>
              </p:sp>
            </mc:Choice>
            <mc:Fallback xmlns="">
              <p:sp>
                <p:nvSpPr>
                  <p:cNvPr id="13" name="TextBox 12"/>
                  <p:cNvSpPr txBox="1">
                    <a:spLocks noRot="1" noChangeAspect="1" noMove="1" noResize="1" noEditPoints="1" noAdjustHandles="1" noChangeArrowheads="1" noChangeShapeType="1" noTextEdit="1"/>
                  </p:cNvSpPr>
                  <p:nvPr/>
                </p:nvSpPr>
                <p:spPr>
                  <a:xfrm>
                    <a:off x="4501339" y="3672944"/>
                    <a:ext cx="121315" cy="161583"/>
                  </a:xfrm>
                  <a:prstGeom prst="rect">
                    <a:avLst/>
                  </a:prstGeom>
                  <a:blipFill rotWithShape="0">
                    <a:blip r:embed="rId3"/>
                    <a:stretch>
                      <a:fillRect l="-25000" r="-25000" b="-1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857781" y="3672944"/>
                    <a:ext cx="12740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050" b="0" i="1" smtClean="0">
                              <a:latin typeface="Cambria Math" panose="02040503050406030204" pitchFamily="18" charset="0"/>
                            </a:rPr>
                            <m:t>𝐷</m:t>
                          </m:r>
                        </m:oMath>
                      </m:oMathPara>
                    </a14:m>
                    <a:endParaRPr lang="ko-KR" altLang="en-US" sz="1050" dirty="0"/>
                  </a:p>
                </p:txBody>
              </p:sp>
            </mc:Choice>
            <mc:Fallback xmlns="">
              <p:sp>
                <p:nvSpPr>
                  <p:cNvPr id="14" name="TextBox 13"/>
                  <p:cNvSpPr txBox="1">
                    <a:spLocks noRot="1" noChangeAspect="1" noMove="1" noResize="1" noEditPoints="1" noAdjustHandles="1" noChangeArrowheads="1" noChangeShapeType="1" noTextEdit="1"/>
                  </p:cNvSpPr>
                  <p:nvPr/>
                </p:nvSpPr>
                <p:spPr>
                  <a:xfrm>
                    <a:off x="4857781" y="3672944"/>
                    <a:ext cx="127407" cy="161583"/>
                  </a:xfrm>
                  <a:prstGeom prst="rect">
                    <a:avLst/>
                  </a:prstGeom>
                  <a:blipFill rotWithShape="0">
                    <a:blip r:embed="rId4"/>
                    <a:stretch>
                      <a:fillRect l="-23810" r="-23810" b="-11538"/>
                    </a:stretch>
                  </a:blipFill>
                </p:spPr>
                <p:txBody>
                  <a:bodyPr/>
                  <a:lstStyle/>
                  <a:p>
                    <a:r>
                      <a:rPr lang="ko-KR" altLang="en-US">
                        <a:noFill/>
                      </a:rPr>
                      <a:t> </a:t>
                    </a:r>
                  </a:p>
                </p:txBody>
              </p:sp>
            </mc:Fallback>
          </mc:AlternateContent>
        </p:grpSp>
        <p:sp>
          <p:nvSpPr>
            <p:cNvPr id="9" name="오른쪽 화살표 8"/>
            <p:cNvSpPr/>
            <p:nvPr/>
          </p:nvSpPr>
          <p:spPr>
            <a:xfrm>
              <a:off x="1120140" y="3444240"/>
              <a:ext cx="205740" cy="205740"/>
            </a:xfrm>
            <a:prstGeom prst="rightArrow">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91320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C0D5A9C0-2A9B-4334-A06B-7F2B7E495E0C}"/>
              </a:ext>
            </a:extLst>
          </p:cNvPr>
          <p:cNvGrpSpPr/>
          <p:nvPr/>
        </p:nvGrpSpPr>
        <p:grpSpPr>
          <a:xfrm>
            <a:off x="450000" y="450000"/>
            <a:ext cx="9018001" cy="276999"/>
            <a:chOff x="450000" y="450000"/>
            <a:chExt cx="9018001" cy="276999"/>
          </a:xfrm>
        </p:grpSpPr>
        <p:sp>
          <p:nvSpPr>
            <p:cNvPr id="4" name="직사각형 3">
              <a:extLst>
                <a:ext uri="{FF2B5EF4-FFF2-40B4-BE49-F238E27FC236}">
                  <a16:creationId xmlns:a16="http://schemas.microsoft.com/office/drawing/2014/main" id="{51466BEE-60A6-4E72-95B1-A07A8A21891A}"/>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về</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Mạng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đối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nghịch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sinh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(GAN)</a:t>
              </a:r>
              <a:endParaRPr lang="en-US" altLang="ko-KR" dirty="0">
                <a:solidFill>
                  <a:schemeClr val="bg1"/>
                </a:solidFill>
                <a:latin typeface="iCiel Samsung Sharp Sans Medium" pitchFamily="2" charset="0"/>
                <a:cs typeface="iCiel Samsung Sharp Sans Medium" pitchFamily="2" charset="0"/>
              </a:endParaRPr>
            </a:p>
          </p:txBody>
        </p:sp>
        <p:sp>
          <p:nvSpPr>
            <p:cNvPr id="5" name="직사각형 4">
              <a:extLst>
                <a:ext uri="{FF2B5EF4-FFF2-40B4-BE49-F238E27FC236}">
                  <a16:creationId xmlns:a16="http://schemas.microsoft.com/office/drawing/2014/main" id="{683AC1A6-1752-4ABC-9153-55A428DDA0C6}"/>
                </a:ext>
              </a:extLst>
            </p:cNvPr>
            <p:cNvSpPr/>
            <p:nvPr/>
          </p:nvSpPr>
          <p:spPr>
            <a:xfrm>
              <a:off x="7975749" y="480778"/>
              <a:ext cx="1492252"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03</a:t>
              </a:r>
            </a:p>
          </p:txBody>
        </p:sp>
      </p:grpSp>
      <p:sp>
        <p:nvSpPr>
          <p:cNvPr id="7" name="직사각형 9">
            <a:extLst>
              <a:ext uri="{FF2B5EF4-FFF2-40B4-BE49-F238E27FC236}">
                <a16:creationId xmlns:a16="http://schemas.microsoft.com/office/drawing/2014/main" id="{D8BF98C4-B566-4812-B5F0-560CFBA969E7}"/>
              </a:ext>
            </a:extLst>
          </p:cNvPr>
          <p:cNvSpPr/>
          <p:nvPr/>
        </p:nvSpPr>
        <p:spPr>
          <a:xfrm>
            <a:off x="702940" y="1725547"/>
            <a:ext cx="8632825" cy="2007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Đào tạo các mô hình GAN với chức năng đánh giá như vậy cần hai bước tối ưu hóa.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800100" lvl="2" indent="-342900">
              <a:spcAft>
                <a:spcPts val="600"/>
              </a:spcAft>
              <a:buClr>
                <a:srgbClr val="193EB0"/>
              </a:buClr>
              <a:buAutoNum type="arabicParenBoth"/>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Tối đa hóa bồi thường cho người phân biệt đối xử</a:t>
            </a:r>
          </a:p>
          <a:p>
            <a:pPr marL="800100" lvl="2" indent="-342900">
              <a:spcAft>
                <a:spcPts val="600"/>
              </a:spcAft>
              <a:buClr>
                <a:srgbClr val="193EB0"/>
              </a:buClr>
              <a:buAutoNum type="arabicParenBoth"/>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giảm thiểu bù cho máy phát điện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57200" lvl="2">
              <a:spcAft>
                <a:spcPts val="6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lvl="1" indent="-1825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phương pháp đào tạo GAN thực tế xen kẽ hai bước này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57200" lvl="2">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Cố định giá trị trọng số của một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tối ưu hóa giá trị trọng số của mạng kia.</a:t>
            </a:r>
          </a:p>
          <a:p>
            <a:pPr marL="457200" lvl="2">
              <a:spcAft>
                <a:spcPts val="6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Cố định mạng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nơ-ron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thứ hai và tối ưu hóa nắm tay.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그룹 5">
            <a:extLst>
              <a:ext uri="{FF2B5EF4-FFF2-40B4-BE49-F238E27FC236}">
                <a16:creationId xmlns:a16="http://schemas.microsoft.com/office/drawing/2014/main" id="{D15585C6-1FC8-4615-9C4A-E22A876A6B6D}"/>
              </a:ext>
            </a:extLst>
          </p:cNvPr>
          <p:cNvGrpSpPr/>
          <p:nvPr/>
        </p:nvGrpSpPr>
        <p:grpSpPr>
          <a:xfrm>
            <a:off x="559817" y="1428745"/>
            <a:ext cx="8783192" cy="215444"/>
            <a:chOff x="559817" y="2136914"/>
            <a:chExt cx="8783192" cy="215444"/>
          </a:xfrm>
        </p:grpSpPr>
        <p:sp>
          <p:nvSpPr>
            <p:cNvPr id="9" name="직사각형 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0" name="직사각형 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mất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generator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discriminator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GAN</a:t>
              </a:r>
            </a:p>
          </p:txBody>
        </p:sp>
      </p:grpSp>
      <p:sp>
        <p:nvSpPr>
          <p:cNvPr id="2" name="직사각형 1"/>
          <p:cNvSpPr/>
          <p:nvPr/>
        </p:nvSpPr>
        <p:spPr>
          <a:xfrm>
            <a:off x="726226" y="3861048"/>
            <a:ext cx="8509000" cy="1954381"/>
          </a:xfrm>
          <a:prstGeom prst="rect">
            <a:avLst/>
          </a:prstGeom>
          <a:noFill/>
          <a:ln>
            <a:solidFill>
              <a:schemeClr val="tx1"/>
            </a:solidFill>
            <a:prstDash val="dash"/>
          </a:ln>
        </p:spPr>
        <p:txBody>
          <a:bodyPr wrap="square">
            <a:spAutoFit/>
          </a:bodyPr>
          <a:lstStyle/>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Lặp lại điều này trong mỗi lần lặp lại đào tạo.</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bạn đang sửa chữa mạng nơ-ron của trình tạo và tối ưu hóa bộ phân biệt đối xử.</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 hai số hạng của hàm giá trị V(</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 đều góp phần tối ưu hóa bộ phân biệt.</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Thuật ngữ đầu tiên là tổn thất liên quan đến mẫu thực</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Thuật ngữ thứ hai là tổn thất liên quan đến mẫu giả</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sửa G, hàm mục tiêu sẽ cực đại hóa V(</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 </a:t>
            </a:r>
            <a:r>
              <a:rPr lang="el-GR" altLang="ko-KR" sz="1300" dirty="0">
                <a:solidFill>
                  <a:prstClr val="black">
                    <a:lumMod val="85000"/>
                    <a:lumOff val="15000"/>
                  </a:prstClr>
                </a:solidFill>
                <a:latin typeface="SamsungOne-400" panose="020B0503030303020204" pitchFamily="34" charset="0"/>
                <a:ea typeface="SamsungOne-400" panose="020B0503030303020204" pitchFamily="34" charset="0"/>
              </a:rPr>
              <a:t>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a:t>
            </a:r>
          </a:p>
          <a:p>
            <a:pPr marL="266700" lvl="1" indent="-182563">
              <a:spcAft>
                <a:spcPts val="6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 làm 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discriminator</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tốt hơn giữa hình ảnh thật và giả</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54523293"/>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35133</TotalTime>
  <Words>16266</Words>
  <Application>Microsoft Macintosh PowerPoint</Application>
  <PresentationFormat>Custom</PresentationFormat>
  <Paragraphs>1973</Paragraphs>
  <Slides>132</Slides>
  <Notes>95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132</vt:i4>
      </vt:variant>
    </vt:vector>
  </HeadingPairs>
  <TitlesOfParts>
    <vt:vector size="149" baseType="lpstr">
      <vt:lpstr>맑은 고딕</vt:lpstr>
      <vt:lpstr>Arial</vt:lpstr>
      <vt:lpstr>Calibri</vt:lpstr>
      <vt:lpstr>Cambria Math</vt:lpstr>
      <vt:lpstr>D2Coding</vt:lpstr>
      <vt:lpstr>iCiel Samsung Sharp Sans Bold</vt:lpstr>
      <vt:lpstr>iCiel Samsung Sharp Sans Medium</vt:lpstr>
      <vt:lpstr>iCiel Samsung Sharp Sans Regular</vt:lpstr>
      <vt:lpstr>KoPub돋움체_Pro Light</vt:lpstr>
      <vt:lpstr>Samsung Sans</vt:lpstr>
      <vt:lpstr>SamsungOne 400</vt:lpstr>
      <vt:lpstr>SamsungOne 400C</vt:lpstr>
      <vt:lpstr>SamsungOne-400</vt:lpstr>
      <vt:lpstr>SamsungOne-700</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GKN GKN</dc:creator>
  <cp:lastModifiedBy>Trong-Nghia Nguyen</cp:lastModifiedBy>
  <cp:revision>894</cp:revision>
  <dcterms:created xsi:type="dcterms:W3CDTF">2019-08-14T11:07:19Z</dcterms:created>
  <dcterms:modified xsi:type="dcterms:W3CDTF">2023-03-03T02:47:24Z</dcterms:modified>
</cp:coreProperties>
</file>